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5" d="100"/>
          <a:sy n="105" d="100"/>
        </p:scale>
        <p:origin x="834" y="9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29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E0EAD77-9EAE-46C2-B41B-580C20E8EE28}" type="datetimeFigureOut">
              <a:rPr lang="en-IN" smtClean="0"/>
              <a:t>06-08-2025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144821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3665458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06502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87275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7327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06605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4131477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40210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72931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324641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0EAD77-9EAE-46C2-B41B-580C20E8EE28}"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09913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0EAD77-9EAE-46C2-B41B-580C20E8EE28}" type="datetimeFigureOut">
              <a:rPr lang="en-IN" smtClean="0"/>
              <a:t>06-08-2025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127959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0EAD77-9EAE-46C2-B41B-580C20E8EE28}" type="datetimeFigureOut">
              <a:rPr lang="en-IN" smtClean="0"/>
              <a:t>06-08-2025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03073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EAD77-9EAE-46C2-B41B-580C20E8EE28}" type="datetimeFigureOut">
              <a:rPr lang="en-IN" smtClean="0"/>
              <a:t>06-08-2025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24418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EAD77-9EAE-46C2-B41B-580C20E8EE28}"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22578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EAD77-9EAE-46C2-B41B-580C20E8EE28}"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62361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E0EAD77-9EAE-46C2-B41B-580C20E8EE28}" type="datetimeFigureOut">
              <a:rPr lang="en-IN" smtClean="0"/>
              <a:t>06-08-2025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F312A87-ED77-4BCA-937B-A4229643BFDD}" type="slidenum">
              <a:rPr lang="en-IN" smtClean="0"/>
              <a:t>‹#›</a:t>
            </a:fld>
            <a:endParaRPr lang="en-IN"/>
          </a:p>
        </p:txBody>
      </p:sp>
    </p:spTree>
    <p:extLst>
      <p:ext uri="{BB962C8B-B14F-4D97-AF65-F5344CB8AC3E}">
        <p14:creationId xmlns:p14="http://schemas.microsoft.com/office/powerpoint/2010/main" val="18494445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4927-8037-5D9A-1363-93FF3E91D8C4}"/>
              </a:ext>
            </a:extLst>
          </p:cNvPr>
          <p:cNvSpPr>
            <a:spLocks noGrp="1"/>
          </p:cNvSpPr>
          <p:nvPr>
            <p:ph type="ctrTitle"/>
          </p:nvPr>
        </p:nvSpPr>
        <p:spPr>
          <a:xfrm>
            <a:off x="1524000" y="2466975"/>
            <a:ext cx="9144000" cy="1509712"/>
          </a:xfrm>
        </p:spPr>
        <p:txBody>
          <a:bodyPr>
            <a:normAutofit fontScale="90000"/>
          </a:bodyPr>
          <a:lstStyle/>
          <a:p>
            <a:r>
              <a:rPr lang="en-US" sz="4000" b="1" dirty="0">
                <a:latin typeface="Aptos" panose="020B0004020202020204" pitchFamily="34" charset="0"/>
              </a:rPr>
              <a:t>NutriClass – Food Classification Using Nutritional Data</a:t>
            </a:r>
            <a:br>
              <a:rPr lang="en-US" sz="4000" dirty="0"/>
            </a:br>
            <a:r>
              <a:rPr lang="en-US" sz="2000" dirty="0">
                <a:latin typeface="Aptos" panose="020B0004020202020204" pitchFamily="34" charset="0"/>
              </a:rPr>
              <a:t>Machine Learning | Nutrition Informatics</a:t>
            </a:r>
            <a:endParaRPr lang="en-IN" sz="2000" dirty="0">
              <a:latin typeface="Aptos" panose="020B0004020202020204" pitchFamily="34" charset="0"/>
            </a:endParaRPr>
          </a:p>
        </p:txBody>
      </p:sp>
      <p:sp>
        <p:nvSpPr>
          <p:cNvPr id="3" name="Subtitle 2">
            <a:extLst>
              <a:ext uri="{FF2B5EF4-FFF2-40B4-BE49-F238E27FC236}">
                <a16:creationId xmlns:a16="http://schemas.microsoft.com/office/drawing/2014/main" id="{202C8284-211F-509A-B5EC-EEE4B4B6B12A}"/>
              </a:ext>
            </a:extLst>
          </p:cNvPr>
          <p:cNvSpPr>
            <a:spLocks noGrp="1"/>
          </p:cNvSpPr>
          <p:nvPr>
            <p:ph type="subTitle" idx="1"/>
          </p:nvPr>
        </p:nvSpPr>
        <p:spPr>
          <a:xfrm>
            <a:off x="1524000" y="4429125"/>
            <a:ext cx="9144000" cy="838200"/>
          </a:xfrm>
        </p:spPr>
        <p:txBody>
          <a:bodyPr/>
          <a:lstStyle/>
          <a:p>
            <a:pPr algn="r"/>
            <a:r>
              <a:rPr lang="en-US" dirty="0">
                <a:solidFill>
                  <a:schemeClr val="tx1"/>
                </a:solidFill>
                <a:latin typeface="Aptos" panose="020B0004020202020204" pitchFamily="34" charset="0"/>
              </a:rPr>
              <a:t>By Arjun</a:t>
            </a:r>
            <a:endParaRPr lang="en-IN" dirty="0">
              <a:solidFill>
                <a:schemeClr val="tx1"/>
              </a:solidFill>
              <a:latin typeface="Aptos" panose="020B0004020202020204" pitchFamily="34" charset="0"/>
            </a:endParaRPr>
          </a:p>
        </p:txBody>
      </p:sp>
    </p:spTree>
    <p:extLst>
      <p:ext uri="{BB962C8B-B14F-4D97-AF65-F5344CB8AC3E}">
        <p14:creationId xmlns:p14="http://schemas.microsoft.com/office/powerpoint/2010/main" val="301427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4E8C-4B3D-CF24-0790-72BD2424A96C}"/>
              </a:ext>
            </a:extLst>
          </p:cNvPr>
          <p:cNvSpPr>
            <a:spLocks noGrp="1"/>
          </p:cNvSpPr>
          <p:nvPr>
            <p:ph type="title"/>
          </p:nvPr>
        </p:nvSpPr>
        <p:spPr>
          <a:xfrm>
            <a:off x="838200" y="425277"/>
            <a:ext cx="10515600" cy="732155"/>
          </a:xfrm>
        </p:spPr>
        <p:txBody>
          <a:bodyPr>
            <a:normAutofit/>
          </a:bodyPr>
          <a:lstStyle/>
          <a:p>
            <a:r>
              <a:rPr lang="en-US" sz="3000" b="1" dirty="0">
                <a:latin typeface="Aptos" panose="020B0004020202020204" pitchFamily="34" charset="0"/>
              </a:rPr>
              <a:t>Visual Insights</a:t>
            </a:r>
            <a:endParaRPr lang="en-IN" sz="3000" b="1" dirty="0">
              <a:latin typeface="Aptos" panose="020B0004020202020204" pitchFamily="34" charset="0"/>
            </a:endParaRPr>
          </a:p>
        </p:txBody>
      </p:sp>
      <p:pic>
        <p:nvPicPr>
          <p:cNvPr id="5" name="Content Placeholder 4">
            <a:extLst>
              <a:ext uri="{FF2B5EF4-FFF2-40B4-BE49-F238E27FC236}">
                <a16:creationId xmlns:a16="http://schemas.microsoft.com/office/drawing/2014/main" id="{DB36FF7D-4959-7061-0B9A-D479CC3E6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892" y="4034707"/>
            <a:ext cx="6733940" cy="2539829"/>
          </a:xfrm>
        </p:spPr>
      </p:pic>
      <p:pic>
        <p:nvPicPr>
          <p:cNvPr id="7" name="Picture 6">
            <a:extLst>
              <a:ext uri="{FF2B5EF4-FFF2-40B4-BE49-F238E27FC236}">
                <a16:creationId xmlns:a16="http://schemas.microsoft.com/office/drawing/2014/main" id="{23E6BE64-086F-2501-DC98-5A9BA9A9B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892" y="1269914"/>
            <a:ext cx="6733940" cy="2539829"/>
          </a:xfrm>
          <a:prstGeom prst="rect">
            <a:avLst/>
          </a:prstGeom>
        </p:spPr>
      </p:pic>
    </p:spTree>
    <p:extLst>
      <p:ext uri="{BB962C8B-B14F-4D97-AF65-F5344CB8AC3E}">
        <p14:creationId xmlns:p14="http://schemas.microsoft.com/office/powerpoint/2010/main" val="318195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D61D1-C9F5-12F8-2FED-C52CBA10CBC4}"/>
              </a:ext>
            </a:extLst>
          </p:cNvPr>
          <p:cNvSpPr>
            <a:spLocks noGrp="1"/>
          </p:cNvSpPr>
          <p:nvPr>
            <p:ph idx="1"/>
          </p:nvPr>
        </p:nvSpPr>
        <p:spPr>
          <a:xfrm>
            <a:off x="838200" y="756570"/>
            <a:ext cx="10515600" cy="5344859"/>
          </a:xfrm>
        </p:spPr>
        <p:txBody>
          <a:bodyPr>
            <a:normAutofit/>
          </a:bodyPr>
          <a:lstStyle/>
          <a:p>
            <a:pPr marL="0" indent="0">
              <a:lnSpc>
                <a:spcPct val="150000"/>
              </a:lnSpc>
              <a:buNone/>
            </a:pPr>
            <a:r>
              <a:rPr lang="en-IN" sz="3000" b="1" dirty="0">
                <a:solidFill>
                  <a:schemeClr val="tx1"/>
                </a:solidFill>
                <a:latin typeface="Aptos" panose="020B0004020202020204" pitchFamily="34" charset="0"/>
              </a:rPr>
              <a:t>Conclusion</a:t>
            </a:r>
          </a:p>
          <a:p>
            <a:pPr marL="0" lvl="0"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Data imbalance was effectively tackled using SMOTE.</a:t>
            </a:r>
          </a:p>
          <a:p>
            <a:pPr marL="0" lvl="0" indent="0"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ptos" panose="020B0004020202020204" pitchFamily="34" charset="0"/>
              </a:rPr>
              <a:t> PCA helped reduce dimensionality without sacrificing performance.</a:t>
            </a:r>
          </a:p>
          <a:p>
            <a:pPr marL="0" lvl="0" indent="0"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ptos" panose="020B0004020202020204" pitchFamily="34" charset="0"/>
              </a:rPr>
              <a:t> Support Vector Machine outperformed others on all metrics.</a:t>
            </a:r>
          </a:p>
          <a:p>
            <a:pPr marL="0" lvl="0" indent="0"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ptos" panose="020B0004020202020204" pitchFamily="34" charset="0"/>
              </a:rPr>
              <a:t> Streamlit App provides an interactive visual diagnosis for users.</a:t>
            </a:r>
          </a:p>
          <a:p>
            <a:pPr marL="0" lvl="0" indent="0" eaLnBrk="0" fontAlgn="base" hangingPunct="0">
              <a:lnSpc>
                <a:spcPct val="150000"/>
              </a:lnSpc>
              <a:spcBef>
                <a:spcPct val="0"/>
              </a:spcBef>
              <a:spcAft>
                <a:spcPct val="0"/>
              </a:spcAft>
              <a:buNone/>
            </a:pPr>
            <a:endParaRPr lang="en-US" altLang="en-US" sz="1600" dirty="0">
              <a:latin typeface="Aptos" panose="020B0004020202020204" pitchFamily="34" charset="0"/>
            </a:endParaRPr>
          </a:p>
          <a:p>
            <a:pPr marL="0" lvl="0" indent="0" eaLnBrk="0" fontAlgn="base" hangingPunct="0">
              <a:lnSpc>
                <a:spcPct val="150000"/>
              </a:lnSpc>
              <a:spcBef>
                <a:spcPct val="0"/>
              </a:spcBef>
              <a:spcAft>
                <a:spcPct val="0"/>
              </a:spcAft>
              <a:buNone/>
            </a:pPr>
            <a:r>
              <a:rPr lang="en-US" altLang="en-US" sz="3000" b="1" dirty="0">
                <a:solidFill>
                  <a:schemeClr val="tx1"/>
                </a:solidFill>
                <a:latin typeface="Aptos" panose="020B0004020202020204" pitchFamily="34" charset="0"/>
              </a:rPr>
              <a:t>Future Improvements</a:t>
            </a:r>
          </a:p>
          <a:p>
            <a:pPr marL="0" lvl="0" indent="0" eaLnBrk="0" fontAlgn="base" hangingPunct="0">
              <a:lnSpc>
                <a:spcPct val="150000"/>
              </a:lnSpc>
              <a:spcBef>
                <a:spcPct val="0"/>
              </a:spcBef>
              <a:spcAft>
                <a:spcPct val="0"/>
              </a:spcAft>
              <a:buFontTx/>
              <a:buChar char="•"/>
            </a:pPr>
            <a:r>
              <a:rPr lang="en-US" altLang="en-US" sz="1600" dirty="0">
                <a:latin typeface="Aptos" panose="020B0004020202020204" pitchFamily="34" charset="0"/>
              </a:rPr>
              <a:t> </a:t>
            </a:r>
            <a:r>
              <a:rPr lang="en-US" altLang="en-US" sz="1600" dirty="0">
                <a:solidFill>
                  <a:schemeClr val="tx1"/>
                </a:solidFill>
                <a:latin typeface="Aptos" panose="020B0004020202020204" pitchFamily="34" charset="0"/>
              </a:rPr>
              <a:t>Use Deep Learning (ANN or CNN with tabular embeddings).</a:t>
            </a:r>
          </a:p>
          <a:p>
            <a:pPr marL="0" lvl="0" indent="0" eaLnBrk="0" fontAlgn="base" hangingPunct="0">
              <a:lnSpc>
                <a:spcPct val="150000"/>
              </a:lnSpc>
              <a:spcBef>
                <a:spcPct val="0"/>
              </a:spcBef>
              <a:spcAft>
                <a:spcPct val="0"/>
              </a:spcAft>
              <a:buFontTx/>
              <a:buChar char="•"/>
            </a:pPr>
            <a:r>
              <a:rPr lang="en-US" altLang="en-US" sz="1600" dirty="0">
                <a:solidFill>
                  <a:schemeClr val="tx1"/>
                </a:solidFill>
                <a:latin typeface="Aptos" panose="020B0004020202020204" pitchFamily="34" charset="0"/>
              </a:rPr>
              <a:t> Add multi-label classification (e.g., classify based on use-case: breakfast, vegan, high protein).</a:t>
            </a:r>
          </a:p>
          <a:p>
            <a:pPr marL="0" lvl="0" indent="0" eaLnBrk="0" fontAlgn="base" hangingPunct="0">
              <a:lnSpc>
                <a:spcPct val="150000"/>
              </a:lnSpc>
              <a:spcBef>
                <a:spcPct val="0"/>
              </a:spcBef>
              <a:spcAft>
                <a:spcPct val="0"/>
              </a:spcAft>
              <a:buFontTx/>
              <a:buChar char="•"/>
            </a:pPr>
            <a:r>
              <a:rPr lang="en-US" altLang="en-US" sz="1600" dirty="0">
                <a:solidFill>
                  <a:schemeClr val="tx1"/>
                </a:solidFill>
                <a:latin typeface="Aptos" panose="020B0004020202020204" pitchFamily="34" charset="0"/>
              </a:rPr>
              <a:t> Integrate live food API and image-based classification.</a:t>
            </a:r>
          </a:p>
          <a:p>
            <a:pPr marL="0" lvl="0" indent="0" eaLnBrk="0" fontAlgn="base" hangingPunct="0">
              <a:lnSpc>
                <a:spcPct val="150000"/>
              </a:lnSpc>
              <a:spcBef>
                <a:spcPct val="0"/>
              </a:spcBef>
              <a:spcAft>
                <a:spcPct val="0"/>
              </a:spcAft>
              <a:buFontTx/>
              <a:buChar char="•"/>
            </a:pPr>
            <a:r>
              <a:rPr lang="en-US" altLang="en-US" sz="1600" dirty="0">
                <a:solidFill>
                  <a:schemeClr val="tx1"/>
                </a:solidFill>
                <a:latin typeface="Aptos" panose="020B0004020202020204" pitchFamily="34" charset="0"/>
              </a:rPr>
              <a:t> Mobile app or chatbot interface for predictions.</a:t>
            </a:r>
          </a:p>
          <a:p>
            <a:pPr marL="0" lvl="0" indent="0" eaLnBrk="0" fontAlgn="base" hangingPunct="0">
              <a:lnSpc>
                <a:spcPct val="150000"/>
              </a:lnSpc>
              <a:spcBef>
                <a:spcPct val="0"/>
              </a:spcBef>
              <a:spcAft>
                <a:spcPct val="0"/>
              </a:spcAft>
              <a:buNone/>
            </a:pPr>
            <a:endParaRPr lang="en-US" altLang="en-US" sz="1600" dirty="0">
              <a:latin typeface="Aptos" panose="020B0004020202020204" pitchFamily="34" charset="0"/>
            </a:endParaRPr>
          </a:p>
          <a:p>
            <a:pPr marL="0" lvl="0" indent="0" eaLnBrk="0" fontAlgn="base" hangingPunct="0">
              <a:lnSpc>
                <a:spcPct val="150000"/>
              </a:lnSpc>
              <a:spcBef>
                <a:spcPct val="0"/>
              </a:spcBef>
              <a:spcAft>
                <a:spcPct val="0"/>
              </a:spcAft>
              <a:buNone/>
            </a:pPr>
            <a:endParaRPr kumimoji="0" lang="en-US" altLang="en-US" sz="1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178022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EDBD-D4FB-8267-6D39-ACA778BED1CD}"/>
              </a:ext>
            </a:extLst>
          </p:cNvPr>
          <p:cNvSpPr>
            <a:spLocks noGrp="1"/>
          </p:cNvSpPr>
          <p:nvPr>
            <p:ph type="title"/>
          </p:nvPr>
        </p:nvSpPr>
        <p:spPr>
          <a:xfrm>
            <a:off x="766508" y="542609"/>
            <a:ext cx="8534400" cy="974343"/>
          </a:xfrm>
        </p:spPr>
        <p:txBody>
          <a:bodyPr>
            <a:normAutofit/>
          </a:bodyPr>
          <a:lstStyle/>
          <a:p>
            <a:r>
              <a:rPr lang="en-US" sz="3000" b="1" dirty="0">
                <a:latin typeface="Aptos" panose="020B0004020202020204" pitchFamily="34" charset="0"/>
              </a:rPr>
              <a:t>Project Deliverables</a:t>
            </a:r>
            <a:endParaRPr lang="en-IN" sz="3000" b="1" dirty="0">
              <a:latin typeface="Aptos" panose="020B0004020202020204" pitchFamily="34" charset="0"/>
            </a:endParaRPr>
          </a:p>
        </p:txBody>
      </p:sp>
      <p:sp>
        <p:nvSpPr>
          <p:cNvPr id="4" name="Rectangle 1">
            <a:extLst>
              <a:ext uri="{FF2B5EF4-FFF2-40B4-BE49-F238E27FC236}">
                <a16:creationId xmlns:a16="http://schemas.microsoft.com/office/drawing/2014/main" id="{17AB9B86-8749-BF69-BDA5-13C73A1A65AD}"/>
              </a:ext>
            </a:extLst>
          </p:cNvPr>
          <p:cNvSpPr>
            <a:spLocks noGrp="1" noChangeArrowheads="1"/>
          </p:cNvSpPr>
          <p:nvPr>
            <p:ph idx="1"/>
          </p:nvPr>
        </p:nvSpPr>
        <p:spPr bwMode="auto">
          <a:xfrm>
            <a:off x="838200" y="1516952"/>
            <a:ext cx="4736040" cy="307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lang="en-US" altLang="en-US" sz="1600" b="1" dirty="0">
                <a:solidFill>
                  <a:schemeClr val="tx1"/>
                </a:solidFill>
                <a:latin typeface="Aptos" panose="020B0004020202020204" pitchFamily="34" charset="0"/>
              </a:rPr>
              <a:t>Dataset</a:t>
            </a: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synthetic_food_dataset_imbalanced.csv</a:t>
            </a:r>
          </a:p>
          <a:p>
            <a:pPr marL="0" marR="0" lvl="0" indent="0" algn="l" defTabSz="914400" rtl="0" eaLnBrk="0" fontAlgn="base" latinLnBrk="0" hangingPunct="0">
              <a:lnSpc>
                <a:spcPct val="2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Python Scripts and .pkl files for models</a:t>
            </a:r>
          </a:p>
          <a:p>
            <a:pPr marL="0" indent="0" eaLnBrk="0" fontAlgn="base" hangingPunct="0">
              <a:lnSpc>
                <a:spcPct val="250000"/>
              </a:lnSpc>
              <a:spcBef>
                <a:spcPct val="0"/>
              </a:spcBef>
              <a:spcAft>
                <a:spcPct val="0"/>
              </a:spcAft>
              <a:buFontTx/>
              <a:buChar char="•"/>
            </a:pPr>
            <a:r>
              <a:rPr lang="en-US" altLang="en-US" sz="1600" dirty="0">
                <a:solidFill>
                  <a:schemeClr val="tx1"/>
                </a:solidFill>
                <a:latin typeface="Aptos" panose="020B0004020202020204" pitchFamily="34" charset="0"/>
              </a:rPr>
              <a:t> </a:t>
            </a:r>
            <a:r>
              <a:rPr lang="en-US" altLang="en-US" sz="1600" b="1" dirty="0">
                <a:solidFill>
                  <a:schemeClr val="tx1"/>
                </a:solidFill>
                <a:latin typeface="Aptos" panose="020B0004020202020204" pitchFamily="34" charset="0"/>
              </a:rPr>
              <a:t>E</a:t>
            </a:r>
            <a:r>
              <a:rPr kumimoji="0" lang="en-US" altLang="en-US" sz="1600" b="1" i="0" u="none" strike="noStrike" cap="none" normalizeH="0" baseline="0" dirty="0">
                <a:ln>
                  <a:noFill/>
                </a:ln>
                <a:solidFill>
                  <a:schemeClr val="tx1"/>
                </a:solidFill>
                <a:effectLst/>
                <a:latin typeface="Aptos" panose="020B0004020202020204" pitchFamily="34" charset="0"/>
              </a:rPr>
              <a:t>valuation </a:t>
            </a:r>
            <a:r>
              <a:rPr lang="en-US" altLang="en-US" sz="1600" b="1" dirty="0">
                <a:solidFill>
                  <a:schemeClr val="tx1"/>
                </a:solidFill>
                <a:latin typeface="Aptos" panose="020B0004020202020204" pitchFamily="34" charset="0"/>
              </a:rPr>
              <a:t>S</a:t>
            </a:r>
            <a:r>
              <a:rPr kumimoji="0" lang="en-US" altLang="en-US" sz="1600" b="1" i="0" u="none" strike="noStrike" cap="none" normalizeH="0" baseline="0" dirty="0">
                <a:ln>
                  <a:noFill/>
                </a:ln>
                <a:solidFill>
                  <a:schemeClr val="tx1"/>
                </a:solidFill>
                <a:effectLst/>
                <a:latin typeface="Aptos" panose="020B0004020202020204" pitchFamily="34" charset="0"/>
              </a:rPr>
              <a:t>ummary: </a:t>
            </a:r>
            <a:r>
              <a:rPr kumimoji="0" lang="en-US" altLang="en-US" sz="1600" b="0" i="0" u="none" strike="noStrike" cap="none" normalizeH="0" baseline="0" dirty="0">
                <a:ln>
                  <a:noFill/>
                </a:ln>
                <a:solidFill>
                  <a:schemeClr val="tx1"/>
                </a:solidFill>
                <a:effectLst/>
                <a:latin typeface="Aptos" panose="020B0004020202020204" pitchFamily="34" charset="0"/>
              </a:rPr>
              <a:t>model_results.csv</a:t>
            </a:r>
          </a:p>
          <a:p>
            <a:pPr marL="0" indent="0" eaLnBrk="0" fontAlgn="base" hangingPunct="0">
              <a:lnSpc>
                <a:spcPct val="250000"/>
              </a:lnSpc>
              <a:spcBef>
                <a:spcPct val="0"/>
              </a:spcBef>
              <a:spcAft>
                <a:spcPct val="0"/>
              </a:spcAft>
              <a:buFontTx/>
              <a:buChar char="•"/>
            </a:pPr>
            <a:r>
              <a:rPr lang="en-US" altLang="en-US" sz="1600" dirty="0">
                <a:solidFill>
                  <a:schemeClr val="tx1"/>
                </a:solidFill>
                <a:latin typeface="Aptos" panose="020B0004020202020204" pitchFamily="34" charset="0"/>
              </a:rPr>
              <a:t> </a:t>
            </a:r>
            <a:r>
              <a:rPr kumimoji="0" lang="en-US" altLang="en-US" sz="1600" b="1" i="0" u="none" strike="noStrike" cap="none" normalizeH="0" baseline="0" dirty="0">
                <a:ln>
                  <a:noFill/>
                </a:ln>
                <a:solidFill>
                  <a:schemeClr val="tx1"/>
                </a:solidFill>
                <a:effectLst/>
                <a:latin typeface="Aptos" panose="020B0004020202020204" pitchFamily="34" charset="0"/>
              </a:rPr>
              <a:t>Streamlit App: </a:t>
            </a:r>
            <a:r>
              <a:rPr kumimoji="0" lang="en-US" altLang="en-US" sz="1600" b="0" i="0" u="none" strike="noStrike" cap="none" normalizeH="0" baseline="0" dirty="0">
                <a:ln>
                  <a:noFill/>
                </a:ln>
                <a:solidFill>
                  <a:schemeClr val="tx1"/>
                </a:solidFill>
                <a:effectLst/>
                <a:latin typeface="Aptos" panose="020B0004020202020204" pitchFamily="34" charset="0"/>
              </a:rPr>
              <a:t>NutriClass Visualizer</a:t>
            </a:r>
          </a:p>
          <a:p>
            <a:pPr marL="0" marR="0" lvl="0" indent="0" algn="l" defTabSz="914400" rtl="0" eaLnBrk="0" fontAlgn="base" latinLnBrk="0" hangingPunct="0">
              <a:lnSpc>
                <a:spcPct val="2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PPT &amp; Final Report</a:t>
            </a:r>
          </a:p>
        </p:txBody>
      </p:sp>
    </p:spTree>
    <p:extLst>
      <p:ext uri="{BB962C8B-B14F-4D97-AF65-F5344CB8AC3E}">
        <p14:creationId xmlns:p14="http://schemas.microsoft.com/office/powerpoint/2010/main" val="311849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DC9C-05BC-24CB-608F-F3A85C8AA03B}"/>
              </a:ext>
            </a:extLst>
          </p:cNvPr>
          <p:cNvSpPr>
            <a:spLocks noGrp="1"/>
          </p:cNvSpPr>
          <p:nvPr>
            <p:ph type="title"/>
          </p:nvPr>
        </p:nvSpPr>
        <p:spPr>
          <a:xfrm>
            <a:off x="627888" y="2574194"/>
            <a:ext cx="10515600" cy="1325563"/>
          </a:xfrm>
        </p:spPr>
        <p:txBody>
          <a:bodyPr>
            <a:normAutofit/>
          </a:bodyPr>
          <a:lstStyle/>
          <a:p>
            <a:pPr algn="ctr"/>
            <a:r>
              <a:rPr lang="en-US" sz="5000" b="1" dirty="0">
                <a:latin typeface="Aptos" panose="020B0004020202020204" pitchFamily="34" charset="0"/>
              </a:rPr>
              <a:t>THANK YOU</a:t>
            </a:r>
            <a:endParaRPr lang="en-IN" sz="5000" b="1" dirty="0">
              <a:latin typeface="Aptos" panose="020B0004020202020204" pitchFamily="34" charset="0"/>
            </a:endParaRPr>
          </a:p>
        </p:txBody>
      </p:sp>
    </p:spTree>
    <p:extLst>
      <p:ext uri="{BB962C8B-B14F-4D97-AF65-F5344CB8AC3E}">
        <p14:creationId xmlns:p14="http://schemas.microsoft.com/office/powerpoint/2010/main" val="229917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9244FBD-5184-4A14-B6F2-59EB3E82D2B3}"/>
              </a:ext>
            </a:extLst>
          </p:cNvPr>
          <p:cNvSpPr>
            <a:spLocks noGrp="1" noChangeArrowheads="1"/>
          </p:cNvSpPr>
          <p:nvPr>
            <p:ph idx="1"/>
          </p:nvPr>
        </p:nvSpPr>
        <p:spPr bwMode="auto">
          <a:xfrm>
            <a:off x="928687" y="2030721"/>
            <a:ext cx="10334625" cy="259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Aptos" panose="020B0004020202020204" pitchFamily="34" charset="0"/>
              </a:rPr>
              <a:t>Problem Statement</a:t>
            </a:r>
          </a:p>
          <a:p>
            <a:pPr marL="0" lvl="0" indent="0" eaLnBrk="0" fontAlgn="base" hangingPunct="0">
              <a:lnSpc>
                <a:spcPct val="150000"/>
              </a:lnSpc>
              <a:spcBef>
                <a:spcPct val="0"/>
              </a:spcBef>
              <a:spcAft>
                <a:spcPct val="0"/>
              </a:spcAft>
              <a:buNone/>
            </a:pPr>
            <a:r>
              <a:rPr lang="en-US" sz="1600" dirty="0">
                <a:solidFill>
                  <a:schemeClr val="tx1"/>
                </a:solidFill>
                <a:latin typeface="Aptos" panose="020B0004020202020204" pitchFamily="34" charset="0"/>
              </a:rPr>
              <a:t>In the era of increasing dietary awareness, the ability to classify food items based on nutritional attributes are invaluable. This project involves developing a machine learning model that classifies food into multiple categories using tabular data such as calories, proteins, carbohydrates, fats, and sugar. By the end of this project,  we will be able to create a robust classification system that can accurately label food types and gain insights into what makes each food category distinct. management systems.</a:t>
            </a:r>
            <a:endParaRPr kumimoji="0" lang="en-US" altLang="en-US" sz="1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418682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E061C-FC7C-3A30-7FB3-3F261A465CB6}"/>
              </a:ext>
            </a:extLst>
          </p:cNvPr>
          <p:cNvSpPr>
            <a:spLocks noGrp="1"/>
          </p:cNvSpPr>
          <p:nvPr>
            <p:ph idx="1"/>
          </p:nvPr>
        </p:nvSpPr>
        <p:spPr>
          <a:xfrm>
            <a:off x="838200" y="474345"/>
            <a:ext cx="10515600" cy="3823335"/>
          </a:xfrm>
        </p:spPr>
        <p:txBody>
          <a:bodyPr/>
          <a:lstStyle/>
          <a:p>
            <a:pPr marL="0" indent="0">
              <a:lnSpc>
                <a:spcPct val="150000"/>
              </a:lnSpc>
              <a:buNone/>
            </a:pPr>
            <a:r>
              <a:rPr lang="en-IN" sz="3000" b="1" dirty="0">
                <a:solidFill>
                  <a:schemeClr val="tx1"/>
                </a:solidFill>
                <a:latin typeface="Aptos" panose="020B0004020202020204" pitchFamily="34" charset="0"/>
              </a:rPr>
              <a:t>Objective</a:t>
            </a:r>
            <a:br>
              <a:rPr lang="en-IN" dirty="0">
                <a:solidFill>
                  <a:schemeClr val="tx1"/>
                </a:solidFill>
              </a:rPr>
            </a:br>
            <a:r>
              <a:rPr lang="en-IN" sz="1600" dirty="0">
                <a:solidFill>
                  <a:schemeClr val="tx1"/>
                </a:solidFill>
                <a:latin typeface="Aptos" panose="020B0004020202020204" pitchFamily="34" charset="0"/>
              </a:rPr>
              <a:t>Build a </a:t>
            </a:r>
            <a:r>
              <a:rPr lang="en-IN" sz="1600" b="1" dirty="0">
                <a:solidFill>
                  <a:schemeClr val="tx1"/>
                </a:solidFill>
                <a:latin typeface="Aptos" panose="020B0004020202020204" pitchFamily="34" charset="0"/>
              </a:rPr>
              <a:t>multi-class classification</a:t>
            </a:r>
            <a:r>
              <a:rPr lang="en-IN" sz="1600" dirty="0">
                <a:solidFill>
                  <a:schemeClr val="tx1"/>
                </a:solidFill>
                <a:latin typeface="Aptos" panose="020B0004020202020204" pitchFamily="34" charset="0"/>
              </a:rPr>
              <a:t> system that predicts food type using features like:</a:t>
            </a:r>
          </a:p>
          <a:p>
            <a:r>
              <a:rPr lang="en-IN" sz="1600" dirty="0">
                <a:solidFill>
                  <a:schemeClr val="tx1"/>
                </a:solidFill>
                <a:latin typeface="Aptos" panose="020B0004020202020204" pitchFamily="34" charset="0"/>
              </a:rPr>
              <a:t>Calories</a:t>
            </a:r>
          </a:p>
          <a:p>
            <a:r>
              <a:rPr lang="en-IN" sz="1600" dirty="0">
                <a:solidFill>
                  <a:schemeClr val="tx1"/>
                </a:solidFill>
                <a:latin typeface="Aptos" panose="020B0004020202020204" pitchFamily="34" charset="0"/>
              </a:rPr>
              <a:t>Protein</a:t>
            </a:r>
          </a:p>
          <a:p>
            <a:r>
              <a:rPr lang="en-IN" sz="1600" dirty="0">
                <a:solidFill>
                  <a:schemeClr val="tx1"/>
                </a:solidFill>
                <a:latin typeface="Aptos" panose="020B0004020202020204" pitchFamily="34" charset="0"/>
              </a:rPr>
              <a:t>Fat</a:t>
            </a:r>
          </a:p>
          <a:p>
            <a:r>
              <a:rPr lang="en-IN" sz="1600" dirty="0">
                <a:solidFill>
                  <a:schemeClr val="tx1"/>
                </a:solidFill>
                <a:latin typeface="Aptos" panose="020B0004020202020204" pitchFamily="34" charset="0"/>
              </a:rPr>
              <a:t>Carbohydrates</a:t>
            </a:r>
          </a:p>
          <a:p>
            <a:r>
              <a:rPr lang="en-IN" sz="1600" dirty="0">
                <a:solidFill>
                  <a:schemeClr val="tx1"/>
                </a:solidFill>
                <a:latin typeface="Aptos" panose="020B0004020202020204" pitchFamily="34" charset="0"/>
              </a:rPr>
              <a:t>Sugar</a:t>
            </a:r>
          </a:p>
          <a:p>
            <a:r>
              <a:rPr lang="en-IN" sz="1600" dirty="0">
                <a:solidFill>
                  <a:schemeClr val="tx1"/>
                </a:solidFill>
                <a:latin typeface="Aptos" panose="020B0004020202020204" pitchFamily="34" charset="0"/>
              </a:rPr>
              <a:t>Dietary tags (Vegan, Gluten-Free)</a:t>
            </a:r>
          </a:p>
          <a:p>
            <a:r>
              <a:rPr lang="en-IN" sz="1600" dirty="0">
                <a:solidFill>
                  <a:schemeClr val="tx1"/>
                </a:solidFill>
                <a:latin typeface="Aptos" panose="020B0004020202020204" pitchFamily="34" charset="0"/>
              </a:rPr>
              <a:t>Preparation &amp; Meal type</a:t>
            </a:r>
          </a:p>
          <a:p>
            <a:endParaRPr lang="en-IN" sz="1600" dirty="0">
              <a:latin typeface="Aptos" panose="020B0004020202020204" pitchFamily="34" charset="0"/>
            </a:endParaRPr>
          </a:p>
        </p:txBody>
      </p:sp>
      <p:sp>
        <p:nvSpPr>
          <p:cNvPr id="4" name="Rectangle 1">
            <a:extLst>
              <a:ext uri="{FF2B5EF4-FFF2-40B4-BE49-F238E27FC236}">
                <a16:creationId xmlns:a16="http://schemas.microsoft.com/office/drawing/2014/main" id="{51C65928-0BEF-6993-E260-1BF2006AD876}"/>
              </a:ext>
            </a:extLst>
          </p:cNvPr>
          <p:cNvSpPr>
            <a:spLocks noChangeArrowheads="1"/>
          </p:cNvSpPr>
          <p:nvPr/>
        </p:nvSpPr>
        <p:spPr bwMode="auto">
          <a:xfrm>
            <a:off x="902208" y="4167151"/>
            <a:ext cx="4905510" cy="221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Aptos" panose="020B0004020202020204" pitchFamily="34" charset="0"/>
              </a:rPr>
              <a:t>Dataset Overview</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ptos" panose="020B0004020202020204" pitchFamily="34" charset="0"/>
              </a:rPr>
              <a:t>File Name</a:t>
            </a:r>
            <a:r>
              <a:rPr kumimoji="0" lang="en-US" altLang="en-US" sz="1600" b="0" i="0" u="none" strike="noStrike" cap="none" normalizeH="0" baseline="0" dirty="0">
                <a:ln>
                  <a:noFill/>
                </a:ln>
                <a:solidFill>
                  <a:schemeClr val="tx1"/>
                </a:solidFill>
                <a:effectLst/>
                <a:latin typeface="Aptos" panose="020B0004020202020204" pitchFamily="34" charset="0"/>
              </a:rPr>
              <a:t>: synthetic_food_dataset_imbalanced.csv</a:t>
            </a:r>
            <a:br>
              <a:rPr kumimoji="0" lang="en-US" altLang="en-US" sz="1600" b="0" i="0" u="none" strike="noStrike" cap="none" normalizeH="0" baseline="0" dirty="0">
                <a:ln>
                  <a:noFill/>
                </a:ln>
                <a:solidFill>
                  <a:schemeClr val="tx1"/>
                </a:solidFill>
                <a:effectLst/>
                <a:latin typeface="Aptos" panose="020B0004020202020204" pitchFamily="34" charset="0"/>
              </a:rPr>
            </a:br>
            <a:r>
              <a:rPr kumimoji="0" lang="en-US" altLang="en-US" sz="1600" b="1" i="0" u="none" strike="noStrike" cap="none" normalizeH="0" baseline="0" dirty="0">
                <a:ln>
                  <a:noFill/>
                </a:ln>
                <a:solidFill>
                  <a:schemeClr val="tx1"/>
                </a:solidFill>
                <a:effectLst/>
                <a:latin typeface="Aptos" panose="020B0004020202020204" pitchFamily="34" charset="0"/>
              </a:rPr>
              <a:t>Shape</a:t>
            </a:r>
            <a:r>
              <a:rPr kumimoji="0" lang="en-US" altLang="en-US" sz="1600" b="0" i="0" u="none" strike="noStrike" cap="none" normalizeH="0" baseline="0" dirty="0">
                <a:ln>
                  <a:noFill/>
                </a:ln>
                <a:solidFill>
                  <a:schemeClr val="tx1"/>
                </a:solidFill>
                <a:effectLst/>
                <a:latin typeface="Aptos" panose="020B0004020202020204" pitchFamily="34" charset="0"/>
              </a:rPr>
              <a:t>: 31,700 rows × 16 columns</a:t>
            </a:r>
            <a:br>
              <a:rPr kumimoji="0" lang="en-US" altLang="en-US" sz="1600" b="0" i="0" u="none" strike="noStrike" cap="none" normalizeH="0" baseline="0" dirty="0">
                <a:ln>
                  <a:noFill/>
                </a:ln>
                <a:solidFill>
                  <a:schemeClr val="tx1"/>
                </a:solidFill>
                <a:effectLst/>
                <a:latin typeface="Aptos" panose="020B0004020202020204" pitchFamily="34" charset="0"/>
              </a:rPr>
            </a:br>
            <a:r>
              <a:rPr kumimoji="0" lang="en-US" altLang="en-US" sz="1600" b="1" i="0" u="none" strike="noStrike" cap="none" normalizeH="0" baseline="0" dirty="0">
                <a:ln>
                  <a:noFill/>
                </a:ln>
                <a:solidFill>
                  <a:schemeClr val="tx1"/>
                </a:solidFill>
                <a:effectLst/>
                <a:latin typeface="Aptos" panose="020B0004020202020204" pitchFamily="34" charset="0"/>
              </a:rPr>
              <a:t>Target</a:t>
            </a:r>
            <a:r>
              <a:rPr kumimoji="0" lang="en-US" altLang="en-US" sz="1600" b="0" i="0" u="none" strike="noStrike" cap="none" normalizeH="0" baseline="0" dirty="0">
                <a:ln>
                  <a:noFill/>
                </a:ln>
                <a:solidFill>
                  <a:schemeClr val="tx1"/>
                </a:solidFill>
                <a:effectLst/>
                <a:latin typeface="Aptos" panose="020B0004020202020204" pitchFamily="34" charset="0"/>
              </a:rPr>
              <a:t>: Food_Name (encoded into Label)</a:t>
            </a:r>
            <a:br>
              <a:rPr kumimoji="0" lang="en-US" altLang="en-US" sz="1600" b="0" i="0" u="none" strike="noStrike" cap="none" normalizeH="0" baseline="0" dirty="0">
                <a:ln>
                  <a:noFill/>
                </a:ln>
                <a:solidFill>
                  <a:schemeClr val="tx1"/>
                </a:solidFill>
                <a:effectLst/>
                <a:latin typeface="Aptos" panose="020B0004020202020204" pitchFamily="34" charset="0"/>
              </a:rPr>
            </a:br>
            <a:r>
              <a:rPr kumimoji="0" lang="en-US" altLang="en-US" sz="1600" b="1" i="0" u="none" strike="noStrike" cap="none" normalizeH="0" baseline="0" dirty="0">
                <a:ln>
                  <a:noFill/>
                </a:ln>
                <a:solidFill>
                  <a:schemeClr val="tx1"/>
                </a:solidFill>
                <a:effectLst/>
                <a:latin typeface="Aptos" panose="020B0004020202020204" pitchFamily="34" charset="0"/>
              </a:rPr>
              <a:t>Issue</a:t>
            </a:r>
            <a:r>
              <a:rPr kumimoji="0" lang="en-US" altLang="en-US" sz="1600" b="0" i="0" u="none" strike="noStrike" cap="none" normalizeH="0" baseline="0" dirty="0">
                <a:ln>
                  <a:noFill/>
                </a:ln>
                <a:solidFill>
                  <a:schemeClr val="tx1"/>
                </a:solidFill>
                <a:effectLst/>
                <a:latin typeface="Aptos" panose="020B0004020202020204" pitchFamily="34" charset="0"/>
              </a:rPr>
              <a:t>: Highly imbalanced food classes</a:t>
            </a:r>
          </a:p>
        </p:txBody>
      </p:sp>
    </p:spTree>
    <p:extLst>
      <p:ext uri="{BB962C8B-B14F-4D97-AF65-F5344CB8AC3E}">
        <p14:creationId xmlns:p14="http://schemas.microsoft.com/office/powerpoint/2010/main" val="50942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7ED76E4-1E61-F338-B3DB-D6AC95B82E74}"/>
              </a:ext>
            </a:extLst>
          </p:cNvPr>
          <p:cNvSpPr>
            <a:spLocks noGrp="1" noChangeArrowheads="1"/>
          </p:cNvSpPr>
          <p:nvPr>
            <p:ph idx="1"/>
          </p:nvPr>
        </p:nvSpPr>
        <p:spPr bwMode="auto">
          <a:xfrm>
            <a:off x="764765" y="720323"/>
            <a:ext cx="642765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Aptos" panose="020B0004020202020204" pitchFamily="34" charset="0"/>
              </a:rPr>
              <a:t>Data Cleaning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Dropped </a:t>
            </a:r>
            <a:r>
              <a:rPr kumimoji="0" lang="en-US" altLang="en-US" sz="1600" b="1" i="0" u="none" strike="noStrike" cap="none" normalizeH="0" baseline="0" dirty="0">
                <a:ln>
                  <a:noFill/>
                </a:ln>
                <a:solidFill>
                  <a:schemeClr val="tx1"/>
                </a:solidFill>
                <a:effectLst/>
                <a:latin typeface="Aptos" panose="020B0004020202020204" pitchFamily="34" charset="0"/>
              </a:rPr>
              <a:t>313 duplicate</a:t>
            </a:r>
            <a:r>
              <a:rPr kumimoji="0" lang="en-US" altLang="en-US" sz="1600" b="0" i="0" u="none" strike="noStrike" cap="none" normalizeH="0" baseline="0" dirty="0">
                <a:ln>
                  <a:noFill/>
                </a:ln>
                <a:solidFill>
                  <a:schemeClr val="tx1"/>
                </a:solidFill>
                <a:effectLst/>
                <a:latin typeface="Aptos" panose="020B0004020202020204" pitchFamily="34" charset="0"/>
              </a:rPr>
              <a:t> records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Removed </a:t>
            </a:r>
            <a:r>
              <a:rPr kumimoji="0" lang="en-US" altLang="en-US" sz="1600" b="1" i="0" u="none" strike="noStrike" cap="none" normalizeH="0" baseline="0" dirty="0">
                <a:ln>
                  <a:noFill/>
                </a:ln>
                <a:solidFill>
                  <a:schemeClr val="tx1"/>
                </a:solidFill>
                <a:effectLst/>
                <a:latin typeface="Aptos" panose="020B0004020202020204" pitchFamily="34" charset="0"/>
              </a:rPr>
              <a:t>375 missing values</a:t>
            </a:r>
            <a:r>
              <a:rPr kumimoji="0" lang="en-US" altLang="en-US" sz="1600" b="0" i="0" u="none" strike="noStrike" cap="none" normalizeH="0" baseline="0" dirty="0">
                <a:ln>
                  <a:noFill/>
                </a:ln>
                <a:solidFill>
                  <a:schemeClr val="tx1"/>
                </a:solidFill>
                <a:effectLst/>
                <a:latin typeface="Aptos" panose="020B0004020202020204" pitchFamily="34" charset="0"/>
              </a:rPr>
              <a:t> from each numeric column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Converted Is_Vegan, Is_Gluten_Free to integers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Encoded Meal_Type and Preparation_Method using one-hot encoding</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Encoded Food_Name with Label Encoding for classification</a:t>
            </a:r>
            <a:endParaRPr lang="en-US" altLang="en-US" sz="1600" dirty="0">
              <a:solidFill>
                <a:schemeClr val="tx1"/>
              </a:solidFill>
              <a:latin typeface="Aptos" panose="020B00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endParaRPr lang="en-US" altLang="en-US" sz="1600" dirty="0">
              <a:latin typeface="Aptos" panose="020B0004020202020204" pitchFamily="34" charset="0"/>
            </a:endParaRPr>
          </a:p>
          <a:p>
            <a:pPr marL="0" indent="0">
              <a:buNone/>
            </a:pPr>
            <a:r>
              <a:rPr lang="en-US" sz="3000" b="1" dirty="0">
                <a:solidFill>
                  <a:schemeClr val="tx1"/>
                </a:solidFill>
                <a:latin typeface="Aptos" panose="020B0004020202020204" pitchFamily="34" charset="0"/>
              </a:rPr>
              <a:t>Feature Engineering</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7622C65-3E95-15E4-D006-F12CD0BC3C28}"/>
              </a:ext>
            </a:extLst>
          </p:cNvPr>
          <p:cNvSpPr>
            <a:spLocks noChangeArrowheads="1"/>
          </p:cNvSpPr>
          <p:nvPr/>
        </p:nvSpPr>
        <p:spPr bwMode="auto">
          <a:xfrm rot="10800000" flipV="1">
            <a:off x="764765" y="4254412"/>
            <a:ext cx="9709608" cy="158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Applied </a:t>
            </a:r>
            <a:r>
              <a:rPr kumimoji="0" lang="en-US" altLang="en-US" sz="1600" b="1" i="0" u="none" strike="noStrike" cap="none" normalizeH="0" baseline="0" dirty="0">
                <a:ln>
                  <a:noFill/>
                </a:ln>
                <a:solidFill>
                  <a:schemeClr val="tx1"/>
                </a:solidFill>
                <a:effectLst/>
                <a:latin typeface="Aptos" panose="020B0004020202020204" pitchFamily="34" charset="0"/>
              </a:rPr>
              <a:t>StandardScaler</a:t>
            </a:r>
            <a:r>
              <a:rPr kumimoji="0" lang="en-US" altLang="en-US" sz="1600" b="0" i="0" u="none" strike="noStrike" cap="none" normalizeH="0" baseline="0" dirty="0">
                <a:ln>
                  <a:noFill/>
                </a:ln>
                <a:solidFill>
                  <a:schemeClr val="tx1"/>
                </a:solidFill>
                <a:effectLst/>
                <a:latin typeface="Aptos" panose="020B0004020202020204" pitchFamily="34" charset="0"/>
              </a:rPr>
              <a:t> to normalize features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Used </a:t>
            </a:r>
            <a:r>
              <a:rPr kumimoji="0" lang="en-US" altLang="en-US" sz="1600" b="1" i="0" u="none" strike="noStrike" cap="none" normalizeH="0" baseline="0" dirty="0">
                <a:ln>
                  <a:noFill/>
                </a:ln>
                <a:solidFill>
                  <a:schemeClr val="tx1"/>
                </a:solidFill>
                <a:effectLst/>
                <a:latin typeface="Aptos" panose="020B0004020202020204" pitchFamily="34" charset="0"/>
              </a:rPr>
              <a:t>PCA</a:t>
            </a:r>
            <a:r>
              <a:rPr kumimoji="0" lang="en-US" altLang="en-US" sz="1600" b="0" i="0" u="none" strike="noStrike" cap="none" normalizeH="0" baseline="0" dirty="0">
                <a:ln>
                  <a:noFill/>
                </a:ln>
                <a:solidFill>
                  <a:schemeClr val="tx1"/>
                </a:solidFill>
                <a:effectLst/>
                <a:latin typeface="Aptos" panose="020B0004020202020204" pitchFamily="34" charset="0"/>
              </a:rPr>
              <a:t> (n_components = 0.95) for dimensionality reduction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Performed </a:t>
            </a:r>
            <a:r>
              <a:rPr kumimoji="0" lang="en-US" altLang="en-US" sz="1600" b="1" i="0" u="none" strike="noStrike" cap="none" normalizeH="0" baseline="0" dirty="0">
                <a:ln>
                  <a:noFill/>
                </a:ln>
                <a:solidFill>
                  <a:schemeClr val="tx1"/>
                </a:solidFill>
                <a:effectLst/>
                <a:latin typeface="Aptos" panose="020B0004020202020204" pitchFamily="34" charset="0"/>
              </a:rPr>
              <a:t>SMOTE</a:t>
            </a:r>
            <a:r>
              <a:rPr kumimoji="0" lang="en-US" altLang="en-US" sz="1600" b="0" i="0" u="none" strike="noStrike" cap="none" normalizeH="0" baseline="0" dirty="0">
                <a:ln>
                  <a:noFill/>
                </a:ln>
                <a:solidFill>
                  <a:schemeClr val="tx1"/>
                </a:solidFill>
                <a:effectLst/>
                <a:latin typeface="Aptos" panose="020B0004020202020204" pitchFamily="34" charset="0"/>
              </a:rPr>
              <a:t> to balance imbalanced classes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Final feature set → ~19 columns reduced to optimal PCA components</a:t>
            </a:r>
          </a:p>
        </p:txBody>
      </p:sp>
    </p:spTree>
    <p:extLst>
      <p:ext uri="{BB962C8B-B14F-4D97-AF65-F5344CB8AC3E}">
        <p14:creationId xmlns:p14="http://schemas.microsoft.com/office/powerpoint/2010/main" val="26077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07D0-4CAD-B45C-0316-0AE2087EC3E4}"/>
              </a:ext>
            </a:extLst>
          </p:cNvPr>
          <p:cNvSpPr>
            <a:spLocks noGrp="1"/>
          </p:cNvSpPr>
          <p:nvPr>
            <p:ph type="title"/>
          </p:nvPr>
        </p:nvSpPr>
        <p:spPr>
          <a:xfrm>
            <a:off x="838200" y="534825"/>
            <a:ext cx="8534400" cy="800607"/>
          </a:xfrm>
        </p:spPr>
        <p:txBody>
          <a:bodyPr>
            <a:normAutofit/>
          </a:bodyPr>
          <a:lstStyle/>
          <a:p>
            <a:r>
              <a:rPr lang="en-US" altLang="en-US" sz="3000" b="1" dirty="0">
                <a:latin typeface="Aptos" panose="020B0004020202020204" pitchFamily="34" charset="0"/>
              </a:rPr>
              <a:t>Model Pipeline</a:t>
            </a:r>
            <a:endParaRPr lang="en-IN" sz="3000" b="1" dirty="0">
              <a:latin typeface="Aptos" panose="020B0004020202020204" pitchFamily="34" charset="0"/>
            </a:endParaRPr>
          </a:p>
        </p:txBody>
      </p:sp>
      <p:sp>
        <p:nvSpPr>
          <p:cNvPr id="4" name="Rectangle 1">
            <a:extLst>
              <a:ext uri="{FF2B5EF4-FFF2-40B4-BE49-F238E27FC236}">
                <a16:creationId xmlns:a16="http://schemas.microsoft.com/office/drawing/2014/main" id="{D3B68CB1-4D15-9443-5769-0B5391F785BC}"/>
              </a:ext>
            </a:extLst>
          </p:cNvPr>
          <p:cNvSpPr>
            <a:spLocks noGrp="1" noChangeArrowheads="1"/>
          </p:cNvSpPr>
          <p:nvPr>
            <p:ph sz="half" idx="1"/>
          </p:nvPr>
        </p:nvSpPr>
        <p:spPr bwMode="auto">
          <a:xfrm>
            <a:off x="838200" y="1051968"/>
            <a:ext cx="5181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Preprocessing (Clean → Encode → Scale)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Oversampling with SMOTE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Dimensionality Reduction (PCA)</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Model Training via </a:t>
            </a:r>
            <a:r>
              <a:rPr kumimoji="0" lang="en-US" altLang="en-US" sz="1600" b="1" i="0" u="none" strike="noStrike" cap="none" normalizeH="0" baseline="0" dirty="0">
                <a:ln>
                  <a:noFill/>
                </a:ln>
                <a:solidFill>
                  <a:schemeClr val="tx1"/>
                </a:solidFill>
                <a:effectLst/>
                <a:latin typeface="Aptos" panose="020B0004020202020204" pitchFamily="34" charset="0"/>
              </a:rPr>
              <a:t>RandomizedSearchCV</a:t>
            </a: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Evaluation with </a:t>
            </a:r>
            <a:r>
              <a:rPr kumimoji="0" lang="en-US" altLang="en-US" sz="1600" b="1" i="0" u="none" strike="noStrike" cap="none" normalizeH="0" baseline="0" dirty="0">
                <a:ln>
                  <a:noFill/>
                </a:ln>
                <a:solidFill>
                  <a:schemeClr val="tx1"/>
                </a:solidFill>
                <a:effectLst/>
                <a:latin typeface="Aptos" panose="020B0004020202020204" pitchFamily="34" charset="0"/>
              </a:rPr>
              <a:t>Accuracy, Precision, Recall, F1-Score</a:t>
            </a: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Model Selection and Export</a:t>
            </a:r>
          </a:p>
        </p:txBody>
      </p:sp>
      <p:pic>
        <p:nvPicPr>
          <p:cNvPr id="16" name="Content Placeholder 15">
            <a:extLst>
              <a:ext uri="{FF2B5EF4-FFF2-40B4-BE49-F238E27FC236}">
                <a16:creationId xmlns:a16="http://schemas.microsoft.com/office/drawing/2014/main" id="{EA0103E3-A74E-7612-08D4-50E870F011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1093" y="1161696"/>
            <a:ext cx="4187907" cy="5001768"/>
          </a:xfrm>
        </p:spPr>
      </p:pic>
    </p:spTree>
    <p:extLst>
      <p:ext uri="{BB962C8B-B14F-4D97-AF65-F5344CB8AC3E}">
        <p14:creationId xmlns:p14="http://schemas.microsoft.com/office/powerpoint/2010/main" val="48701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41A0A2-ED4B-128E-169D-0024725DB2C9}"/>
              </a:ext>
            </a:extLst>
          </p:cNvPr>
          <p:cNvSpPr>
            <a:spLocks noGrp="1"/>
          </p:cNvSpPr>
          <p:nvPr>
            <p:ph type="title"/>
          </p:nvPr>
        </p:nvSpPr>
        <p:spPr>
          <a:xfrm>
            <a:off x="838200" y="484632"/>
            <a:ext cx="10515600" cy="995744"/>
          </a:xfrm>
        </p:spPr>
        <p:txBody>
          <a:bodyPr>
            <a:normAutofit/>
          </a:bodyPr>
          <a:lstStyle/>
          <a:p>
            <a:r>
              <a:rPr lang="en-US" sz="3000" b="1" dirty="0">
                <a:latin typeface="Aptos" panose="020B0004020202020204" pitchFamily="34" charset="0"/>
              </a:rPr>
              <a:t>Models Used</a:t>
            </a:r>
            <a:endParaRPr lang="en-IN" sz="3000" b="1" dirty="0">
              <a:latin typeface="Aptos" panose="020B0004020202020204" pitchFamily="34" charset="0"/>
            </a:endParaRPr>
          </a:p>
        </p:txBody>
      </p:sp>
      <p:graphicFrame>
        <p:nvGraphicFramePr>
          <p:cNvPr id="10" name="Content Placeholder 9">
            <a:extLst>
              <a:ext uri="{FF2B5EF4-FFF2-40B4-BE49-F238E27FC236}">
                <a16:creationId xmlns:a16="http://schemas.microsoft.com/office/drawing/2014/main" id="{A63C981A-7DF5-76C5-7836-52EC95F3C68B}"/>
              </a:ext>
            </a:extLst>
          </p:cNvPr>
          <p:cNvGraphicFramePr>
            <a:graphicFrameLocks noGrp="1"/>
          </p:cNvGraphicFramePr>
          <p:nvPr>
            <p:ph idx="1"/>
            <p:extLst>
              <p:ext uri="{D42A27DB-BD31-4B8C-83A1-F6EECF244321}">
                <p14:modId xmlns:p14="http://schemas.microsoft.com/office/powerpoint/2010/main" val="182587084"/>
              </p:ext>
            </p:extLst>
          </p:nvPr>
        </p:nvGraphicFramePr>
        <p:xfrm>
          <a:off x="1386840" y="1737360"/>
          <a:ext cx="9418320" cy="3749040"/>
        </p:xfrm>
        <a:graphic>
          <a:graphicData uri="http://schemas.openxmlformats.org/drawingml/2006/table">
            <a:tbl>
              <a:tblPr firstRow="1" bandRow="1">
                <a:tableStyleId>{5C22544A-7EE6-4342-B048-85BDC9FD1C3A}</a:tableStyleId>
              </a:tblPr>
              <a:tblGrid>
                <a:gridCol w="4709160">
                  <a:extLst>
                    <a:ext uri="{9D8B030D-6E8A-4147-A177-3AD203B41FA5}">
                      <a16:colId xmlns:a16="http://schemas.microsoft.com/office/drawing/2014/main" val="3597307690"/>
                    </a:ext>
                  </a:extLst>
                </a:gridCol>
                <a:gridCol w="4709160">
                  <a:extLst>
                    <a:ext uri="{9D8B030D-6E8A-4147-A177-3AD203B41FA5}">
                      <a16:colId xmlns:a16="http://schemas.microsoft.com/office/drawing/2014/main" val="2644493507"/>
                    </a:ext>
                  </a:extLst>
                </a:gridCol>
              </a:tblGrid>
              <a:tr h="468630">
                <a:tc>
                  <a:txBody>
                    <a:bodyPr/>
                    <a:lstStyle/>
                    <a:p>
                      <a:pPr algn="l"/>
                      <a:r>
                        <a:rPr lang="en-US" sz="1600" dirty="0">
                          <a:latin typeface="Aptos" panose="020B0004020202020204" pitchFamily="34" charset="0"/>
                        </a:rPr>
                        <a:t>Models</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Hyperparameter Tuning</a:t>
                      </a:r>
                      <a:endParaRPr lang="en-IN" sz="1600" dirty="0">
                        <a:latin typeface="Aptos" panose="020B0004020202020204" pitchFamily="34" charset="0"/>
                      </a:endParaRPr>
                    </a:p>
                  </a:txBody>
                  <a:tcPr/>
                </a:tc>
                <a:extLst>
                  <a:ext uri="{0D108BD9-81ED-4DB2-BD59-A6C34878D82A}">
                    <a16:rowId xmlns:a16="http://schemas.microsoft.com/office/drawing/2014/main" val="1752448861"/>
                  </a:ext>
                </a:extLst>
              </a:tr>
              <a:tr h="468630">
                <a:tc>
                  <a:txBody>
                    <a:bodyPr/>
                    <a:lstStyle/>
                    <a:p>
                      <a:r>
                        <a:rPr lang="en-US" sz="1600" dirty="0">
                          <a:latin typeface="Aptos" panose="020B0004020202020204" pitchFamily="34" charset="0"/>
                        </a:rPr>
                        <a:t>Logistic Regression</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C values</a:t>
                      </a:r>
                      <a:endParaRPr lang="en-IN" sz="1600" dirty="0">
                        <a:latin typeface="Aptos" panose="020B0004020202020204" pitchFamily="34" charset="0"/>
                      </a:endParaRPr>
                    </a:p>
                  </a:txBody>
                  <a:tcPr/>
                </a:tc>
                <a:extLst>
                  <a:ext uri="{0D108BD9-81ED-4DB2-BD59-A6C34878D82A}">
                    <a16:rowId xmlns:a16="http://schemas.microsoft.com/office/drawing/2014/main" val="2609974368"/>
                  </a:ext>
                </a:extLst>
              </a:tr>
              <a:tr h="468630">
                <a:tc>
                  <a:txBody>
                    <a:bodyPr/>
                    <a:lstStyle/>
                    <a:p>
                      <a:r>
                        <a:rPr lang="en-US" sz="1600" dirty="0">
                          <a:latin typeface="Aptos" panose="020B0004020202020204" pitchFamily="34" charset="0"/>
                        </a:rPr>
                        <a:t>Decision Tree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Max_depth, criterion</a:t>
                      </a:r>
                      <a:endParaRPr lang="en-IN" sz="1600" dirty="0">
                        <a:latin typeface="Aptos" panose="020B0004020202020204" pitchFamily="34" charset="0"/>
                      </a:endParaRPr>
                    </a:p>
                  </a:txBody>
                  <a:tcPr/>
                </a:tc>
                <a:extLst>
                  <a:ext uri="{0D108BD9-81ED-4DB2-BD59-A6C34878D82A}">
                    <a16:rowId xmlns:a16="http://schemas.microsoft.com/office/drawing/2014/main" val="612209858"/>
                  </a:ext>
                </a:extLst>
              </a:tr>
              <a:tr h="468630">
                <a:tc>
                  <a:txBody>
                    <a:bodyPr/>
                    <a:lstStyle/>
                    <a:p>
                      <a:r>
                        <a:rPr lang="en-US" sz="1600" dirty="0">
                          <a:latin typeface="Aptos" panose="020B0004020202020204" pitchFamily="34" charset="0"/>
                        </a:rPr>
                        <a:t>Random Forest</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N_estimators, depth</a:t>
                      </a:r>
                      <a:endParaRPr lang="en-IN" sz="1600" dirty="0">
                        <a:latin typeface="Aptos" panose="020B0004020202020204" pitchFamily="34" charset="0"/>
                      </a:endParaRPr>
                    </a:p>
                  </a:txBody>
                  <a:tcPr/>
                </a:tc>
                <a:extLst>
                  <a:ext uri="{0D108BD9-81ED-4DB2-BD59-A6C34878D82A}">
                    <a16:rowId xmlns:a16="http://schemas.microsoft.com/office/drawing/2014/main" val="4054808530"/>
                  </a:ext>
                </a:extLst>
              </a:tr>
              <a:tr h="468630">
                <a:tc>
                  <a:txBody>
                    <a:bodyPr/>
                    <a:lstStyle/>
                    <a:p>
                      <a:r>
                        <a:rPr lang="en-US" sz="1600" dirty="0">
                          <a:latin typeface="Aptos" panose="020B0004020202020204" pitchFamily="34" charset="0"/>
                        </a:rPr>
                        <a:t>K-Nearest Neighbors</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N_neighbors</a:t>
                      </a:r>
                      <a:endParaRPr lang="en-IN" sz="1600" dirty="0">
                        <a:latin typeface="Aptos" panose="020B0004020202020204" pitchFamily="34" charset="0"/>
                      </a:endParaRPr>
                    </a:p>
                  </a:txBody>
                  <a:tcPr/>
                </a:tc>
                <a:extLst>
                  <a:ext uri="{0D108BD9-81ED-4DB2-BD59-A6C34878D82A}">
                    <a16:rowId xmlns:a16="http://schemas.microsoft.com/office/drawing/2014/main" val="2406199654"/>
                  </a:ext>
                </a:extLst>
              </a:tr>
              <a:tr h="468630">
                <a:tc>
                  <a:txBody>
                    <a:bodyPr/>
                    <a:lstStyle/>
                    <a:p>
                      <a:r>
                        <a:rPr lang="en-US" sz="1600" dirty="0">
                          <a:latin typeface="Aptos" panose="020B0004020202020204" pitchFamily="34" charset="0"/>
                        </a:rPr>
                        <a:t>Support Vector Machine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C, kernel</a:t>
                      </a:r>
                      <a:endParaRPr lang="en-IN" sz="1600" dirty="0">
                        <a:latin typeface="Aptos" panose="020B0004020202020204" pitchFamily="34" charset="0"/>
                      </a:endParaRPr>
                    </a:p>
                  </a:txBody>
                  <a:tcPr/>
                </a:tc>
                <a:extLst>
                  <a:ext uri="{0D108BD9-81ED-4DB2-BD59-A6C34878D82A}">
                    <a16:rowId xmlns:a16="http://schemas.microsoft.com/office/drawing/2014/main" val="2850737572"/>
                  </a:ext>
                </a:extLst>
              </a:tr>
              <a:tr h="468630">
                <a:tc>
                  <a:txBody>
                    <a:bodyPr/>
                    <a:lstStyle/>
                    <a:p>
                      <a:r>
                        <a:rPr lang="en-US" sz="1600" dirty="0">
                          <a:latin typeface="Aptos" panose="020B0004020202020204" pitchFamily="34" charset="0"/>
                        </a:rPr>
                        <a:t>XGBoost</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Learning_rate, trees</a:t>
                      </a:r>
                      <a:endParaRPr lang="en-IN" sz="1600" dirty="0">
                        <a:latin typeface="Aptos" panose="020B0004020202020204" pitchFamily="34" charset="0"/>
                      </a:endParaRPr>
                    </a:p>
                  </a:txBody>
                  <a:tcPr/>
                </a:tc>
                <a:extLst>
                  <a:ext uri="{0D108BD9-81ED-4DB2-BD59-A6C34878D82A}">
                    <a16:rowId xmlns:a16="http://schemas.microsoft.com/office/drawing/2014/main" val="3097834570"/>
                  </a:ext>
                </a:extLst>
              </a:tr>
              <a:tr h="468630">
                <a:tc>
                  <a:txBody>
                    <a:bodyPr/>
                    <a:lstStyle/>
                    <a:p>
                      <a:r>
                        <a:rPr lang="en-US" sz="1600" dirty="0">
                          <a:latin typeface="Aptos" panose="020B0004020202020204" pitchFamily="34" charset="0"/>
                        </a:rPr>
                        <a:t>Gradient Boosting</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Learning_rate, trees</a:t>
                      </a:r>
                      <a:endParaRPr lang="en-IN" sz="1600" dirty="0">
                        <a:latin typeface="Aptos" panose="020B0004020202020204" pitchFamily="34" charset="0"/>
                      </a:endParaRPr>
                    </a:p>
                  </a:txBody>
                  <a:tcPr/>
                </a:tc>
                <a:extLst>
                  <a:ext uri="{0D108BD9-81ED-4DB2-BD59-A6C34878D82A}">
                    <a16:rowId xmlns:a16="http://schemas.microsoft.com/office/drawing/2014/main" val="1291898437"/>
                  </a:ext>
                </a:extLst>
              </a:tr>
            </a:tbl>
          </a:graphicData>
        </a:graphic>
      </p:graphicFrame>
    </p:spTree>
    <p:extLst>
      <p:ext uri="{BB962C8B-B14F-4D97-AF65-F5344CB8AC3E}">
        <p14:creationId xmlns:p14="http://schemas.microsoft.com/office/powerpoint/2010/main" val="112146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91C3-F453-531A-6C77-2245D8725060}"/>
              </a:ext>
            </a:extLst>
          </p:cNvPr>
          <p:cNvSpPr>
            <a:spLocks noGrp="1"/>
          </p:cNvSpPr>
          <p:nvPr>
            <p:ph type="title"/>
          </p:nvPr>
        </p:nvSpPr>
        <p:spPr>
          <a:xfrm>
            <a:off x="876236" y="469407"/>
            <a:ext cx="8534400" cy="940128"/>
          </a:xfrm>
        </p:spPr>
        <p:txBody>
          <a:bodyPr>
            <a:normAutofit/>
          </a:bodyPr>
          <a:lstStyle/>
          <a:p>
            <a:r>
              <a:rPr lang="en-US" sz="3000" b="1" dirty="0">
                <a:latin typeface="Aptos" panose="020B0004020202020204" pitchFamily="34" charset="0"/>
              </a:rPr>
              <a:t>Evaluation Metrics</a:t>
            </a:r>
            <a:endParaRPr lang="en-IN" sz="3000" b="1" dirty="0">
              <a:latin typeface="Aptos" panose="020B0004020202020204" pitchFamily="34" charset="0"/>
            </a:endParaRPr>
          </a:p>
        </p:txBody>
      </p:sp>
      <p:graphicFrame>
        <p:nvGraphicFramePr>
          <p:cNvPr id="4" name="Content Placeholder 3">
            <a:extLst>
              <a:ext uri="{FF2B5EF4-FFF2-40B4-BE49-F238E27FC236}">
                <a16:creationId xmlns:a16="http://schemas.microsoft.com/office/drawing/2014/main" id="{FEDB4E23-3224-784A-2A84-25D9794D2EEF}"/>
              </a:ext>
            </a:extLst>
          </p:cNvPr>
          <p:cNvGraphicFramePr>
            <a:graphicFrameLocks noGrp="1"/>
          </p:cNvGraphicFramePr>
          <p:nvPr>
            <p:ph idx="1"/>
            <p:extLst>
              <p:ext uri="{D42A27DB-BD31-4B8C-83A1-F6EECF244321}">
                <p14:modId xmlns:p14="http://schemas.microsoft.com/office/powerpoint/2010/main" val="3755667889"/>
              </p:ext>
            </p:extLst>
          </p:nvPr>
        </p:nvGraphicFramePr>
        <p:xfrm>
          <a:off x="1335024" y="1662304"/>
          <a:ext cx="9290304" cy="3386454"/>
        </p:xfrm>
        <a:graphic>
          <a:graphicData uri="http://schemas.openxmlformats.org/drawingml/2006/table">
            <a:tbl>
              <a:tblPr firstRow="1" bandRow="1">
                <a:tableStyleId>{5C22544A-7EE6-4342-B048-85BDC9FD1C3A}</a:tableStyleId>
              </a:tblPr>
              <a:tblGrid>
                <a:gridCol w="4645152">
                  <a:extLst>
                    <a:ext uri="{9D8B030D-6E8A-4147-A177-3AD203B41FA5}">
                      <a16:colId xmlns:a16="http://schemas.microsoft.com/office/drawing/2014/main" val="1271030139"/>
                    </a:ext>
                  </a:extLst>
                </a:gridCol>
                <a:gridCol w="4645152">
                  <a:extLst>
                    <a:ext uri="{9D8B030D-6E8A-4147-A177-3AD203B41FA5}">
                      <a16:colId xmlns:a16="http://schemas.microsoft.com/office/drawing/2014/main" val="3220710657"/>
                    </a:ext>
                  </a:extLst>
                </a:gridCol>
              </a:tblGrid>
              <a:tr h="564409">
                <a:tc>
                  <a:txBody>
                    <a:bodyPr/>
                    <a:lstStyle/>
                    <a:p>
                      <a:r>
                        <a:rPr lang="en-US" sz="1600" dirty="0">
                          <a:latin typeface="Aptos" panose="020B0004020202020204" pitchFamily="34" charset="0"/>
                        </a:rPr>
                        <a:t>Metric</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Used To Measure</a:t>
                      </a:r>
                      <a:endParaRPr lang="en-IN" sz="1600" dirty="0">
                        <a:latin typeface="Aptos" panose="020B0004020202020204" pitchFamily="34" charset="0"/>
                      </a:endParaRPr>
                    </a:p>
                  </a:txBody>
                  <a:tcPr/>
                </a:tc>
                <a:extLst>
                  <a:ext uri="{0D108BD9-81ED-4DB2-BD59-A6C34878D82A}">
                    <a16:rowId xmlns:a16="http://schemas.microsoft.com/office/drawing/2014/main" val="3827611629"/>
                  </a:ext>
                </a:extLst>
              </a:tr>
              <a:tr h="564409">
                <a:tc>
                  <a:txBody>
                    <a:bodyPr/>
                    <a:lstStyle/>
                    <a:p>
                      <a:r>
                        <a:rPr lang="en-US" sz="1600" dirty="0">
                          <a:latin typeface="Aptos" panose="020B0004020202020204" pitchFamily="34" charset="0"/>
                        </a:rPr>
                        <a:t>Accuracy</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Overall correctness</a:t>
                      </a:r>
                      <a:endParaRPr lang="en-IN" sz="1600" dirty="0">
                        <a:latin typeface="Aptos" panose="020B0004020202020204" pitchFamily="34" charset="0"/>
                      </a:endParaRPr>
                    </a:p>
                  </a:txBody>
                  <a:tcPr/>
                </a:tc>
                <a:extLst>
                  <a:ext uri="{0D108BD9-81ED-4DB2-BD59-A6C34878D82A}">
                    <a16:rowId xmlns:a16="http://schemas.microsoft.com/office/drawing/2014/main" val="172366725"/>
                  </a:ext>
                </a:extLst>
              </a:tr>
              <a:tr h="564409">
                <a:tc>
                  <a:txBody>
                    <a:bodyPr/>
                    <a:lstStyle/>
                    <a:p>
                      <a:r>
                        <a:rPr lang="en-US" sz="1600" dirty="0">
                          <a:latin typeface="Aptos" panose="020B0004020202020204" pitchFamily="34" charset="0"/>
                        </a:rPr>
                        <a:t>Precision</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Class-specific relevance</a:t>
                      </a:r>
                      <a:endParaRPr lang="en-IN" sz="1600" dirty="0">
                        <a:latin typeface="Aptos" panose="020B0004020202020204" pitchFamily="34" charset="0"/>
                      </a:endParaRPr>
                    </a:p>
                  </a:txBody>
                  <a:tcPr/>
                </a:tc>
                <a:extLst>
                  <a:ext uri="{0D108BD9-81ED-4DB2-BD59-A6C34878D82A}">
                    <a16:rowId xmlns:a16="http://schemas.microsoft.com/office/drawing/2014/main" val="4217669476"/>
                  </a:ext>
                </a:extLst>
              </a:tr>
              <a:tr h="564409">
                <a:tc>
                  <a:txBody>
                    <a:bodyPr/>
                    <a:lstStyle/>
                    <a:p>
                      <a:r>
                        <a:rPr lang="en-US" sz="1600" dirty="0">
                          <a:latin typeface="Aptos" panose="020B0004020202020204" pitchFamily="34" charset="0"/>
                        </a:rPr>
                        <a:t>Recall</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Class-specific completeness</a:t>
                      </a:r>
                      <a:endParaRPr lang="en-IN" sz="1600" dirty="0">
                        <a:latin typeface="Aptos" panose="020B0004020202020204" pitchFamily="34" charset="0"/>
                      </a:endParaRPr>
                    </a:p>
                  </a:txBody>
                  <a:tcPr/>
                </a:tc>
                <a:extLst>
                  <a:ext uri="{0D108BD9-81ED-4DB2-BD59-A6C34878D82A}">
                    <a16:rowId xmlns:a16="http://schemas.microsoft.com/office/drawing/2014/main" val="1096753583"/>
                  </a:ext>
                </a:extLst>
              </a:tr>
              <a:tr h="564409">
                <a:tc>
                  <a:txBody>
                    <a:bodyPr/>
                    <a:lstStyle/>
                    <a:p>
                      <a:r>
                        <a:rPr lang="en-US" sz="1600" dirty="0">
                          <a:latin typeface="Aptos" panose="020B0004020202020204" pitchFamily="34" charset="0"/>
                        </a:rPr>
                        <a:t>F1-Score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Balance between Precision/Recall</a:t>
                      </a:r>
                      <a:endParaRPr lang="en-IN" sz="1600" dirty="0">
                        <a:latin typeface="Aptos" panose="020B0004020202020204" pitchFamily="34" charset="0"/>
                      </a:endParaRPr>
                    </a:p>
                  </a:txBody>
                  <a:tcPr/>
                </a:tc>
                <a:extLst>
                  <a:ext uri="{0D108BD9-81ED-4DB2-BD59-A6C34878D82A}">
                    <a16:rowId xmlns:a16="http://schemas.microsoft.com/office/drawing/2014/main" val="1236233468"/>
                  </a:ext>
                </a:extLst>
              </a:tr>
              <a:tr h="564409">
                <a:tc>
                  <a:txBody>
                    <a:bodyPr/>
                    <a:lstStyle/>
                    <a:p>
                      <a:r>
                        <a:rPr lang="en-US" sz="1600" dirty="0">
                          <a:latin typeface="Aptos" panose="020B0004020202020204" pitchFamily="34" charset="0"/>
                        </a:rPr>
                        <a:t>Confusion Matrix</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Error Analysis</a:t>
                      </a:r>
                      <a:endParaRPr lang="en-IN" sz="1600" dirty="0">
                        <a:latin typeface="Aptos" panose="020B0004020202020204" pitchFamily="34" charset="0"/>
                      </a:endParaRPr>
                    </a:p>
                  </a:txBody>
                  <a:tcPr/>
                </a:tc>
                <a:extLst>
                  <a:ext uri="{0D108BD9-81ED-4DB2-BD59-A6C34878D82A}">
                    <a16:rowId xmlns:a16="http://schemas.microsoft.com/office/drawing/2014/main" val="483842243"/>
                  </a:ext>
                </a:extLst>
              </a:tr>
            </a:tbl>
          </a:graphicData>
        </a:graphic>
      </p:graphicFrame>
      <p:sp>
        <p:nvSpPr>
          <p:cNvPr id="9" name="Rectangle 1">
            <a:extLst>
              <a:ext uri="{FF2B5EF4-FFF2-40B4-BE49-F238E27FC236}">
                <a16:creationId xmlns:a16="http://schemas.microsoft.com/office/drawing/2014/main" id="{19CDCAD4-732E-8369-FEC6-6B2057153AD1}"/>
              </a:ext>
            </a:extLst>
          </p:cNvPr>
          <p:cNvSpPr>
            <a:spLocks noChangeArrowheads="1"/>
          </p:cNvSpPr>
          <p:nvPr/>
        </p:nvSpPr>
        <p:spPr bwMode="auto">
          <a:xfrm>
            <a:off x="1335024" y="5195696"/>
            <a:ext cx="4236481" cy="841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Macro average used due to class imbalance.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20% test set used with Stratified Split</a:t>
            </a:r>
          </a:p>
        </p:txBody>
      </p:sp>
    </p:spTree>
    <p:extLst>
      <p:ext uri="{BB962C8B-B14F-4D97-AF65-F5344CB8AC3E}">
        <p14:creationId xmlns:p14="http://schemas.microsoft.com/office/powerpoint/2010/main" val="411140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C806-450D-5418-09C7-E313CE9562FF}"/>
              </a:ext>
            </a:extLst>
          </p:cNvPr>
          <p:cNvSpPr>
            <a:spLocks noGrp="1"/>
          </p:cNvSpPr>
          <p:nvPr>
            <p:ph type="title"/>
          </p:nvPr>
        </p:nvSpPr>
        <p:spPr>
          <a:xfrm>
            <a:off x="839660" y="400472"/>
            <a:ext cx="8534400" cy="1027850"/>
          </a:xfrm>
        </p:spPr>
        <p:txBody>
          <a:bodyPr>
            <a:normAutofit/>
          </a:bodyPr>
          <a:lstStyle/>
          <a:p>
            <a:r>
              <a:rPr lang="en-US" sz="3000" b="1" dirty="0">
                <a:latin typeface="Aptos" panose="020B0004020202020204" pitchFamily="34" charset="0"/>
              </a:rPr>
              <a:t>Model Performance Summary</a:t>
            </a:r>
            <a:endParaRPr lang="en-IN" sz="3000" b="1" dirty="0">
              <a:latin typeface="Aptos" panose="020B0004020202020204" pitchFamily="34" charset="0"/>
            </a:endParaRPr>
          </a:p>
        </p:txBody>
      </p:sp>
      <p:graphicFrame>
        <p:nvGraphicFramePr>
          <p:cNvPr id="4" name="Content Placeholder 3">
            <a:extLst>
              <a:ext uri="{FF2B5EF4-FFF2-40B4-BE49-F238E27FC236}">
                <a16:creationId xmlns:a16="http://schemas.microsoft.com/office/drawing/2014/main" id="{1BD22859-A8E1-D600-9B31-C0EA5E4A9948}"/>
              </a:ext>
            </a:extLst>
          </p:cNvPr>
          <p:cNvGraphicFramePr>
            <a:graphicFrameLocks noGrp="1"/>
          </p:cNvGraphicFramePr>
          <p:nvPr>
            <p:ph idx="1"/>
            <p:extLst>
              <p:ext uri="{D42A27DB-BD31-4B8C-83A1-F6EECF244321}">
                <p14:modId xmlns:p14="http://schemas.microsoft.com/office/powerpoint/2010/main" val="3954566028"/>
              </p:ext>
            </p:extLst>
          </p:nvPr>
        </p:nvGraphicFramePr>
        <p:xfrm>
          <a:off x="1341120" y="1618488"/>
          <a:ext cx="9000743" cy="4224531"/>
        </p:xfrm>
        <a:graphic>
          <a:graphicData uri="http://schemas.openxmlformats.org/drawingml/2006/table">
            <a:tbl>
              <a:tblPr firstRow="1" bandRow="1">
                <a:tableStyleId>{5C22544A-7EE6-4342-B048-85BDC9FD1C3A}</a:tableStyleId>
              </a:tblPr>
              <a:tblGrid>
                <a:gridCol w="2796752">
                  <a:extLst>
                    <a:ext uri="{9D8B030D-6E8A-4147-A177-3AD203B41FA5}">
                      <a16:colId xmlns:a16="http://schemas.microsoft.com/office/drawing/2014/main" val="2946051902"/>
                    </a:ext>
                  </a:extLst>
                </a:gridCol>
                <a:gridCol w="1467400">
                  <a:extLst>
                    <a:ext uri="{9D8B030D-6E8A-4147-A177-3AD203B41FA5}">
                      <a16:colId xmlns:a16="http://schemas.microsoft.com/office/drawing/2014/main" val="3620917787"/>
                    </a:ext>
                  </a:extLst>
                </a:gridCol>
                <a:gridCol w="1481328">
                  <a:extLst>
                    <a:ext uri="{9D8B030D-6E8A-4147-A177-3AD203B41FA5}">
                      <a16:colId xmlns:a16="http://schemas.microsoft.com/office/drawing/2014/main" val="731085563"/>
                    </a:ext>
                  </a:extLst>
                </a:gridCol>
                <a:gridCol w="1563624">
                  <a:extLst>
                    <a:ext uri="{9D8B030D-6E8A-4147-A177-3AD203B41FA5}">
                      <a16:colId xmlns:a16="http://schemas.microsoft.com/office/drawing/2014/main" val="2107778217"/>
                    </a:ext>
                  </a:extLst>
                </a:gridCol>
                <a:gridCol w="1691639">
                  <a:extLst>
                    <a:ext uri="{9D8B030D-6E8A-4147-A177-3AD203B41FA5}">
                      <a16:colId xmlns:a16="http://schemas.microsoft.com/office/drawing/2014/main" val="3057665857"/>
                    </a:ext>
                  </a:extLst>
                </a:gridCol>
              </a:tblGrid>
              <a:tr h="484130">
                <a:tc>
                  <a:txBody>
                    <a:bodyPr/>
                    <a:lstStyle/>
                    <a:p>
                      <a:r>
                        <a:rPr lang="en-US" sz="1600" dirty="0">
                          <a:latin typeface="Aptos" panose="020B0004020202020204" pitchFamily="34" charset="0"/>
                        </a:rPr>
                        <a:t>Model</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Accuracy</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Precision</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Recall</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F1 Score</a:t>
                      </a:r>
                      <a:endParaRPr lang="en-IN" sz="1600" dirty="0">
                        <a:latin typeface="Aptos" panose="020B0004020202020204" pitchFamily="34" charset="0"/>
                      </a:endParaRPr>
                    </a:p>
                  </a:txBody>
                  <a:tcPr/>
                </a:tc>
                <a:extLst>
                  <a:ext uri="{0D108BD9-81ED-4DB2-BD59-A6C34878D82A}">
                    <a16:rowId xmlns:a16="http://schemas.microsoft.com/office/drawing/2014/main" val="3042470454"/>
                  </a:ext>
                </a:extLst>
              </a:tr>
              <a:tr h="835621">
                <a:tc>
                  <a:txBody>
                    <a:bodyPr/>
                    <a:lstStyle/>
                    <a:p>
                      <a:r>
                        <a:rPr lang="en-US" sz="1600" dirty="0">
                          <a:latin typeface="Aptos" panose="020B0004020202020204" pitchFamily="34" charset="0"/>
                        </a:rPr>
                        <a:t>Support Vector Machine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99.0%</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99.0%</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99.0%</a:t>
                      </a:r>
                      <a:endParaRPr lang="en-IN" sz="1600" dirty="0">
                        <a:latin typeface="Aptos" panose="020B0004020202020204" pitchFamily="34" charset="0"/>
                      </a:endParaRPr>
                    </a:p>
                  </a:txBody>
                  <a:tcPr/>
                </a:tc>
                <a:extLst>
                  <a:ext uri="{0D108BD9-81ED-4DB2-BD59-A6C34878D82A}">
                    <a16:rowId xmlns:a16="http://schemas.microsoft.com/office/drawing/2014/main" val="1266499642"/>
                  </a:ext>
                </a:extLst>
              </a:tr>
              <a:tr h="484130">
                <a:tc>
                  <a:txBody>
                    <a:bodyPr/>
                    <a:lstStyle/>
                    <a:p>
                      <a:r>
                        <a:rPr lang="en-US" sz="1600" dirty="0">
                          <a:latin typeface="Aptos" panose="020B0004020202020204" pitchFamily="34" charset="0"/>
                        </a:rPr>
                        <a:t>Gradient Boosting</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98.8%</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99.0%</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99.0%</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99.0%</a:t>
                      </a:r>
                      <a:endParaRPr lang="en-IN" sz="1600" dirty="0">
                        <a:latin typeface="Aptos" panose="020B0004020202020204" pitchFamily="34" charset="0"/>
                      </a:endParaRPr>
                    </a:p>
                  </a:txBody>
                  <a:tcPr/>
                </a:tc>
                <a:extLst>
                  <a:ext uri="{0D108BD9-81ED-4DB2-BD59-A6C34878D82A}">
                    <a16:rowId xmlns:a16="http://schemas.microsoft.com/office/drawing/2014/main" val="483953267"/>
                  </a:ext>
                </a:extLst>
              </a:tr>
              <a:tr h="484130">
                <a:tc>
                  <a:txBody>
                    <a:bodyPr/>
                    <a:lstStyle/>
                    <a:p>
                      <a:r>
                        <a:rPr lang="en-US" sz="1600" dirty="0">
                          <a:latin typeface="Aptos" panose="020B0004020202020204" pitchFamily="34" charset="0"/>
                        </a:rPr>
                        <a:t>Random Forest</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98.8%</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extLst>
                  <a:ext uri="{0D108BD9-81ED-4DB2-BD59-A6C34878D82A}">
                    <a16:rowId xmlns:a16="http://schemas.microsoft.com/office/drawing/2014/main" val="4287833364"/>
                  </a:ext>
                </a:extLst>
              </a:tr>
              <a:tr h="484130">
                <a:tc>
                  <a:txBody>
                    <a:bodyPr/>
                    <a:lstStyle/>
                    <a:p>
                      <a:r>
                        <a:rPr lang="en-US" sz="1600" dirty="0">
                          <a:latin typeface="Aptos" panose="020B0004020202020204" pitchFamily="34" charset="0"/>
                        </a:rPr>
                        <a:t>K-Nearest Neighbors</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98.7%</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98.7%</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98.8%</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98.8%</a:t>
                      </a:r>
                      <a:endParaRPr lang="en-IN" sz="1600" dirty="0">
                        <a:latin typeface="Aptos" panose="020B0004020202020204" pitchFamily="34" charset="0"/>
                      </a:endParaRPr>
                    </a:p>
                  </a:txBody>
                  <a:tcPr/>
                </a:tc>
                <a:extLst>
                  <a:ext uri="{0D108BD9-81ED-4DB2-BD59-A6C34878D82A}">
                    <a16:rowId xmlns:a16="http://schemas.microsoft.com/office/drawing/2014/main" val="1484795240"/>
                  </a:ext>
                </a:extLst>
              </a:tr>
              <a:tr h="484130">
                <a:tc>
                  <a:txBody>
                    <a:bodyPr/>
                    <a:lstStyle/>
                    <a:p>
                      <a:r>
                        <a:rPr lang="en-US" sz="1600" dirty="0">
                          <a:latin typeface="Aptos" panose="020B0004020202020204" pitchFamily="34" charset="0"/>
                        </a:rPr>
                        <a:t>XGBoost</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98.7%</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98.8%</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extLst>
                  <a:ext uri="{0D108BD9-81ED-4DB2-BD59-A6C34878D82A}">
                    <a16:rowId xmlns:a16="http://schemas.microsoft.com/office/drawing/2014/main" val="4247682677"/>
                  </a:ext>
                </a:extLst>
              </a:tr>
              <a:tr h="484130">
                <a:tc>
                  <a:txBody>
                    <a:bodyPr/>
                    <a:lstStyle/>
                    <a:p>
                      <a:r>
                        <a:rPr lang="en-US" sz="1600" dirty="0">
                          <a:latin typeface="Aptos" panose="020B0004020202020204" pitchFamily="34" charset="0"/>
                        </a:rPr>
                        <a:t>Logistic Regression</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98.6%</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extLst>
                  <a:ext uri="{0D108BD9-81ED-4DB2-BD59-A6C34878D82A}">
                    <a16:rowId xmlns:a16="http://schemas.microsoft.com/office/drawing/2014/main" val="3385758433"/>
                  </a:ext>
                </a:extLst>
              </a:tr>
              <a:tr h="484130">
                <a:tc>
                  <a:txBody>
                    <a:bodyPr/>
                    <a:lstStyle/>
                    <a:p>
                      <a:r>
                        <a:rPr lang="en-US" sz="1600" dirty="0">
                          <a:latin typeface="Aptos" panose="020B0004020202020204" pitchFamily="34" charset="0"/>
                        </a:rPr>
                        <a:t>Decision Tree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97.9%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97.9%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98.0%</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98.0%</a:t>
                      </a:r>
                      <a:endParaRPr lang="en-IN" sz="1600" dirty="0">
                        <a:latin typeface="Aptos" panose="020B0004020202020204" pitchFamily="34" charset="0"/>
                      </a:endParaRPr>
                    </a:p>
                  </a:txBody>
                  <a:tcPr/>
                </a:tc>
                <a:extLst>
                  <a:ext uri="{0D108BD9-81ED-4DB2-BD59-A6C34878D82A}">
                    <a16:rowId xmlns:a16="http://schemas.microsoft.com/office/drawing/2014/main" val="597816750"/>
                  </a:ext>
                </a:extLst>
              </a:tr>
            </a:tbl>
          </a:graphicData>
        </a:graphic>
      </p:graphicFrame>
    </p:spTree>
    <p:extLst>
      <p:ext uri="{BB962C8B-B14F-4D97-AF65-F5344CB8AC3E}">
        <p14:creationId xmlns:p14="http://schemas.microsoft.com/office/powerpoint/2010/main" val="242899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EB15-2601-A9E2-1326-EA6C68F78629}"/>
              </a:ext>
            </a:extLst>
          </p:cNvPr>
          <p:cNvSpPr>
            <a:spLocks noGrp="1"/>
          </p:cNvSpPr>
          <p:nvPr>
            <p:ph type="title"/>
          </p:nvPr>
        </p:nvSpPr>
        <p:spPr>
          <a:xfrm>
            <a:off x="838200" y="676656"/>
            <a:ext cx="8534400" cy="937767"/>
          </a:xfrm>
        </p:spPr>
        <p:txBody>
          <a:bodyPr>
            <a:normAutofit/>
          </a:bodyPr>
          <a:lstStyle/>
          <a:p>
            <a:r>
              <a:rPr lang="en-US" sz="3000" b="1" dirty="0">
                <a:latin typeface="Aptos" panose="020B0004020202020204" pitchFamily="34" charset="0"/>
              </a:rPr>
              <a:t>Streamlit App Features</a:t>
            </a:r>
            <a:endParaRPr lang="en-IN" sz="3000" b="1" dirty="0">
              <a:latin typeface="Aptos" panose="020B0004020202020204" pitchFamily="34" charset="0"/>
            </a:endParaRPr>
          </a:p>
        </p:txBody>
      </p:sp>
      <p:sp>
        <p:nvSpPr>
          <p:cNvPr id="4" name="Rectangle 1">
            <a:extLst>
              <a:ext uri="{FF2B5EF4-FFF2-40B4-BE49-F238E27FC236}">
                <a16:creationId xmlns:a16="http://schemas.microsoft.com/office/drawing/2014/main" id="{829B9A4C-A561-55FE-65F8-CAE7CD3FBAD9}"/>
              </a:ext>
            </a:extLst>
          </p:cNvPr>
          <p:cNvSpPr>
            <a:spLocks noGrp="1" noChangeArrowheads="1"/>
          </p:cNvSpPr>
          <p:nvPr>
            <p:ph idx="1"/>
          </p:nvPr>
        </p:nvSpPr>
        <p:spPr bwMode="auto">
          <a:xfrm>
            <a:off x="838200" y="1480376"/>
            <a:ext cx="7680244" cy="315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Dataset Overview + Missing Value Count</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Model Comparison Table (Accuracy, Precision, Recall, F1)</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Interactive Plotly Bar Charts for model metrics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Confusion Matrix (selectable per model)</a:t>
            </a:r>
          </a:p>
          <a:p>
            <a:pPr marL="0" marR="0" lvl="0" indent="0" algn="l" defTabSz="914400" rtl="0" eaLnBrk="0" fontAlgn="base" latinLnBrk="0" hangingPunct="0">
              <a:lnSpc>
                <a:spcPct val="2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Downloadable models (.pkl) and preprocessing objects (scaler, pca, label_encoder)</a:t>
            </a:r>
          </a:p>
        </p:txBody>
      </p:sp>
    </p:spTree>
    <p:extLst>
      <p:ext uri="{BB962C8B-B14F-4D97-AF65-F5344CB8AC3E}">
        <p14:creationId xmlns:p14="http://schemas.microsoft.com/office/powerpoint/2010/main" val="5166141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TotalTime>
  <Words>675</Words>
  <Application>Microsoft Office PowerPoint</Application>
  <PresentationFormat>Widescreen</PresentationFormat>
  <Paragraphs>131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Century Gothic</vt:lpstr>
      <vt:lpstr>Wingdings 3</vt:lpstr>
      <vt:lpstr>Slice</vt:lpstr>
      <vt:lpstr>NutriClass – Food Classification Using Nutritional Data Machine Learning | Nutrition Informatics</vt:lpstr>
      <vt:lpstr>PowerPoint Presentation</vt:lpstr>
      <vt:lpstr>PowerPoint Presentation</vt:lpstr>
      <vt:lpstr>PowerPoint Presentation</vt:lpstr>
      <vt:lpstr>Model Pipeline</vt:lpstr>
      <vt:lpstr>Models Used</vt:lpstr>
      <vt:lpstr>Evaluation Metrics</vt:lpstr>
      <vt:lpstr>Model Performance Summary</vt:lpstr>
      <vt:lpstr>Streamlit App Features</vt:lpstr>
      <vt:lpstr>Visual Insights</vt:lpstr>
      <vt:lpstr>PowerPoint Presentation</vt:lpstr>
      <vt:lpstr>Project Deliverables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VT India</dc:creator>
  <cp:lastModifiedBy>VT India</cp:lastModifiedBy>
  <cp:revision>2</cp:revision>
  <dcterms:created xsi:type="dcterms:W3CDTF">2025-08-05T07:28:07Z</dcterms:created>
  <dcterms:modified xsi:type="dcterms:W3CDTF">2025-08-06T05:36:55Z</dcterms:modified>
</cp:coreProperties>
</file>