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1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183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100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428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38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04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9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0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19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3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81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60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14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53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DC88-CD32-4491-88EA-D106768D2CD3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EAA61D-B164-454A-A259-B71310D06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9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0DD1-05D3-977B-B740-A626AB0F0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8389" y="2679387"/>
            <a:ext cx="9723945" cy="149922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Detecting Parkinson’s Disease using </a:t>
            </a:r>
            <a:br>
              <a:rPr lang="en-US" sz="4400" b="1" dirty="0"/>
            </a:br>
            <a:r>
              <a:rPr lang="en-US" sz="4400" b="1" dirty="0"/>
              <a:t>XGBoost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B9C8F-D6FF-FE77-CFBA-AD3399F77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099" y="5635688"/>
            <a:ext cx="1524460" cy="494524"/>
          </a:xfrm>
        </p:spPr>
        <p:txBody>
          <a:bodyPr>
            <a:noAutofit/>
          </a:bodyPr>
          <a:lstStyle/>
          <a:p>
            <a:r>
              <a:rPr lang="en-US" sz="2800" dirty="0"/>
              <a:t>By Arjun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6630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97F0-F32B-E98C-CA3F-5BF68473A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515" y="650033"/>
            <a:ext cx="8596668" cy="706016"/>
          </a:xfrm>
        </p:spPr>
        <p:txBody>
          <a:bodyPr/>
          <a:lstStyle/>
          <a:p>
            <a:pPr algn="ctr"/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64CB-99F4-3138-7DAB-6CC7651E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692"/>
            <a:ext cx="10515600" cy="4486275"/>
          </a:xfrm>
        </p:spPr>
        <p:txBody>
          <a:bodyPr>
            <a:normAutofit/>
          </a:bodyPr>
          <a:lstStyle/>
          <a:p>
            <a:r>
              <a:rPr lang="en-US" sz="2000" dirty="0"/>
              <a:t>Parkinson’s Disease (PD) is a progressive neurodegenerative disorder </a:t>
            </a:r>
          </a:p>
          <a:p>
            <a:pPr marL="0" indent="0">
              <a:buNone/>
            </a:pPr>
            <a:r>
              <a:rPr lang="en-US" sz="2000" dirty="0"/>
              <a:t>     affecting movement.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Early detection is crucial for better treatment and quality of life.</a:t>
            </a:r>
          </a:p>
          <a:p>
            <a:endParaRPr lang="en-US" sz="2000" dirty="0"/>
          </a:p>
          <a:p>
            <a:r>
              <a:rPr lang="en-US" sz="2000" dirty="0"/>
              <a:t>Machine learning and Deep learning models have shown promise in medical </a:t>
            </a:r>
          </a:p>
          <a:p>
            <a:pPr marL="0" indent="0">
              <a:buNone/>
            </a:pPr>
            <a:r>
              <a:rPr lang="en-US" sz="2000" dirty="0"/>
              <a:t>     diagnosis.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study focuses on using XGBoost to detect PD from Voice Data.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94872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B234-7885-654A-E1E6-EABE07E1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251" y="163285"/>
            <a:ext cx="11027497" cy="65314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b="1" dirty="0"/>
              <a:t>Why XGBoost?</a:t>
            </a:r>
          </a:p>
          <a:p>
            <a:r>
              <a:rPr lang="en-US" sz="2400" dirty="0"/>
              <a:t>A gradient boosting algorithm optimized for performance and accuracy.</a:t>
            </a:r>
          </a:p>
          <a:p>
            <a:r>
              <a:rPr lang="en-US" sz="2400" dirty="0"/>
              <a:t>Handles imbalanced data well.</a:t>
            </a:r>
          </a:p>
          <a:p>
            <a:r>
              <a:rPr lang="en-US" sz="2400" dirty="0"/>
              <a:t>Provides feature important scores.</a:t>
            </a:r>
          </a:p>
          <a:p>
            <a:r>
              <a:rPr lang="en-US" sz="2400" dirty="0"/>
              <a:t>Faster and more efficient than traditional models.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Dataset used:</a:t>
            </a:r>
          </a:p>
          <a:p>
            <a:pPr marL="0" indent="0">
              <a:buNone/>
            </a:pPr>
            <a:r>
              <a:rPr lang="en-US" sz="2400" b="1" dirty="0"/>
              <a:t>Source: </a:t>
            </a:r>
            <a:r>
              <a:rPr lang="en-US" sz="2400" dirty="0"/>
              <a:t>Voice-based dataset containing vocal measurements.</a:t>
            </a:r>
          </a:p>
          <a:p>
            <a:pPr marL="0" indent="0">
              <a:buNone/>
            </a:pPr>
            <a:r>
              <a:rPr lang="en-US" sz="2400" b="1" dirty="0"/>
              <a:t>Features:</a:t>
            </a:r>
          </a:p>
          <a:p>
            <a:r>
              <a:rPr lang="en-US" sz="2400" dirty="0"/>
              <a:t>MDVP (Fundamental frequency parameters)</a:t>
            </a:r>
          </a:p>
          <a:p>
            <a:r>
              <a:rPr lang="en-US" sz="2400" dirty="0"/>
              <a:t>Jitter &amp; Shimmer (Variability in frequency and amplitude)</a:t>
            </a:r>
          </a:p>
          <a:p>
            <a:r>
              <a:rPr lang="en-US" sz="2400" dirty="0"/>
              <a:t>HNR (Harmonic-to-noise ratio)</a:t>
            </a:r>
          </a:p>
          <a:p>
            <a:r>
              <a:rPr lang="en-US" sz="2400" dirty="0"/>
              <a:t>Spread1 &amp; Spread2 (Dysphonia measures)</a:t>
            </a:r>
          </a:p>
          <a:p>
            <a:r>
              <a:rPr lang="en-US" sz="2400" dirty="0"/>
              <a:t>PPE (Pitch period entropy)</a:t>
            </a:r>
          </a:p>
          <a:p>
            <a:r>
              <a:rPr lang="en-US" sz="2400" dirty="0"/>
              <a:t>DFA (Signal fractal scaling exponent)</a:t>
            </a:r>
          </a:p>
          <a:p>
            <a:r>
              <a:rPr lang="en-US" sz="2400" dirty="0"/>
              <a:t>RPDE &amp; D2 (Two non-linear dynamical complexity measures)</a:t>
            </a:r>
          </a:p>
          <a:p>
            <a:r>
              <a:rPr lang="en-US" sz="2400" dirty="0"/>
              <a:t>Status (Normal - 1, Parkinson - 0)</a:t>
            </a:r>
          </a:p>
          <a:p>
            <a:endParaRPr lang="en-US" sz="24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796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826D6-86AA-5A66-048F-1C1E8CAE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48" y="434567"/>
            <a:ext cx="11488382" cy="61186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Model Implementation</a:t>
            </a:r>
          </a:p>
          <a:p>
            <a:r>
              <a:rPr lang="en-US" sz="2000" dirty="0"/>
              <a:t>Load and preprocess the CSV file.</a:t>
            </a:r>
          </a:p>
          <a:p>
            <a:r>
              <a:rPr lang="en-US" sz="2000" dirty="0"/>
              <a:t>Split dataset into training and test sets.</a:t>
            </a:r>
          </a:p>
          <a:p>
            <a:r>
              <a:rPr lang="en-US" sz="2000" dirty="0"/>
              <a:t>Train the XGBoost classifier.</a:t>
            </a:r>
          </a:p>
          <a:p>
            <a:r>
              <a:rPr lang="en-US" sz="2000" dirty="0"/>
              <a:t>Tune hyperparameters for better accuracy.</a:t>
            </a:r>
          </a:p>
          <a:p>
            <a:r>
              <a:rPr lang="en-US" sz="2000" dirty="0"/>
              <a:t>Evaluate the model using metrics.</a:t>
            </a:r>
          </a:p>
          <a:p>
            <a:endParaRPr lang="en-US" sz="2500" dirty="0"/>
          </a:p>
          <a:p>
            <a:pPr marL="0" indent="0">
              <a:buNone/>
            </a:pPr>
            <a:r>
              <a:rPr lang="en-US" sz="3000" b="1" dirty="0"/>
              <a:t>Model Evaluation</a:t>
            </a:r>
          </a:p>
          <a:p>
            <a:pPr marL="0" indent="0">
              <a:buNone/>
            </a:pPr>
            <a:r>
              <a:rPr lang="en-US" sz="2000" b="1" dirty="0"/>
              <a:t>Metrics used: </a:t>
            </a:r>
          </a:p>
          <a:p>
            <a:r>
              <a:rPr lang="en-IN" sz="2000" dirty="0"/>
              <a:t>Accuracy</a:t>
            </a:r>
          </a:p>
          <a:p>
            <a:r>
              <a:rPr lang="en-IN" sz="2000" dirty="0"/>
              <a:t>Precision, Recall, F1-score</a:t>
            </a:r>
          </a:p>
          <a:p>
            <a:r>
              <a:rPr lang="en-IN" sz="2000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892126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07E0-94EC-2C06-81B5-E67BBE07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C8CD10-F275-DFDE-F08B-7832194B8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4239715"/>
              </p:ext>
            </p:extLst>
          </p:nvPr>
        </p:nvGraphicFramePr>
        <p:xfrm>
          <a:off x="677334" y="1649071"/>
          <a:ext cx="8596312" cy="3244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652984539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885760320"/>
                    </a:ext>
                  </a:extLst>
                </a:gridCol>
              </a:tblGrid>
              <a:tr h="4055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57156"/>
                  </a:ext>
                </a:extLst>
              </a:tr>
              <a:tr h="405541">
                <a:tc>
                  <a:txBody>
                    <a:bodyPr/>
                    <a:lstStyle/>
                    <a:p>
                      <a:r>
                        <a:rPr lang="en-US" dirty="0"/>
                        <a:t>XGBoost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829404"/>
                  </a:ext>
                </a:extLst>
              </a:tr>
              <a:tr h="405541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68416"/>
                  </a:ext>
                </a:extLst>
              </a:tr>
              <a:tr h="405541">
                <a:tc>
                  <a:txBody>
                    <a:bodyPr/>
                    <a:lstStyle/>
                    <a:p>
                      <a:r>
                        <a:rPr lang="en-US" dirty="0"/>
                        <a:t>Decision Tree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321006"/>
                  </a:ext>
                </a:extLst>
              </a:tr>
              <a:tr h="405541">
                <a:tc>
                  <a:txBody>
                    <a:bodyPr/>
                    <a:lstStyle/>
                    <a:p>
                      <a:r>
                        <a:rPr lang="en-US" dirty="0"/>
                        <a:t>K-Nearest Neighbors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89.74%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600741"/>
                  </a:ext>
                </a:extLst>
              </a:tr>
              <a:tr h="405541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(SVM)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92.31%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248098"/>
                  </a:ext>
                </a:extLst>
              </a:tr>
              <a:tr h="405541">
                <a:tc>
                  <a:txBody>
                    <a:bodyPr/>
                    <a:lstStyle/>
                    <a:p>
                      <a:r>
                        <a:rPr lang="en-US" dirty="0"/>
                        <a:t>Kernel 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76.92%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665035"/>
                  </a:ext>
                </a:extLst>
              </a:tr>
              <a:tr h="405541">
                <a:tc>
                  <a:txBody>
                    <a:bodyPr/>
                    <a:lstStyle/>
                    <a:p>
                      <a:r>
                        <a:rPr lang="en-US" dirty="0"/>
                        <a:t>Random Forest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94.87%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202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453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C157-A747-B285-A88D-6C1A082F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4EF0-8FAC-C74E-2E6C-2E6B12B6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Achieved 94.87% of accuracy.</a:t>
            </a:r>
          </a:p>
          <a:p>
            <a:r>
              <a:rPr lang="en-US" sz="2000" dirty="0"/>
              <a:t>High Accuracy in detecting Parkinson’s from voice data.</a:t>
            </a:r>
          </a:p>
          <a:p>
            <a:r>
              <a:rPr lang="en-US" sz="2000" dirty="0"/>
              <a:t>Importance of certain vocal features in classification.</a:t>
            </a:r>
          </a:p>
          <a:p>
            <a:r>
              <a:rPr lang="en-US" sz="2000" dirty="0"/>
              <a:t>Vocal biomarkers can help in early disease diagnosis.</a:t>
            </a:r>
          </a:p>
        </p:txBody>
      </p:sp>
    </p:spTree>
    <p:extLst>
      <p:ext uri="{BB962C8B-B14F-4D97-AF65-F5344CB8AC3E}">
        <p14:creationId xmlns:p14="http://schemas.microsoft.com/office/powerpoint/2010/main" val="7321935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808</TotalTime>
  <Words>284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Detecting Parkinson’s Disease using  XGBoost</vt:lpstr>
      <vt:lpstr>Introduction</vt:lpstr>
      <vt:lpstr>PowerPoint Presentation</vt:lpstr>
      <vt:lpstr>PowerPoint Presentation</vt:lpstr>
      <vt:lpstr>Model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VT India</dc:creator>
  <cp:lastModifiedBy>VT India</cp:lastModifiedBy>
  <cp:revision>8</cp:revision>
  <dcterms:created xsi:type="dcterms:W3CDTF">2025-02-20T00:35:41Z</dcterms:created>
  <dcterms:modified xsi:type="dcterms:W3CDTF">2025-03-07T10:06:26Z</dcterms:modified>
</cp:coreProperties>
</file>