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5" d="100"/>
          <a:sy n="105" d="100"/>
        </p:scale>
        <p:origin x="834" y="96"/>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764F90C-D2F6-4664-8BF0-EFD324B3960C}" type="datetimeFigureOut">
              <a:rPr lang="en-IN" smtClean="0"/>
              <a:t>30-07-2025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34549880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4F90C-D2F6-4664-8BF0-EFD324B3960C}" type="datetimeFigureOut">
              <a:rPr lang="en-IN" smtClean="0"/>
              <a:t>30-07-2025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162074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4F90C-D2F6-4664-8BF0-EFD324B3960C}" type="datetimeFigureOut">
              <a:rPr lang="en-IN" smtClean="0"/>
              <a:t>30-07-2025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169387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64F90C-D2F6-4664-8BF0-EFD324B3960C}" type="datetimeFigureOut">
              <a:rPr lang="en-IN" smtClean="0"/>
              <a:t>30-07-2025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398382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764F90C-D2F6-4664-8BF0-EFD324B3960C}" type="datetimeFigureOut">
              <a:rPr lang="en-IN" smtClean="0"/>
              <a:t>30-07-2025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23169454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764F90C-D2F6-4664-8BF0-EFD324B3960C}" type="datetimeFigureOut">
              <a:rPr lang="en-IN" smtClean="0"/>
              <a:t>30-07-2025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414416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764F90C-D2F6-4664-8BF0-EFD324B3960C}" type="datetimeFigureOut">
              <a:rPr lang="en-IN" smtClean="0"/>
              <a:t>30-07-2025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08352-6073-46B0-B7B9-97D46D33BDE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2588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64F90C-D2F6-4664-8BF0-EFD324B3960C}" type="datetimeFigureOut">
              <a:rPr lang="en-IN" smtClean="0"/>
              <a:t>30-07-2025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408850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4F90C-D2F6-4664-8BF0-EFD324B3960C}" type="datetimeFigureOut">
              <a:rPr lang="en-IN" smtClean="0"/>
              <a:t>30-07-2025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422861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764F90C-D2F6-4664-8BF0-EFD324B3960C}" type="datetimeFigureOut">
              <a:rPr lang="en-IN" smtClean="0"/>
              <a:t>30-07-2025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94226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764F90C-D2F6-4664-8BF0-EFD324B3960C}" type="datetimeFigureOut">
              <a:rPr lang="en-IN" smtClean="0"/>
              <a:t>30-07-2025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130721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764F90C-D2F6-4664-8BF0-EFD324B3960C}" type="datetimeFigureOut">
              <a:rPr lang="en-IN" smtClean="0"/>
              <a:t>30-07-2025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B008352-6073-46B0-B7B9-97D46D33BDE6}" type="slidenum">
              <a:rPr lang="en-IN" smtClean="0"/>
              <a:t>‹#›</a:t>
            </a:fld>
            <a:endParaRPr lang="en-IN"/>
          </a:p>
        </p:txBody>
      </p:sp>
    </p:spTree>
    <p:extLst>
      <p:ext uri="{BB962C8B-B14F-4D97-AF65-F5344CB8AC3E}">
        <p14:creationId xmlns:p14="http://schemas.microsoft.com/office/powerpoint/2010/main" val="385543592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C3AA-D82E-BEFE-FED9-3B77F364A2F4}"/>
              </a:ext>
            </a:extLst>
          </p:cNvPr>
          <p:cNvSpPr>
            <a:spLocks noGrp="1"/>
          </p:cNvSpPr>
          <p:nvPr>
            <p:ph type="ctrTitle"/>
          </p:nvPr>
        </p:nvSpPr>
        <p:spPr>
          <a:xfrm>
            <a:off x="859536" y="1122363"/>
            <a:ext cx="10469880" cy="2387600"/>
          </a:xfrm>
        </p:spPr>
        <p:txBody>
          <a:bodyPr>
            <a:normAutofit/>
          </a:bodyPr>
          <a:lstStyle/>
          <a:p>
            <a:r>
              <a:rPr lang="en-US" b="1" dirty="0"/>
              <a:t>Stock Performance Dashboard: A Yearly Analysis of Nifty 50 Stocks</a:t>
            </a:r>
            <a:endParaRPr lang="en-IN" b="1" dirty="0"/>
          </a:p>
        </p:txBody>
      </p:sp>
      <p:sp>
        <p:nvSpPr>
          <p:cNvPr id="3" name="Subtitle 2">
            <a:extLst>
              <a:ext uri="{FF2B5EF4-FFF2-40B4-BE49-F238E27FC236}">
                <a16:creationId xmlns:a16="http://schemas.microsoft.com/office/drawing/2014/main" id="{05EF81D6-BA1E-7196-44F9-8642BE101C4C}"/>
              </a:ext>
            </a:extLst>
          </p:cNvPr>
          <p:cNvSpPr>
            <a:spLocks noGrp="1"/>
          </p:cNvSpPr>
          <p:nvPr>
            <p:ph type="subTitle" idx="1"/>
          </p:nvPr>
        </p:nvSpPr>
        <p:spPr/>
        <p:txBody>
          <a:bodyPr/>
          <a:lstStyle/>
          <a:p>
            <a:r>
              <a:rPr lang="en-US" dirty="0"/>
              <a:t>By Arjun</a:t>
            </a:r>
            <a:endParaRPr lang="en-IN" dirty="0"/>
          </a:p>
        </p:txBody>
      </p:sp>
    </p:spTree>
    <p:extLst>
      <p:ext uri="{BB962C8B-B14F-4D97-AF65-F5344CB8AC3E}">
        <p14:creationId xmlns:p14="http://schemas.microsoft.com/office/powerpoint/2010/main" val="42570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A954-1365-4B7F-4C9C-2F9F9AD33995}"/>
              </a:ext>
            </a:extLst>
          </p:cNvPr>
          <p:cNvSpPr>
            <a:spLocks noGrp="1"/>
          </p:cNvSpPr>
          <p:nvPr>
            <p:ph type="title"/>
          </p:nvPr>
        </p:nvSpPr>
        <p:spPr>
          <a:xfrm>
            <a:off x="2231136" y="352593"/>
            <a:ext cx="7729728" cy="945016"/>
          </a:xfrm>
        </p:spPr>
        <p:txBody>
          <a:bodyPr>
            <a:noAutofit/>
          </a:bodyPr>
          <a:lstStyle/>
          <a:p>
            <a:r>
              <a:rPr lang="en-US" sz="4000" dirty="0"/>
              <a:t>Screenshots</a:t>
            </a:r>
            <a:endParaRPr lang="en-IN" sz="4000" dirty="0"/>
          </a:p>
        </p:txBody>
      </p:sp>
      <p:pic>
        <p:nvPicPr>
          <p:cNvPr id="5" name="Content Placeholder 4">
            <a:extLst>
              <a:ext uri="{FF2B5EF4-FFF2-40B4-BE49-F238E27FC236}">
                <a16:creationId xmlns:a16="http://schemas.microsoft.com/office/drawing/2014/main" id="{F93258F6-76B4-6FDC-A781-1F3A11E43F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9372" y="4270999"/>
            <a:ext cx="4373256" cy="2513848"/>
          </a:xfrm>
        </p:spPr>
      </p:pic>
      <p:pic>
        <p:nvPicPr>
          <p:cNvPr id="7" name="Picture 6">
            <a:extLst>
              <a:ext uri="{FF2B5EF4-FFF2-40B4-BE49-F238E27FC236}">
                <a16:creationId xmlns:a16="http://schemas.microsoft.com/office/drawing/2014/main" id="{948A57B7-5784-322D-1CE5-9362A8BCC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281" y="1527380"/>
            <a:ext cx="4373256" cy="2500176"/>
          </a:xfrm>
          <a:prstGeom prst="rect">
            <a:avLst/>
          </a:prstGeom>
        </p:spPr>
      </p:pic>
      <p:pic>
        <p:nvPicPr>
          <p:cNvPr id="9" name="Picture 8">
            <a:extLst>
              <a:ext uri="{FF2B5EF4-FFF2-40B4-BE49-F238E27FC236}">
                <a16:creationId xmlns:a16="http://schemas.microsoft.com/office/drawing/2014/main" id="{35DB780C-2E9B-60C6-97A6-F4093C18F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7463" y="1527380"/>
            <a:ext cx="4373256" cy="2513848"/>
          </a:xfrm>
          <a:prstGeom prst="rect">
            <a:avLst/>
          </a:prstGeom>
        </p:spPr>
      </p:pic>
    </p:spTree>
    <p:extLst>
      <p:ext uri="{BB962C8B-B14F-4D97-AF65-F5344CB8AC3E}">
        <p14:creationId xmlns:p14="http://schemas.microsoft.com/office/powerpoint/2010/main" val="126714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04685-0887-3B44-4DED-1CBC3E315FAE}"/>
              </a:ext>
            </a:extLst>
          </p:cNvPr>
          <p:cNvSpPr>
            <a:spLocks noGrp="1"/>
          </p:cNvSpPr>
          <p:nvPr>
            <p:ph idx="1"/>
          </p:nvPr>
        </p:nvSpPr>
        <p:spPr>
          <a:xfrm>
            <a:off x="838200" y="444579"/>
            <a:ext cx="10515600" cy="5968841"/>
          </a:xfrm>
        </p:spPr>
        <p:txBody>
          <a:bodyPr>
            <a:normAutofit fontScale="77500" lnSpcReduction="20000"/>
          </a:bodyPr>
          <a:lstStyle/>
          <a:p>
            <a:pPr marL="0" indent="0">
              <a:lnSpc>
                <a:spcPct val="170000"/>
              </a:lnSpc>
              <a:buNone/>
            </a:pPr>
            <a:r>
              <a:rPr lang="en-US" sz="5200" dirty="0">
                <a:latin typeface="+mj-lt"/>
              </a:rPr>
              <a:t>Objective</a:t>
            </a:r>
          </a:p>
          <a:p>
            <a:pPr marL="0" indent="0">
              <a:lnSpc>
                <a:spcPct val="170000"/>
              </a:lnSpc>
              <a:buNone/>
            </a:pPr>
            <a:r>
              <a:rPr lang="en-US" sz="2100" dirty="0">
                <a:latin typeface="Aptos" panose="020B0004020202020204" pitchFamily="34" charset="0"/>
              </a:rPr>
              <a:t>To develop an interactive and informative dashboard that visualizes the performance of Nifty 50 stocks over the past year, enabling investors and analysts to gain meaningful insights through price trends, volume changes, and top performers.</a:t>
            </a:r>
          </a:p>
          <a:p>
            <a:pPr marL="0" indent="0">
              <a:lnSpc>
                <a:spcPct val="170000"/>
              </a:lnSpc>
              <a:buNone/>
            </a:pPr>
            <a:r>
              <a:rPr lang="en-US" sz="5200" dirty="0">
                <a:latin typeface="+mj-lt"/>
              </a:rPr>
              <a:t>Problem Statement</a:t>
            </a:r>
          </a:p>
          <a:p>
            <a:pPr marL="0" indent="0">
              <a:lnSpc>
                <a:spcPct val="170000"/>
              </a:lnSpc>
              <a:buNone/>
            </a:pPr>
            <a:r>
              <a:rPr lang="en-US" sz="2100" dirty="0">
                <a:latin typeface="Aptos" panose="020B0004020202020204" pitchFamily="34" charset="0"/>
              </a:rPr>
              <a:t>The Stock Performance Dashboard aims to provide a comprehensive visualization and analysis of the Nifty 50 stocks' performance over the past year. The project will analyze daily stock data, including open, close, high, low, and volume values. Clean and process the data, generate key performance insights, and visualize the top-performing stocks in terms of price changes, as well as average stock metrics. The solution will offer interactive dashboards using </a:t>
            </a:r>
            <a:r>
              <a:rPr lang="en-US" sz="2100" b="1" dirty="0">
                <a:latin typeface="Aptos" panose="020B0004020202020204" pitchFamily="34" charset="0"/>
              </a:rPr>
              <a:t>Streamlit</a:t>
            </a:r>
            <a:r>
              <a:rPr lang="en-US" sz="2100" dirty="0">
                <a:latin typeface="Aptos" panose="020B0004020202020204" pitchFamily="34" charset="0"/>
              </a:rPr>
              <a:t> and </a:t>
            </a:r>
            <a:r>
              <a:rPr lang="en-US" sz="2100" b="1" dirty="0">
                <a:latin typeface="Aptos" panose="020B0004020202020204" pitchFamily="34" charset="0"/>
              </a:rPr>
              <a:t>Power BI</a:t>
            </a:r>
            <a:r>
              <a:rPr lang="en-US" sz="2100" dirty="0">
                <a:latin typeface="Aptos" panose="020B0004020202020204" pitchFamily="34" charset="0"/>
              </a:rPr>
              <a:t> to help investors, analysts, and enthusiasts make informed decisions based on stock performance trends.</a:t>
            </a:r>
          </a:p>
          <a:p>
            <a:endParaRPr lang="en-IN" dirty="0"/>
          </a:p>
        </p:txBody>
      </p:sp>
    </p:spTree>
    <p:extLst>
      <p:ext uri="{BB962C8B-B14F-4D97-AF65-F5344CB8AC3E}">
        <p14:creationId xmlns:p14="http://schemas.microsoft.com/office/powerpoint/2010/main" val="413731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0CFB-8A94-0A98-2505-016A402B513A}"/>
              </a:ext>
            </a:extLst>
          </p:cNvPr>
          <p:cNvSpPr>
            <a:spLocks noGrp="1"/>
          </p:cNvSpPr>
          <p:nvPr>
            <p:ph type="title"/>
          </p:nvPr>
        </p:nvSpPr>
        <p:spPr>
          <a:xfrm>
            <a:off x="2231136" y="461772"/>
            <a:ext cx="7729728" cy="800100"/>
          </a:xfrm>
        </p:spPr>
        <p:txBody>
          <a:bodyPr>
            <a:noAutofit/>
          </a:bodyPr>
          <a:lstStyle/>
          <a:p>
            <a:r>
              <a:rPr lang="en-IN" sz="4000" dirty="0"/>
              <a:t>Scope of the Project</a:t>
            </a:r>
          </a:p>
        </p:txBody>
      </p:sp>
      <p:sp>
        <p:nvSpPr>
          <p:cNvPr id="4" name="Rectangle 1">
            <a:extLst>
              <a:ext uri="{FF2B5EF4-FFF2-40B4-BE49-F238E27FC236}">
                <a16:creationId xmlns:a16="http://schemas.microsoft.com/office/drawing/2014/main" id="{2AD374D3-D991-DF6F-37E3-13B3A6F3BFD7}"/>
              </a:ext>
            </a:extLst>
          </p:cNvPr>
          <p:cNvSpPr>
            <a:spLocks noGrp="1" noChangeArrowheads="1"/>
          </p:cNvSpPr>
          <p:nvPr>
            <p:ph sz="half" idx="1"/>
          </p:nvPr>
        </p:nvSpPr>
        <p:spPr bwMode="auto">
          <a:xfrm>
            <a:off x="1080518" y="1393733"/>
            <a:ext cx="4271771" cy="562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Analysis of </a:t>
            </a:r>
            <a:r>
              <a:rPr kumimoji="0" lang="en-US" altLang="en-US" sz="1600" b="1" i="0" u="none" strike="noStrike" cap="none" normalizeH="0" baseline="0" dirty="0">
                <a:ln>
                  <a:noFill/>
                </a:ln>
                <a:solidFill>
                  <a:schemeClr val="tx1"/>
                </a:solidFill>
                <a:effectLst/>
                <a:latin typeface="Aptos" panose="020B0004020202020204" pitchFamily="34" charset="0"/>
              </a:rPr>
              <a:t>Nifty 50 stocks</a:t>
            </a:r>
            <a:r>
              <a:rPr kumimoji="0" lang="en-US" altLang="en-US" sz="1600" b="0" i="0" u="none" strike="noStrike" cap="none" normalizeH="0" baseline="0" dirty="0">
                <a:ln>
                  <a:noFill/>
                </a:ln>
                <a:solidFill>
                  <a:schemeClr val="tx1"/>
                </a:solidFill>
                <a:effectLst/>
                <a:latin typeface="Aptos" panose="020B0004020202020204" pitchFamily="34" charset="0"/>
              </a:rPr>
              <a:t> over the </a:t>
            </a:r>
            <a:r>
              <a:rPr kumimoji="0" lang="en-US" altLang="en-US" sz="1600" b="1" i="0" u="none" strike="noStrike" cap="none" normalizeH="0" baseline="0" dirty="0">
                <a:ln>
                  <a:noFill/>
                </a:ln>
                <a:solidFill>
                  <a:schemeClr val="tx1"/>
                </a:solidFill>
                <a:effectLst/>
                <a:latin typeface="Aptos" panose="020B0004020202020204" pitchFamily="34" charset="0"/>
              </a:rPr>
              <a:t>last 12 months.</a:t>
            </a: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t>
            </a:r>
            <a:r>
              <a:rPr kumimoji="0" lang="en-US" altLang="en-US" sz="1600" b="1" i="0" u="none" strike="noStrike" cap="none" normalizeH="0" baseline="0" dirty="0">
                <a:ln>
                  <a:noFill/>
                </a:ln>
                <a:solidFill>
                  <a:schemeClr val="tx1"/>
                </a:solidFill>
                <a:effectLst/>
                <a:latin typeface="Aptos" panose="020B0004020202020204" pitchFamily="34" charset="0"/>
              </a:rPr>
              <a:t>Data includes: </a:t>
            </a:r>
            <a:r>
              <a:rPr kumimoji="0" lang="en-US" altLang="en-US" sz="1600" b="0" i="0" u="none" strike="noStrike" cap="none" normalizeH="0" baseline="0" dirty="0">
                <a:ln>
                  <a:noFill/>
                </a:ln>
                <a:solidFill>
                  <a:schemeClr val="tx1"/>
                </a:solidFill>
                <a:effectLst/>
                <a:latin typeface="Aptos" panose="020B0004020202020204" pitchFamily="34" charset="0"/>
              </a:rPr>
              <a:t>Open, Close, High, Low, Volume.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Data processing, cleaning, and feature engineering.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t>
            </a:r>
            <a:r>
              <a:rPr kumimoji="0" lang="en-US" altLang="en-US" sz="1600" b="1" i="0" u="none" strike="noStrike" cap="none" normalizeH="0" baseline="0" dirty="0">
                <a:ln>
                  <a:noFill/>
                </a:ln>
                <a:solidFill>
                  <a:schemeClr val="tx1"/>
                </a:solidFill>
                <a:effectLst/>
                <a:latin typeface="Aptos" panose="020B0004020202020204" pitchFamily="34" charset="0"/>
              </a:rPr>
              <a:t>Visualizations of:</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Cumulative returns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Daily returns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Top gainers and losers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Average price and volume trends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Monthly performance summary</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Volatility analysis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Correlation heatmap between stocks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375FD8C-E466-7291-D7EE-D5A3EDE8F622}"/>
              </a:ext>
            </a:extLst>
          </p:cNvPr>
          <p:cNvSpPr>
            <a:spLocks noGrp="1"/>
          </p:cNvSpPr>
          <p:nvPr>
            <p:ph sz="half" idx="2"/>
          </p:nvPr>
        </p:nvSpPr>
        <p:spPr>
          <a:xfrm>
            <a:off x="6336793" y="1421892"/>
            <a:ext cx="4270247" cy="3101982"/>
          </a:xfrm>
        </p:spPr>
        <p:txBody>
          <a:bodyPr/>
          <a:lstStyle/>
          <a:p>
            <a:pPr marL="0" lvl="0" indent="0" eaLnBrk="0" fontAlgn="base" hangingPunct="0">
              <a:lnSpc>
                <a:spcPct val="150000"/>
              </a:lnSpc>
              <a:spcBef>
                <a:spcPct val="0"/>
              </a:spcBef>
              <a:spcAft>
                <a:spcPct val="0"/>
              </a:spcAft>
              <a:buClrTx/>
              <a:buFontTx/>
              <a:buChar char="•"/>
            </a:pPr>
            <a:r>
              <a:rPr lang="en-US" altLang="en-US" sz="1600" b="1" dirty="0">
                <a:solidFill>
                  <a:schemeClr val="tx1"/>
                </a:solidFill>
                <a:latin typeface="Aptos" panose="020B0004020202020204" pitchFamily="34" charset="0"/>
              </a:rPr>
              <a:t> Dashboards built using:</a:t>
            </a:r>
          </a:p>
          <a:p>
            <a:pPr lvl="1" indent="0" eaLnBrk="0" fontAlgn="base" hangingPunct="0">
              <a:lnSpc>
                <a:spcPct val="150000"/>
              </a:lnSpc>
              <a:spcBef>
                <a:spcPct val="0"/>
              </a:spcBef>
              <a:spcAft>
                <a:spcPct val="0"/>
              </a:spcAft>
              <a:buFontTx/>
              <a:buChar char="•"/>
            </a:pPr>
            <a:r>
              <a:rPr lang="en-US" altLang="en-US" b="1" dirty="0">
                <a:solidFill>
                  <a:schemeClr val="tx1"/>
                </a:solidFill>
                <a:latin typeface="Aptos" panose="020B0004020202020204" pitchFamily="34" charset="0"/>
              </a:rPr>
              <a:t> Streamlit</a:t>
            </a:r>
            <a:r>
              <a:rPr lang="en-US" altLang="en-US" dirty="0">
                <a:solidFill>
                  <a:schemeClr val="tx1"/>
                </a:solidFill>
                <a:latin typeface="Aptos" panose="020B0004020202020204" pitchFamily="34" charset="0"/>
              </a:rPr>
              <a:t> (Python-based, interactive)</a:t>
            </a:r>
          </a:p>
          <a:p>
            <a:pPr lvl="1" indent="0" eaLnBrk="0" fontAlgn="base" hangingPunct="0">
              <a:lnSpc>
                <a:spcPct val="150000"/>
              </a:lnSpc>
              <a:spcBef>
                <a:spcPct val="0"/>
              </a:spcBef>
              <a:spcAft>
                <a:spcPct val="0"/>
              </a:spcAft>
              <a:buFontTx/>
              <a:buChar char="•"/>
            </a:pPr>
            <a:r>
              <a:rPr lang="en-US" altLang="en-US" b="1" dirty="0">
                <a:solidFill>
                  <a:schemeClr val="tx1"/>
                </a:solidFill>
                <a:latin typeface="Aptos" panose="020B0004020202020204" pitchFamily="34" charset="0"/>
              </a:rPr>
              <a:t> Power BI</a:t>
            </a:r>
            <a:r>
              <a:rPr lang="en-US" altLang="en-US" dirty="0">
                <a:solidFill>
                  <a:schemeClr val="tx1"/>
                </a:solidFill>
                <a:latin typeface="Aptos" panose="020B0004020202020204" pitchFamily="34" charset="0"/>
              </a:rPr>
              <a:t> (Business Intelligence visuals)</a:t>
            </a:r>
          </a:p>
          <a:p>
            <a:pPr marL="0" indent="0">
              <a:buNone/>
            </a:pPr>
            <a:endParaRPr lang="en-IN" dirty="0"/>
          </a:p>
        </p:txBody>
      </p:sp>
    </p:spTree>
    <p:extLst>
      <p:ext uri="{BB962C8B-B14F-4D97-AF65-F5344CB8AC3E}">
        <p14:creationId xmlns:p14="http://schemas.microsoft.com/office/powerpoint/2010/main" val="45583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B42B-E49B-FD33-8348-4E18208F4E1B}"/>
              </a:ext>
            </a:extLst>
          </p:cNvPr>
          <p:cNvSpPr>
            <a:spLocks noGrp="1"/>
          </p:cNvSpPr>
          <p:nvPr>
            <p:ph type="title"/>
          </p:nvPr>
        </p:nvSpPr>
        <p:spPr>
          <a:xfrm>
            <a:off x="2415540" y="676656"/>
            <a:ext cx="7360920" cy="832104"/>
          </a:xfrm>
        </p:spPr>
        <p:txBody>
          <a:bodyPr>
            <a:noAutofit/>
          </a:bodyPr>
          <a:lstStyle/>
          <a:p>
            <a:r>
              <a:rPr lang="en-IN" sz="4000" dirty="0"/>
              <a:t>Data Collection</a:t>
            </a:r>
          </a:p>
        </p:txBody>
      </p:sp>
      <p:sp>
        <p:nvSpPr>
          <p:cNvPr id="4" name="Rectangle 1">
            <a:extLst>
              <a:ext uri="{FF2B5EF4-FFF2-40B4-BE49-F238E27FC236}">
                <a16:creationId xmlns:a16="http://schemas.microsoft.com/office/drawing/2014/main" id="{23352D3C-B868-FA21-33CF-D815187BF0FA}"/>
              </a:ext>
            </a:extLst>
          </p:cNvPr>
          <p:cNvSpPr>
            <a:spLocks noGrp="1" noChangeArrowheads="1"/>
          </p:cNvSpPr>
          <p:nvPr>
            <p:ph idx="1"/>
          </p:nvPr>
        </p:nvSpPr>
        <p:spPr bwMode="auto">
          <a:xfrm>
            <a:off x="838200" y="1842233"/>
            <a:ext cx="9226628"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ptos" panose="020B0004020202020204" pitchFamily="34" charset="0"/>
              </a:rPr>
              <a:t> Source</a:t>
            </a:r>
            <a:r>
              <a:rPr kumimoji="0" lang="en-US" altLang="en-US" sz="1600" b="0" i="0" u="none" strike="noStrike" cap="none" normalizeH="0" baseline="0" dirty="0">
                <a:ln>
                  <a:noFill/>
                </a:ln>
                <a:solidFill>
                  <a:schemeClr val="tx1"/>
                </a:solidFill>
                <a:effectLst/>
                <a:latin typeface="Aptos" panose="020B0004020202020204" pitchFamily="34" charset="0"/>
              </a:rPr>
              <a:t>: Public stock market APIs or data providers (e.g., Yahoo Finance, NSE website, Alpha Vantage)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ptos" panose="020B0004020202020204" pitchFamily="34" charset="0"/>
              </a:rPr>
              <a:t> Data Format</a:t>
            </a:r>
            <a:r>
              <a:rPr kumimoji="0" lang="en-US" altLang="en-US" sz="1600" b="0" i="0" u="none" strike="noStrike" cap="none" normalizeH="0" baseline="0" dirty="0">
                <a:ln>
                  <a:noFill/>
                </a:ln>
                <a:solidFill>
                  <a:schemeClr val="tx1"/>
                </a:solidFill>
                <a:effectLst/>
                <a:latin typeface="Aptos" panose="020B0004020202020204" pitchFamily="34" charset="0"/>
              </a:rPr>
              <a:t>: .Yaml</a:t>
            </a:r>
            <a:r>
              <a:rPr lang="en-US" altLang="en-US" sz="1600" dirty="0">
                <a:solidFill>
                  <a:schemeClr val="tx1"/>
                </a:solidFill>
                <a:latin typeface="Aptos" panose="020B0004020202020204" pitchFamily="34" charset="0"/>
              </a:rPr>
              <a:t> and</a:t>
            </a:r>
            <a:r>
              <a:rPr kumimoji="0" lang="en-US" altLang="en-US" sz="1600" b="0" i="0" u="none" strike="noStrike" cap="none" normalizeH="0" baseline="0" dirty="0">
                <a:ln>
                  <a:noFill/>
                </a:ln>
                <a:solidFill>
                  <a:schemeClr val="tx1"/>
                </a:solidFill>
                <a:effectLst/>
                <a:latin typeface="Aptos" panose="020B0004020202020204" pitchFamily="34" charset="0"/>
              </a:rPr>
              <a:t> CSV/JSON format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ptos" panose="020B0004020202020204" pitchFamily="34" charset="0"/>
              </a:rPr>
              <a:t> Timeframe</a:t>
            </a:r>
            <a:r>
              <a:rPr kumimoji="0" lang="en-US" altLang="en-US" sz="1600" b="0" i="0" u="none" strike="noStrike" cap="none" normalizeH="0" baseline="0" dirty="0">
                <a:ln>
                  <a:noFill/>
                </a:ln>
                <a:solidFill>
                  <a:schemeClr val="tx1"/>
                </a:solidFill>
                <a:effectLst/>
                <a:latin typeface="Aptos" panose="020B0004020202020204" pitchFamily="34" charset="0"/>
              </a:rPr>
              <a:t>: Daily stock data for 1 year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ptos" panose="020B0004020202020204" pitchFamily="34" charset="0"/>
              </a:rPr>
              <a:t> Features Collected</a:t>
            </a:r>
            <a:r>
              <a:rPr kumimoji="0" lang="en-US" altLang="en-US" sz="1600" b="0" i="0" u="none" strike="noStrike" cap="none" normalizeH="0" baseline="0" dirty="0">
                <a:ln>
                  <a:noFill/>
                </a:ln>
                <a:solidFill>
                  <a:schemeClr val="tx1"/>
                </a:solidFill>
                <a:effectLst/>
                <a:latin typeface="Aptos" panose="020B0004020202020204" pitchFamily="34" charset="0"/>
              </a:rPr>
              <a:t>:</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Date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Stock Symbol</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Open Price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Close Price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High Price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Low Price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Volume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335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4203-A380-FD98-4A66-AEF85B911E28}"/>
              </a:ext>
            </a:extLst>
          </p:cNvPr>
          <p:cNvSpPr>
            <a:spLocks noGrp="1"/>
          </p:cNvSpPr>
          <p:nvPr>
            <p:ph type="title"/>
          </p:nvPr>
        </p:nvSpPr>
        <p:spPr>
          <a:xfrm>
            <a:off x="1277112" y="484632"/>
            <a:ext cx="9637776" cy="841248"/>
          </a:xfrm>
        </p:spPr>
        <p:txBody>
          <a:bodyPr>
            <a:noAutofit/>
          </a:bodyPr>
          <a:lstStyle/>
          <a:p>
            <a:r>
              <a:rPr lang="en-IN" sz="4000" dirty="0"/>
              <a:t>Technologies and Tools Used</a:t>
            </a:r>
          </a:p>
        </p:txBody>
      </p:sp>
      <p:graphicFrame>
        <p:nvGraphicFramePr>
          <p:cNvPr id="5" name="Table 4">
            <a:extLst>
              <a:ext uri="{FF2B5EF4-FFF2-40B4-BE49-F238E27FC236}">
                <a16:creationId xmlns:a16="http://schemas.microsoft.com/office/drawing/2014/main" id="{EAACB64A-F478-A60E-1B4F-3EFB986FCFC5}"/>
              </a:ext>
            </a:extLst>
          </p:cNvPr>
          <p:cNvGraphicFramePr>
            <a:graphicFrameLocks noGrp="1"/>
          </p:cNvGraphicFramePr>
          <p:nvPr>
            <p:extLst>
              <p:ext uri="{D42A27DB-BD31-4B8C-83A1-F6EECF244321}">
                <p14:modId xmlns:p14="http://schemas.microsoft.com/office/powerpoint/2010/main" val="84208434"/>
              </p:ext>
            </p:extLst>
          </p:nvPr>
        </p:nvGraphicFramePr>
        <p:xfrm>
          <a:off x="2032000" y="1764792"/>
          <a:ext cx="8128000" cy="460857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10098381"/>
                    </a:ext>
                  </a:extLst>
                </a:gridCol>
                <a:gridCol w="4064000">
                  <a:extLst>
                    <a:ext uri="{9D8B030D-6E8A-4147-A177-3AD203B41FA5}">
                      <a16:colId xmlns:a16="http://schemas.microsoft.com/office/drawing/2014/main" val="121089736"/>
                    </a:ext>
                  </a:extLst>
                </a:gridCol>
              </a:tblGrid>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Component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Tool/Language</a:t>
                      </a:r>
                    </a:p>
                  </a:txBody>
                  <a:tcPr/>
                </a:tc>
                <a:extLst>
                  <a:ext uri="{0D108BD9-81ED-4DB2-BD59-A6C34878D82A}">
                    <a16:rowId xmlns:a16="http://schemas.microsoft.com/office/drawing/2014/main" val="1503025630"/>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Data Collection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Python (yfinance / NSEpy / requests)</a:t>
                      </a:r>
                    </a:p>
                  </a:txBody>
                  <a:tcPr/>
                </a:tc>
                <a:extLst>
                  <a:ext uri="{0D108BD9-81ED-4DB2-BD59-A6C34878D82A}">
                    <a16:rowId xmlns:a16="http://schemas.microsoft.com/office/drawing/2014/main" val="3948321501"/>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Data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Pandas, NumPy</a:t>
                      </a:r>
                    </a:p>
                  </a:txBody>
                  <a:tcPr/>
                </a:tc>
                <a:extLst>
                  <a:ext uri="{0D108BD9-81ED-4DB2-BD59-A6C34878D82A}">
                    <a16:rowId xmlns:a16="http://schemas.microsoft.com/office/drawing/2014/main" val="3541949888"/>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Visualization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Plotly, Matplotlib</a:t>
                      </a:r>
                    </a:p>
                  </a:txBody>
                  <a:tcPr/>
                </a:tc>
                <a:extLst>
                  <a:ext uri="{0D108BD9-81ED-4DB2-BD59-A6C34878D82A}">
                    <a16:rowId xmlns:a16="http://schemas.microsoft.com/office/drawing/2014/main" val="4174883082"/>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Dashboard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Streamlit</a:t>
                      </a:r>
                    </a:p>
                  </a:txBody>
                  <a:tcPr/>
                </a:tc>
                <a:extLst>
                  <a:ext uri="{0D108BD9-81ED-4DB2-BD59-A6C34878D82A}">
                    <a16:rowId xmlns:a16="http://schemas.microsoft.com/office/drawing/2014/main" val="1768540342"/>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Business Dashboard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Power BI</a:t>
                      </a:r>
                    </a:p>
                  </a:txBody>
                  <a:tcPr/>
                </a:tc>
                <a:extLst>
                  <a:ext uri="{0D108BD9-81ED-4DB2-BD59-A6C34878D82A}">
                    <a16:rowId xmlns:a16="http://schemas.microsoft.com/office/drawing/2014/main" val="1412151952"/>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Others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ptos" panose="020B0004020202020204" pitchFamily="34" charset="0"/>
                        </a:rPr>
                        <a:t>SQL, Excel (optional for preprocessing)</a:t>
                      </a:r>
                    </a:p>
                  </a:txBody>
                  <a:tcPr/>
                </a:tc>
                <a:extLst>
                  <a:ext uri="{0D108BD9-81ED-4DB2-BD59-A6C34878D82A}">
                    <a16:rowId xmlns:a16="http://schemas.microsoft.com/office/drawing/2014/main" val="2993336424"/>
                  </a:ext>
                </a:extLst>
              </a:tr>
            </a:tbl>
          </a:graphicData>
        </a:graphic>
      </p:graphicFrame>
    </p:spTree>
    <p:extLst>
      <p:ext uri="{BB962C8B-B14F-4D97-AF65-F5344CB8AC3E}">
        <p14:creationId xmlns:p14="http://schemas.microsoft.com/office/powerpoint/2010/main" val="74770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10DF567-96D0-DF16-1A7B-1600F35198ED}"/>
              </a:ext>
            </a:extLst>
          </p:cNvPr>
          <p:cNvSpPr>
            <a:spLocks noGrp="1" noChangeArrowheads="1"/>
          </p:cNvSpPr>
          <p:nvPr>
            <p:ph sz="half" idx="1"/>
          </p:nvPr>
        </p:nvSpPr>
        <p:spPr bwMode="auto">
          <a:xfrm>
            <a:off x="536448" y="1381952"/>
            <a:ext cx="5559552" cy="338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lang="en-IN" sz="3000" dirty="0">
                <a:latin typeface="+mj-lt"/>
              </a:rPr>
              <a:t>Data Preprocessing Steps</a:t>
            </a:r>
            <a:endParaRPr lang="en-US" altLang="en-US" sz="3000" dirty="0">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Handle missing or null values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Convert date columns to datetime format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Calculate daily returns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Calculate cumulative returns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Normalize price and volume metrics for comparison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Group by stock symbols for aggregation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Resample for monthly trends</a:t>
            </a:r>
          </a:p>
        </p:txBody>
      </p:sp>
      <p:sp>
        <p:nvSpPr>
          <p:cNvPr id="5" name="Content Placeholder 4">
            <a:extLst>
              <a:ext uri="{FF2B5EF4-FFF2-40B4-BE49-F238E27FC236}">
                <a16:creationId xmlns:a16="http://schemas.microsoft.com/office/drawing/2014/main" id="{6B79E7F7-49CF-EF46-DB6B-F18CA0F19164}"/>
              </a:ext>
            </a:extLst>
          </p:cNvPr>
          <p:cNvSpPr>
            <a:spLocks noGrp="1"/>
          </p:cNvSpPr>
          <p:nvPr>
            <p:ph sz="half" idx="2"/>
          </p:nvPr>
        </p:nvSpPr>
        <p:spPr>
          <a:xfrm>
            <a:off x="6096000" y="1381952"/>
            <a:ext cx="5559552" cy="4351338"/>
          </a:xfrm>
        </p:spPr>
        <p:txBody>
          <a:bodyPr>
            <a:normAutofit/>
          </a:bodyPr>
          <a:lstStyle/>
          <a:p>
            <a:pPr marL="0" indent="0">
              <a:lnSpc>
                <a:spcPct val="150000"/>
              </a:lnSpc>
              <a:buNone/>
            </a:pPr>
            <a:r>
              <a:rPr lang="en-IN" sz="3200" dirty="0">
                <a:latin typeface="+mj-lt"/>
              </a:rPr>
              <a:t>Key </a:t>
            </a:r>
            <a:r>
              <a:rPr lang="en-IN" sz="3000" dirty="0">
                <a:latin typeface="+mj-lt"/>
              </a:rPr>
              <a:t>Metrics Analyzed</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Daily Return</a:t>
            </a:r>
            <a:r>
              <a:rPr kumimoji="0" lang="en-US" altLang="en-US" sz="1600" b="0" i="0" u="none" strike="noStrike" cap="none" normalizeH="0" baseline="0" dirty="0">
                <a:ln>
                  <a:noFill/>
                </a:ln>
                <a:solidFill>
                  <a:schemeClr val="tx1"/>
                </a:solidFill>
                <a:effectLst/>
                <a:latin typeface="Aptos" panose="020B0004020202020204" pitchFamily="34" charset="0"/>
              </a:rPr>
              <a:t>: (Close - Open) / Open</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Cumulative Return</a:t>
            </a:r>
            <a:r>
              <a:rPr kumimoji="0" lang="en-US" altLang="en-US" sz="1600" b="0" i="0" u="none" strike="noStrike" cap="none" normalizeH="0" baseline="0" dirty="0">
                <a:ln>
                  <a:noFill/>
                </a:ln>
                <a:solidFill>
                  <a:schemeClr val="tx1"/>
                </a:solidFill>
                <a:effectLst/>
                <a:latin typeface="Aptos" panose="020B0004020202020204" pitchFamily="34" charset="0"/>
              </a:rPr>
              <a:t>: (Current Price / Initial Price) - 1</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Volatility</a:t>
            </a:r>
            <a:r>
              <a:rPr kumimoji="0" lang="en-US" altLang="en-US" sz="1600" b="0" i="0" u="none" strike="noStrike" cap="none" normalizeH="0" baseline="0" dirty="0">
                <a:ln>
                  <a:noFill/>
                </a:ln>
                <a:solidFill>
                  <a:schemeClr val="tx1"/>
                </a:solidFill>
                <a:effectLst/>
                <a:latin typeface="Aptos" panose="020B0004020202020204" pitchFamily="34" charset="0"/>
              </a:rPr>
              <a:t>: Standard deviation of daily returns</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a:t>
            </a:r>
            <a:r>
              <a:rPr kumimoji="0" lang="en-US" altLang="en-US" sz="1600" i="0" u="none" strike="noStrike" cap="none" normalizeH="0" baseline="0" dirty="0">
                <a:ln>
                  <a:noFill/>
                </a:ln>
                <a:solidFill>
                  <a:schemeClr val="tx1"/>
                </a:solidFill>
                <a:effectLst/>
                <a:latin typeface="Aptos" panose="020B0004020202020204" pitchFamily="34" charset="0"/>
              </a:rPr>
              <a:t>Average Daily Volume</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Monthly Performance</a:t>
            </a:r>
            <a:r>
              <a:rPr kumimoji="0" lang="en-US" altLang="en-US" sz="1600" b="0" i="0" u="none" strike="noStrike" cap="none" normalizeH="0" baseline="0" dirty="0">
                <a:ln>
                  <a:noFill/>
                </a:ln>
                <a:solidFill>
                  <a:schemeClr val="tx1"/>
                </a:solidFill>
                <a:effectLst/>
                <a:latin typeface="Aptos" panose="020B0004020202020204" pitchFamily="34" charset="0"/>
              </a:rPr>
              <a:t>: Avg. return per month</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a:t>
            </a:r>
            <a:r>
              <a:rPr kumimoji="0" lang="en-US" altLang="en-US" sz="1600" i="0" u="none" strike="noStrike" cap="none" normalizeH="0" baseline="0" dirty="0">
                <a:ln>
                  <a:noFill/>
                </a:ln>
                <a:solidFill>
                  <a:schemeClr val="tx1"/>
                </a:solidFill>
                <a:effectLst/>
                <a:latin typeface="Aptos" panose="020B0004020202020204" pitchFamily="34" charset="0"/>
              </a:rPr>
              <a:t>Top 5 Gainers and Losers (Monthly &amp; Yearly)</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a:t>
            </a:r>
            <a:r>
              <a:rPr kumimoji="0" lang="en-US" altLang="en-US" sz="1600" i="0" u="none" strike="noStrike" cap="none" normalizeH="0" baseline="0" dirty="0">
                <a:ln>
                  <a:noFill/>
                </a:ln>
                <a:solidFill>
                  <a:schemeClr val="tx1"/>
                </a:solidFill>
                <a:effectLst/>
                <a:latin typeface="Aptos" panose="020B0004020202020204" pitchFamily="34" charset="0"/>
              </a:rPr>
              <a:t>Correlation between stocks (Pearson)</a:t>
            </a:r>
          </a:p>
          <a:p>
            <a:pPr marL="0" indent="0">
              <a:buNone/>
            </a:pPr>
            <a:endParaRPr lang="en-IN" sz="3000" dirty="0"/>
          </a:p>
        </p:txBody>
      </p:sp>
    </p:spTree>
    <p:extLst>
      <p:ext uri="{BB962C8B-B14F-4D97-AF65-F5344CB8AC3E}">
        <p14:creationId xmlns:p14="http://schemas.microsoft.com/office/powerpoint/2010/main" val="290750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6CC3-7BBD-A415-A0AE-C680E02202A2}"/>
              </a:ext>
            </a:extLst>
          </p:cNvPr>
          <p:cNvSpPr>
            <a:spLocks noGrp="1"/>
          </p:cNvSpPr>
          <p:nvPr>
            <p:ph type="title"/>
          </p:nvPr>
        </p:nvSpPr>
        <p:spPr>
          <a:xfrm>
            <a:off x="2231136" y="658487"/>
            <a:ext cx="7729728" cy="901887"/>
          </a:xfrm>
        </p:spPr>
        <p:txBody>
          <a:bodyPr>
            <a:noAutofit/>
          </a:bodyPr>
          <a:lstStyle/>
          <a:p>
            <a:r>
              <a:rPr lang="en-IN" sz="4000" dirty="0"/>
              <a:t>Dashboard Features</a:t>
            </a:r>
          </a:p>
        </p:txBody>
      </p:sp>
      <p:sp>
        <p:nvSpPr>
          <p:cNvPr id="3" name="Content Placeholder 2">
            <a:extLst>
              <a:ext uri="{FF2B5EF4-FFF2-40B4-BE49-F238E27FC236}">
                <a16:creationId xmlns:a16="http://schemas.microsoft.com/office/drawing/2014/main" id="{80C103C6-E837-DA34-F17F-0F15177E8B83}"/>
              </a:ext>
            </a:extLst>
          </p:cNvPr>
          <p:cNvSpPr>
            <a:spLocks noGrp="1"/>
          </p:cNvSpPr>
          <p:nvPr>
            <p:ph sz="half" idx="1"/>
          </p:nvPr>
        </p:nvSpPr>
        <p:spPr>
          <a:xfrm>
            <a:off x="1583438" y="2095059"/>
            <a:ext cx="4271771" cy="3986784"/>
          </a:xfrm>
        </p:spPr>
        <p:txBody>
          <a:bodyPr>
            <a:normAutofit fontScale="32500" lnSpcReduction="20000"/>
          </a:bodyPr>
          <a:lstStyle/>
          <a:p>
            <a:pPr marL="0" indent="0">
              <a:buNone/>
            </a:pPr>
            <a:r>
              <a:rPr lang="en-US" sz="4900" b="1" dirty="0">
                <a:latin typeface="Aptos" panose="020B0004020202020204" pitchFamily="34" charset="0"/>
              </a:rPr>
              <a:t>Streamlit Dashboard                  </a:t>
            </a:r>
          </a:p>
          <a:p>
            <a:r>
              <a:rPr lang="en-US" sz="4900" dirty="0">
                <a:latin typeface="Aptos" panose="020B0004020202020204" pitchFamily="34" charset="0"/>
              </a:rPr>
              <a:t>Search by stock name</a:t>
            </a:r>
          </a:p>
          <a:p>
            <a:r>
              <a:rPr lang="en-US" sz="4900" dirty="0">
                <a:latin typeface="Aptos" panose="020B0004020202020204" pitchFamily="34" charset="0"/>
              </a:rPr>
              <a:t>Filter by date range</a:t>
            </a:r>
          </a:p>
          <a:p>
            <a:r>
              <a:rPr lang="en-US" sz="4900" dirty="0">
                <a:latin typeface="Aptos" panose="020B0004020202020204" pitchFamily="34" charset="0"/>
              </a:rPr>
              <a:t>Interactive charts (Plotly)</a:t>
            </a:r>
          </a:p>
          <a:p>
            <a:r>
              <a:rPr lang="en-US" sz="4900" dirty="0">
                <a:latin typeface="Aptos" panose="020B0004020202020204" pitchFamily="34" charset="0"/>
              </a:rPr>
              <a:t>Download data as CSV</a:t>
            </a:r>
          </a:p>
          <a:p>
            <a:r>
              <a:rPr lang="en-US" sz="4900" dirty="0">
                <a:latin typeface="Aptos" panose="020B0004020202020204" pitchFamily="34" charset="0"/>
              </a:rPr>
              <a:t>Tabs for:</a:t>
            </a:r>
          </a:p>
          <a:p>
            <a:pPr lvl="1"/>
            <a:r>
              <a:rPr lang="en-US" sz="4900" dirty="0">
                <a:latin typeface="Aptos" panose="020B0004020202020204" pitchFamily="34" charset="0"/>
              </a:rPr>
              <a:t>Overview</a:t>
            </a:r>
          </a:p>
          <a:p>
            <a:pPr lvl="1"/>
            <a:r>
              <a:rPr lang="en-US" sz="4900" dirty="0">
                <a:latin typeface="Aptos" panose="020B0004020202020204" pitchFamily="34" charset="0"/>
              </a:rPr>
              <a:t>Cumulative Return</a:t>
            </a:r>
          </a:p>
          <a:p>
            <a:pPr lvl="1"/>
            <a:r>
              <a:rPr lang="en-US" sz="4900" dirty="0">
                <a:latin typeface="Aptos" panose="020B0004020202020204" pitchFamily="34" charset="0"/>
              </a:rPr>
              <a:t>Daily Return</a:t>
            </a:r>
          </a:p>
          <a:p>
            <a:pPr lvl="1"/>
            <a:r>
              <a:rPr lang="en-US" sz="4900" dirty="0">
                <a:latin typeface="Aptos" panose="020B0004020202020204" pitchFamily="34" charset="0"/>
              </a:rPr>
              <a:t>Top Gainers/Losers</a:t>
            </a:r>
          </a:p>
          <a:p>
            <a:pPr lvl="1"/>
            <a:r>
              <a:rPr lang="en-US" sz="4900" dirty="0">
                <a:latin typeface="Aptos" panose="020B0004020202020204" pitchFamily="34" charset="0"/>
              </a:rPr>
              <a:t>Volatility</a:t>
            </a:r>
          </a:p>
          <a:p>
            <a:pPr lvl="1"/>
            <a:r>
              <a:rPr lang="en-US" sz="4900" dirty="0">
                <a:latin typeface="Aptos" panose="020B0004020202020204" pitchFamily="34" charset="0"/>
              </a:rPr>
              <a:t>Correlation Matrix</a:t>
            </a:r>
          </a:p>
          <a:p>
            <a:endParaRPr lang="en-IN" dirty="0"/>
          </a:p>
        </p:txBody>
      </p:sp>
      <p:sp>
        <p:nvSpPr>
          <p:cNvPr id="4" name="Content Placeholder 3">
            <a:extLst>
              <a:ext uri="{FF2B5EF4-FFF2-40B4-BE49-F238E27FC236}">
                <a16:creationId xmlns:a16="http://schemas.microsoft.com/office/drawing/2014/main" id="{C95D1E05-F30D-05F4-9AB1-E5D20BC6916E}"/>
              </a:ext>
            </a:extLst>
          </p:cNvPr>
          <p:cNvSpPr>
            <a:spLocks noGrp="1"/>
          </p:cNvSpPr>
          <p:nvPr>
            <p:ph sz="half" idx="2"/>
          </p:nvPr>
        </p:nvSpPr>
        <p:spPr>
          <a:xfrm>
            <a:off x="6338315" y="2095059"/>
            <a:ext cx="4270247" cy="3101982"/>
          </a:xfrm>
        </p:spPr>
        <p:txBody>
          <a:bodyPr>
            <a:normAutofit fontScale="32500" lnSpcReduction="20000"/>
          </a:bodyPr>
          <a:lstStyle/>
          <a:p>
            <a:pPr marL="0" indent="0">
              <a:lnSpc>
                <a:spcPct val="100000"/>
              </a:lnSpc>
              <a:buNone/>
            </a:pPr>
            <a:r>
              <a:rPr lang="en-US" sz="4900" b="1" dirty="0">
                <a:latin typeface="Aptos" panose="020B0004020202020204" pitchFamily="34" charset="0"/>
              </a:rPr>
              <a:t>Power BI Dashboard</a:t>
            </a:r>
          </a:p>
          <a:p>
            <a:pPr>
              <a:lnSpc>
                <a:spcPct val="100000"/>
              </a:lnSpc>
            </a:pPr>
            <a:r>
              <a:rPr lang="en-US" sz="4900" dirty="0">
                <a:latin typeface="Aptos" panose="020B0004020202020204" pitchFamily="34" charset="0"/>
              </a:rPr>
              <a:t>Monthly and Yearly analysis of:</a:t>
            </a:r>
          </a:p>
          <a:p>
            <a:pPr lvl="1">
              <a:lnSpc>
                <a:spcPct val="100000"/>
              </a:lnSpc>
            </a:pPr>
            <a:r>
              <a:rPr lang="en-US" sz="4900" dirty="0">
                <a:latin typeface="Aptos" panose="020B0004020202020204" pitchFamily="34" charset="0"/>
              </a:rPr>
              <a:t>Price change %</a:t>
            </a:r>
          </a:p>
          <a:p>
            <a:pPr lvl="1">
              <a:lnSpc>
                <a:spcPct val="100000"/>
              </a:lnSpc>
            </a:pPr>
            <a:r>
              <a:rPr lang="en-US" sz="4900" dirty="0">
                <a:latin typeface="Aptos" panose="020B0004020202020204" pitchFamily="34" charset="0"/>
              </a:rPr>
              <a:t>Volume trends</a:t>
            </a:r>
          </a:p>
          <a:p>
            <a:pPr lvl="1">
              <a:lnSpc>
                <a:spcPct val="100000"/>
              </a:lnSpc>
            </a:pPr>
            <a:r>
              <a:rPr lang="en-US" sz="4900" dirty="0">
                <a:latin typeface="Aptos" panose="020B0004020202020204" pitchFamily="34" charset="0"/>
              </a:rPr>
              <a:t>Sector-wise performance (if included)</a:t>
            </a:r>
          </a:p>
          <a:p>
            <a:pPr>
              <a:lnSpc>
                <a:spcPct val="100000"/>
              </a:lnSpc>
            </a:pPr>
            <a:r>
              <a:rPr lang="en-US" sz="4900" dirty="0">
                <a:latin typeface="Aptos" panose="020B0004020202020204" pitchFamily="34" charset="0"/>
              </a:rPr>
              <a:t>Matrix of top/bottom 5 stocks</a:t>
            </a:r>
          </a:p>
          <a:p>
            <a:pPr>
              <a:lnSpc>
                <a:spcPct val="100000"/>
              </a:lnSpc>
            </a:pPr>
            <a:r>
              <a:rPr lang="en-US" sz="4900" dirty="0">
                <a:latin typeface="Aptos" panose="020B0004020202020204" pitchFamily="34" charset="0"/>
              </a:rPr>
              <a:t>Heatmap and slicers for filtering by date/stock</a:t>
            </a:r>
          </a:p>
          <a:p>
            <a:endParaRPr lang="en-IN" dirty="0"/>
          </a:p>
        </p:txBody>
      </p:sp>
    </p:spTree>
    <p:extLst>
      <p:ext uri="{BB962C8B-B14F-4D97-AF65-F5344CB8AC3E}">
        <p14:creationId xmlns:p14="http://schemas.microsoft.com/office/powerpoint/2010/main" val="289129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2A56D177-7C08-7325-69B8-F34F7C60C6F5}"/>
              </a:ext>
            </a:extLst>
          </p:cNvPr>
          <p:cNvSpPr>
            <a:spLocks noGrp="1" noChangeArrowheads="1"/>
          </p:cNvSpPr>
          <p:nvPr>
            <p:ph idx="1"/>
          </p:nvPr>
        </p:nvSpPr>
        <p:spPr bwMode="auto">
          <a:xfrm>
            <a:off x="932688" y="625217"/>
            <a:ext cx="10326624" cy="282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lang="en-IN" sz="4000" dirty="0">
                <a:latin typeface="+mj-lt"/>
              </a:rPr>
              <a:t>Benefits of the Solution</a:t>
            </a:r>
            <a:endParaRPr kumimoji="0" lang="en-US" altLang="en-US" sz="4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Helps investors identify high-performing stocks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Tracks volatility to support risk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Visualizes correlation for portfolio diversification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Simplifies stock analysis for beginners and professionals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Offers dual dashboards: Web-based (Streamlit) and BI (Power BI)</a:t>
            </a:r>
          </a:p>
        </p:txBody>
      </p:sp>
      <p:sp>
        <p:nvSpPr>
          <p:cNvPr id="9" name="Rectangle 3">
            <a:extLst>
              <a:ext uri="{FF2B5EF4-FFF2-40B4-BE49-F238E27FC236}">
                <a16:creationId xmlns:a16="http://schemas.microsoft.com/office/drawing/2014/main" id="{CCCFAD9C-F7E5-2812-4D8A-16CA5B467533}"/>
              </a:ext>
            </a:extLst>
          </p:cNvPr>
          <p:cNvSpPr>
            <a:spLocks noChangeArrowheads="1"/>
          </p:cNvSpPr>
          <p:nvPr/>
        </p:nvSpPr>
        <p:spPr bwMode="auto">
          <a:xfrm>
            <a:off x="874776" y="3452081"/>
            <a:ext cx="11935968" cy="250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IN" sz="4000" dirty="0">
                <a:latin typeface="+mj-lt"/>
              </a:rPr>
              <a:t>Challenges and Limitations</a:t>
            </a:r>
            <a:endParaRPr kumimoji="0" lang="en-US" altLang="en-US" sz="4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Real-time data access may be rate-limited (depending on API)</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Lag in Power BI data refresh without premium version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Visualization performance can degrade with very large datasets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Stock splits/dividends not accounted for unless adjusted in preprocessing</a:t>
            </a:r>
          </a:p>
        </p:txBody>
      </p:sp>
    </p:spTree>
    <p:extLst>
      <p:ext uri="{BB962C8B-B14F-4D97-AF65-F5344CB8AC3E}">
        <p14:creationId xmlns:p14="http://schemas.microsoft.com/office/powerpoint/2010/main" val="214613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83E6A4-CE7A-6E9A-BD27-B5521D29A602}"/>
              </a:ext>
            </a:extLst>
          </p:cNvPr>
          <p:cNvSpPr>
            <a:spLocks noGrp="1"/>
          </p:cNvSpPr>
          <p:nvPr>
            <p:ph idx="1"/>
          </p:nvPr>
        </p:nvSpPr>
        <p:spPr>
          <a:xfrm>
            <a:off x="838200" y="569976"/>
            <a:ext cx="10515600" cy="5645023"/>
          </a:xfrm>
        </p:spPr>
        <p:txBody>
          <a:bodyPr>
            <a:normAutofit/>
          </a:bodyPr>
          <a:lstStyle/>
          <a:p>
            <a:pPr marL="0" indent="0">
              <a:lnSpc>
                <a:spcPct val="150000"/>
              </a:lnSpc>
              <a:buNone/>
            </a:pPr>
            <a:r>
              <a:rPr lang="en-US" sz="4000" dirty="0">
                <a:latin typeface="+mj-lt"/>
              </a:rPr>
              <a:t>Conclusion</a:t>
            </a:r>
          </a:p>
          <a:p>
            <a:pPr marL="0" indent="0">
              <a:lnSpc>
                <a:spcPct val="150000"/>
              </a:lnSpc>
              <a:buNone/>
            </a:pPr>
            <a:r>
              <a:rPr lang="en-US" sz="1600" dirty="0">
                <a:latin typeface="Aptos" panose="020B0004020202020204" pitchFamily="34" charset="0"/>
              </a:rPr>
              <a:t>This Stock Performance Dashboard enables a clear, insightful view into the historical trends and performance of Nifty 50 stocks over a year. The combined power of Python, Streamlit, and Power BI provides both analytical depth and user-friendly visualizations, making it a valuable tool for investors and analysts.</a:t>
            </a:r>
          </a:p>
          <a:p>
            <a:pPr marL="0" indent="0">
              <a:lnSpc>
                <a:spcPct val="150000"/>
              </a:lnSpc>
              <a:buNone/>
            </a:pPr>
            <a:endParaRPr lang="en-US" sz="1600" dirty="0">
              <a:latin typeface="Aptos" panose="020B0004020202020204" pitchFamily="34" charset="0"/>
            </a:endParaRPr>
          </a:p>
          <a:p>
            <a:pPr marL="0" indent="0">
              <a:buNone/>
            </a:pPr>
            <a:r>
              <a:rPr lang="en-IN" sz="4000" dirty="0">
                <a:latin typeface="+mj-lt"/>
              </a:rPr>
              <a:t>Future Enhancements</a:t>
            </a:r>
          </a:p>
          <a:p>
            <a:endParaRPr lang="en-IN" dirty="0"/>
          </a:p>
        </p:txBody>
      </p:sp>
      <p:sp>
        <p:nvSpPr>
          <p:cNvPr id="5" name="Rectangle 1">
            <a:extLst>
              <a:ext uri="{FF2B5EF4-FFF2-40B4-BE49-F238E27FC236}">
                <a16:creationId xmlns:a16="http://schemas.microsoft.com/office/drawing/2014/main" id="{1C198C6B-09CF-61AB-5E46-731BDD1B4A47}"/>
              </a:ext>
            </a:extLst>
          </p:cNvPr>
          <p:cNvSpPr>
            <a:spLocks noChangeArrowheads="1"/>
          </p:cNvSpPr>
          <p:nvPr/>
        </p:nvSpPr>
        <p:spPr bwMode="auto">
          <a:xfrm>
            <a:off x="838200" y="3960946"/>
            <a:ext cx="10515600" cy="190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Add real-time stock update feature (WebSocket/API polling)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Integrate sentiment analysis from news headlines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Include technical indicators (e.g., RSI, MACD)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Mobile-responsive dashboard using Streamlit + Bootstrap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Export dashboard to PDF reports</a:t>
            </a:r>
          </a:p>
        </p:txBody>
      </p:sp>
    </p:spTree>
    <p:extLst>
      <p:ext uri="{BB962C8B-B14F-4D97-AF65-F5344CB8AC3E}">
        <p14:creationId xmlns:p14="http://schemas.microsoft.com/office/powerpoint/2010/main" val="24991548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41</TotalTime>
  <Words>738</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Gill Sans MT</vt:lpstr>
      <vt:lpstr>Parcel</vt:lpstr>
      <vt:lpstr>Stock Performance Dashboard: A Yearly Analysis of Nifty 50 Stocks</vt:lpstr>
      <vt:lpstr>PowerPoint Presentation</vt:lpstr>
      <vt:lpstr>Scope of the Project</vt:lpstr>
      <vt:lpstr>Data Collection</vt:lpstr>
      <vt:lpstr>Technologies and Tools Used</vt:lpstr>
      <vt:lpstr>PowerPoint Presentation</vt:lpstr>
      <vt:lpstr>Dashboard Features</vt:lpstr>
      <vt:lpstr>PowerPoint Presentation</vt:lpstr>
      <vt:lpstr>PowerPoint Presentation</vt:lpstr>
      <vt:lpstr>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VT India</dc:creator>
  <cp:lastModifiedBy>VT India</cp:lastModifiedBy>
  <cp:revision>7</cp:revision>
  <dcterms:created xsi:type="dcterms:W3CDTF">2025-07-29T11:05:17Z</dcterms:created>
  <dcterms:modified xsi:type="dcterms:W3CDTF">2025-07-30T07:05:45Z</dcterms:modified>
</cp:coreProperties>
</file>