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160768" y="1435582"/>
            <a:ext cx="4083050" cy="4401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2670047"/>
            <a:ext cx="4037075" cy="41879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892551"/>
            <a:ext cx="1522475" cy="2365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99476" y="0"/>
            <a:ext cx="1603247" cy="114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609076" y="6095999"/>
            <a:ext cx="993648" cy="761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152631" y="0"/>
            <a:ext cx="765048" cy="120853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19225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ACD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368046"/>
            <a:ext cx="289115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EBEBE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9762" y="2404236"/>
            <a:ext cx="5302250" cy="1643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37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7.png"/><Relationship Id="rId4" Type="http://schemas.openxmlformats.org/officeDocument/2006/relationships/image" Target="../media/image67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59.png"/><Relationship Id="rId9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jp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jpg"/><Relationship Id="rId4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8.png"/><Relationship Id="rId7" Type="http://schemas.openxmlformats.org/officeDocument/2006/relationships/image" Target="../media/image101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80.png"/><Relationship Id="rId9" Type="http://schemas.openxmlformats.org/officeDocument/2006/relationships/image" Target="../media/image10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chive.ics.uci.edu/ml/datasets/Breast+Cancer+Wisconsin+(Diagnostic)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28600"/>
            <a:ext cx="121158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spc="-15" dirty="0"/>
              <a:t>   </a:t>
            </a:r>
            <a:r>
              <a:rPr sz="5400" spc="-15" dirty="0"/>
              <a:t>Machine </a:t>
            </a:r>
            <a:r>
              <a:rPr sz="5400" spc="-55" dirty="0"/>
              <a:t>Learning </a:t>
            </a:r>
            <a:r>
              <a:rPr sz="5400" spc="140" dirty="0"/>
              <a:t>for</a:t>
            </a:r>
            <a:r>
              <a:rPr sz="5400" spc="-60" dirty="0"/>
              <a:t> </a:t>
            </a:r>
            <a:r>
              <a:rPr sz="5400" spc="-165" dirty="0"/>
              <a:t>Breast</a:t>
            </a:r>
            <a:r>
              <a:rPr lang="en-US" sz="5400" spc="-165" dirty="0"/>
              <a:t> </a:t>
            </a:r>
            <a:r>
              <a:rPr lang="en-US" sz="5400" spc="-185" dirty="0"/>
              <a:t>Cancer        	       			   </a:t>
            </a:r>
            <a:r>
              <a:rPr lang="en-US" sz="5400" spc="-70" dirty="0"/>
              <a:t>Detection</a:t>
            </a:r>
            <a:r>
              <a:rPr lang="en-US" sz="5400" dirty="0"/>
              <a:t/>
            </a:r>
            <a:br>
              <a:rPr lang="en-US" sz="5400" dirty="0"/>
            </a:br>
            <a:endParaRPr sz="5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7843D-A61C-465C-B9D5-82855E336CDF}"/>
              </a:ext>
            </a:extLst>
          </p:cNvPr>
          <p:cNvSpPr/>
          <p:nvPr/>
        </p:nvSpPr>
        <p:spPr>
          <a:xfrm>
            <a:off x="514643" y="4800600"/>
            <a:ext cx="6096000" cy="1277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>
              <a:spcBef>
                <a:spcPts val="600"/>
              </a:spcBef>
              <a:buClr>
                <a:srgbClr val="F3A447"/>
              </a:buClr>
              <a:buSzPct val="85000"/>
            </a:pPr>
            <a:r>
              <a:rPr lang="en-US" sz="3600" b="1" dirty="0">
                <a:solidFill>
                  <a:schemeClr val="bg1"/>
                </a:solidFill>
                <a:latin typeface="Perpetua"/>
              </a:rPr>
              <a:t>GUIDED BY</a:t>
            </a:r>
            <a:r>
              <a:rPr lang="en-US" sz="3600" b="1" dirty="0" smtClean="0">
                <a:solidFill>
                  <a:schemeClr val="bg1"/>
                </a:solidFill>
                <a:latin typeface="Perpetua"/>
              </a:rPr>
              <a:t>,</a:t>
            </a:r>
          </a:p>
          <a:p>
            <a:pPr marL="274320" lvl="0" indent="-274320">
              <a:spcBef>
                <a:spcPts val="600"/>
              </a:spcBef>
              <a:buClr>
                <a:srgbClr val="F3A447"/>
              </a:buClr>
              <a:buSzPct val="85000"/>
            </a:pPr>
            <a:r>
              <a:rPr lang="en-US" sz="3600" b="1" dirty="0" smtClean="0">
                <a:solidFill>
                  <a:schemeClr val="bg1"/>
                </a:solidFill>
                <a:latin typeface="Perpetua"/>
              </a:rPr>
              <a:t>AMRUTHA</a:t>
            </a:r>
            <a:endParaRPr lang="en-US" sz="3600" b="1" dirty="0">
              <a:solidFill>
                <a:schemeClr val="bg1"/>
              </a:solidFill>
              <a:latin typeface="Perpetu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09F2AE-DB36-416E-9875-9C45E3BA64B7}"/>
              </a:ext>
            </a:extLst>
          </p:cNvPr>
          <p:cNvSpPr/>
          <p:nvPr/>
        </p:nvSpPr>
        <p:spPr>
          <a:xfrm>
            <a:off x="6610643" y="4953000"/>
            <a:ext cx="6096000" cy="178510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lvl="0" indent="-274320" algn="just">
              <a:spcBef>
                <a:spcPts val="600"/>
              </a:spcBef>
              <a:buClr>
                <a:srgbClr val="F3A447"/>
              </a:buClr>
              <a:buSzPct val="85000"/>
            </a:pPr>
            <a:r>
              <a:rPr lang="en-US" sz="3600" dirty="0">
                <a:solidFill>
                  <a:schemeClr val="bg1"/>
                </a:solidFill>
                <a:latin typeface="Perpetua"/>
              </a:rPr>
              <a:t>PRESENTED BY ,</a:t>
            </a:r>
          </a:p>
          <a:p>
            <a:pPr marL="274320" lvl="0" indent="-274320" algn="just">
              <a:spcBef>
                <a:spcPts val="600"/>
              </a:spcBef>
              <a:buClr>
                <a:srgbClr val="F3A447"/>
              </a:buClr>
              <a:buSzPct val="85000"/>
            </a:pPr>
            <a:r>
              <a:rPr lang="en-US" sz="3600" dirty="0" smtClean="0">
                <a:solidFill>
                  <a:schemeClr val="bg1"/>
                </a:solidFill>
                <a:latin typeface="Perpetua"/>
              </a:rPr>
              <a:t>ARJUN.M</a:t>
            </a:r>
          </a:p>
          <a:p>
            <a:pPr marL="274320" lvl="0" indent="-274320" algn="just">
              <a:spcBef>
                <a:spcPts val="600"/>
              </a:spcBef>
              <a:buClr>
                <a:srgbClr val="F3A447"/>
              </a:buClr>
              <a:buSzPct val="85000"/>
            </a:pPr>
            <a:endParaRPr lang="en-US" sz="2800" dirty="0">
              <a:solidFill>
                <a:schemeClr val="bg1"/>
              </a:solidFill>
              <a:latin typeface="Perpetu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3820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5" dirty="0">
                <a:latin typeface="Arial"/>
                <a:cs typeface="Arial"/>
              </a:rPr>
              <a:t>Data </a:t>
            </a:r>
            <a:r>
              <a:rPr b="1" spc="-125" dirty="0">
                <a:latin typeface="Arial"/>
                <a:cs typeface="Arial"/>
              </a:rPr>
              <a:t>Description </a:t>
            </a:r>
            <a:r>
              <a:rPr b="1" spc="-280" dirty="0">
                <a:latin typeface="Arial"/>
                <a:cs typeface="Arial"/>
              </a:rPr>
              <a:t>: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120" dirty="0">
                <a:latin typeface="Arial"/>
                <a:cs typeface="Arial"/>
              </a:rPr>
              <a:t>wdbc.data</a:t>
            </a:r>
          </a:p>
        </p:txBody>
      </p:sp>
      <p:sp>
        <p:nvSpPr>
          <p:cNvPr id="3" name="object 3"/>
          <p:cNvSpPr/>
          <p:nvPr/>
        </p:nvSpPr>
        <p:spPr>
          <a:xfrm>
            <a:off x="6917435" y="1228344"/>
            <a:ext cx="4471416" cy="5263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25" dirty="0"/>
              <a:t>ID</a:t>
            </a:r>
            <a:r>
              <a:rPr spc="-5" dirty="0"/>
              <a:t> </a:t>
            </a:r>
            <a:r>
              <a:rPr spc="10" dirty="0"/>
              <a:t>number</a:t>
            </a:r>
          </a:p>
          <a:p>
            <a:pPr marL="469900" indent="-457200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pc="-20" dirty="0"/>
              <a:t>Diagnosis </a:t>
            </a:r>
            <a:r>
              <a:rPr spc="25" dirty="0"/>
              <a:t>(M </a:t>
            </a:r>
            <a:r>
              <a:rPr spc="140" dirty="0"/>
              <a:t>= </a:t>
            </a:r>
            <a:r>
              <a:rPr dirty="0"/>
              <a:t>malignant, </a:t>
            </a:r>
            <a:r>
              <a:rPr spc="-130" dirty="0"/>
              <a:t>B </a:t>
            </a:r>
            <a:r>
              <a:rPr spc="140" dirty="0"/>
              <a:t>=</a:t>
            </a:r>
            <a:r>
              <a:rPr spc="-100" dirty="0"/>
              <a:t> </a:t>
            </a:r>
            <a:r>
              <a:rPr spc="5" dirty="0"/>
              <a:t>benign)</a:t>
            </a:r>
          </a:p>
          <a:p>
            <a:pPr marL="469900" marR="290195" indent="-457200">
              <a:lnSpc>
                <a:spcPct val="100000"/>
              </a:lnSpc>
              <a:spcBef>
                <a:spcPts val="600"/>
              </a:spcBef>
            </a:pPr>
            <a:r>
              <a:rPr spc="-15" dirty="0"/>
              <a:t>3-32. </a:t>
            </a:r>
            <a:r>
              <a:rPr spc="-55" dirty="0"/>
              <a:t>Ten </a:t>
            </a:r>
            <a:r>
              <a:rPr spc="-5" dirty="0"/>
              <a:t>real-valued </a:t>
            </a:r>
            <a:r>
              <a:rPr spc="-10" dirty="0"/>
              <a:t>features </a:t>
            </a:r>
            <a:r>
              <a:rPr spc="-30" dirty="0"/>
              <a:t>are </a:t>
            </a:r>
            <a:r>
              <a:rPr spc="20" dirty="0"/>
              <a:t>computed </a:t>
            </a:r>
            <a:r>
              <a:rPr spc="35" dirty="0"/>
              <a:t>for  </a:t>
            </a:r>
            <a:r>
              <a:rPr spc="-40" dirty="0"/>
              <a:t>each </a:t>
            </a:r>
            <a:r>
              <a:rPr spc="-15" dirty="0"/>
              <a:t>cell</a:t>
            </a:r>
            <a:r>
              <a:rPr spc="30" dirty="0"/>
              <a:t> </a:t>
            </a:r>
            <a:r>
              <a:rPr spc="-30" dirty="0"/>
              <a:t>nucleus:</a:t>
            </a:r>
          </a:p>
          <a:p>
            <a:pPr marL="469900" marR="424815" lvl="1" indent="-231775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469900" algn="l"/>
              </a:tabLst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radius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(mean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distances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r>
              <a:rPr sz="14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perimeter)</a:t>
            </a:r>
            <a:endParaRPr sz="1400">
              <a:latin typeface="Arial"/>
              <a:cs typeface="Arial"/>
            </a:endParaRPr>
          </a:p>
          <a:p>
            <a:pPr marL="469900" lvl="1" indent="-231775">
              <a:lnSpc>
                <a:spcPct val="100000"/>
              </a:lnSpc>
              <a:spcBef>
                <a:spcPts val="300"/>
              </a:spcBef>
              <a:buAutoNum type="alphaLcParenR"/>
              <a:tabLst>
                <a:tab pos="469900" algn="l"/>
              </a:tabLst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texture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(standard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deviation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gray-scale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</a:pPr>
            <a:r>
              <a:rPr spc="-35" dirty="0"/>
              <a:t>values)</a:t>
            </a:r>
          </a:p>
          <a:p>
            <a:pPr marL="469900" lvl="1" indent="-231775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469900" algn="l"/>
              </a:tabLst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perimeter</a:t>
            </a:r>
            <a:endParaRPr sz="1400">
              <a:latin typeface="Arial"/>
              <a:cs typeface="Arial"/>
            </a:endParaRPr>
          </a:p>
          <a:p>
            <a:pPr marL="469900" lvl="1" indent="-231775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469900" algn="l"/>
              </a:tabLst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area</a:t>
            </a:r>
            <a:endParaRPr sz="1400">
              <a:latin typeface="Arial"/>
              <a:cs typeface="Arial"/>
            </a:endParaRPr>
          </a:p>
          <a:p>
            <a:pPr marL="469900" lvl="1" indent="-231775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469900" algn="l"/>
              </a:tabLst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smoothness (local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variation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radius</a:t>
            </a:r>
            <a:r>
              <a:rPr sz="1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lengths)</a:t>
            </a:r>
            <a:endParaRPr sz="1400">
              <a:latin typeface="Arial"/>
              <a:cs typeface="Arial"/>
            </a:endParaRPr>
          </a:p>
          <a:p>
            <a:pPr marL="469900" lvl="1" indent="-231775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469900" algn="l"/>
              </a:tabLst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compactness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(perimeter^2 </a:t>
            </a:r>
            <a:r>
              <a:rPr sz="1400" spc="155" dirty="0">
                <a:solidFill>
                  <a:srgbClr val="FFFFFF"/>
                </a:solidFill>
                <a:latin typeface="Arial"/>
                <a:cs typeface="Arial"/>
              </a:rPr>
              <a:t>/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area 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400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1.0)</a:t>
            </a:r>
            <a:endParaRPr sz="1400">
              <a:latin typeface="Arial"/>
              <a:cs typeface="Arial"/>
            </a:endParaRPr>
          </a:p>
          <a:p>
            <a:pPr marL="469900" marR="50165" lvl="1" indent="-231775">
              <a:lnSpc>
                <a:spcPct val="100000"/>
              </a:lnSpc>
              <a:spcBef>
                <a:spcPts val="300"/>
              </a:spcBef>
              <a:buAutoNum type="alphaLcParenR" startAt="3"/>
              <a:tabLst>
                <a:tab pos="469900" algn="l"/>
              </a:tabLst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concavity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(severity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concave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portions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 contour)</a:t>
            </a:r>
            <a:endParaRPr sz="1400">
              <a:latin typeface="Arial"/>
              <a:cs typeface="Arial"/>
            </a:endParaRPr>
          </a:p>
          <a:p>
            <a:pPr marL="469900" marR="106045" lvl="1" indent="-231775">
              <a:lnSpc>
                <a:spcPct val="100000"/>
              </a:lnSpc>
              <a:spcBef>
                <a:spcPts val="305"/>
              </a:spcBef>
              <a:buAutoNum type="alphaLcParenR" startAt="3"/>
              <a:tabLst>
                <a:tab pos="469900" algn="l"/>
              </a:tabLst>
            </a:pP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concave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points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(number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concave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portions 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contour)</a:t>
            </a:r>
            <a:endParaRPr sz="1400">
              <a:latin typeface="Arial"/>
              <a:cs typeface="Arial"/>
            </a:endParaRPr>
          </a:p>
          <a:p>
            <a:pPr marL="469900" indent="-231775">
              <a:lnSpc>
                <a:spcPct val="100000"/>
              </a:lnSpc>
              <a:spcBef>
                <a:spcPts val="300"/>
              </a:spcBef>
              <a:buAutoNum type="alphaLcParenR" startAt="9"/>
              <a:tabLst>
                <a:tab pos="469265" algn="l"/>
                <a:tab pos="469900" algn="l"/>
              </a:tabLst>
            </a:pPr>
            <a:r>
              <a:rPr dirty="0"/>
              <a:t>symmetry</a:t>
            </a:r>
          </a:p>
          <a:p>
            <a:pPr marL="469900" indent="-182880">
              <a:lnSpc>
                <a:spcPct val="100000"/>
              </a:lnSpc>
              <a:spcBef>
                <a:spcPts val="300"/>
              </a:spcBef>
              <a:buAutoNum type="alphaLcParenR" startAt="9"/>
              <a:tabLst>
                <a:tab pos="469900" algn="l"/>
              </a:tabLst>
            </a:pPr>
            <a:r>
              <a:rPr dirty="0"/>
              <a:t>fractal </a:t>
            </a:r>
            <a:r>
              <a:rPr spc="5" dirty="0"/>
              <a:t>dimension </a:t>
            </a:r>
            <a:r>
              <a:rPr spc="-5" dirty="0"/>
              <a:t>("coastline </a:t>
            </a:r>
            <a:r>
              <a:rPr spc="15" dirty="0"/>
              <a:t>approximation"</a:t>
            </a:r>
            <a:r>
              <a:rPr spc="-100" dirty="0"/>
              <a:t> </a:t>
            </a:r>
            <a:r>
              <a:rPr spc="95" dirty="0"/>
              <a:t>-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17968" y="5810199"/>
            <a:ext cx="1758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883" y="1221994"/>
            <a:ext cx="6237605" cy="20313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300355" indent="-3429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computed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digitized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fine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needle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aspirate 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(FNA)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breast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mass.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  <a:tabLst>
                <a:tab pos="756285" algn="l"/>
              </a:tabLst>
            </a:pPr>
            <a:r>
              <a:rPr sz="950" spc="17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describe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characteristics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cell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nuclei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present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in the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image.</a:t>
            </a:r>
            <a:endParaRPr sz="12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mean,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standard error, and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"worst"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largest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(mean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largest 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values)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were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computed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image,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resulting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30 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features.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  <a:tabLst>
                <a:tab pos="756285" algn="l"/>
              </a:tabLst>
            </a:pPr>
            <a:r>
              <a:rPr sz="950" spc="17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instance,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field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3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Radius,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field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13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is Radius </a:t>
            </a:r>
            <a:r>
              <a:rPr sz="1200" spc="-145" dirty="0">
                <a:solidFill>
                  <a:srgbClr val="FFFFFF"/>
                </a:solidFill>
                <a:latin typeface="Arial"/>
                <a:cs typeface="Arial"/>
              </a:rPr>
              <a:t>SE,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field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23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Worst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Radius.</a:t>
            </a:r>
            <a:endParaRPr sz="1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All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recoded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four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significant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digits.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8931" y="3351274"/>
            <a:ext cx="4125468" cy="35067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05728" y="240791"/>
            <a:ext cx="5160645" cy="3636645"/>
            <a:chOff x="6205728" y="240791"/>
            <a:chExt cx="5160645" cy="3636645"/>
          </a:xfrm>
        </p:grpSpPr>
        <p:sp>
          <p:nvSpPr>
            <p:cNvPr id="3" name="object 3"/>
            <p:cNvSpPr/>
            <p:nvPr/>
          </p:nvSpPr>
          <p:spPr>
            <a:xfrm>
              <a:off x="6205728" y="240791"/>
              <a:ext cx="5160264" cy="36362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00800" y="435863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38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5" dirty="0">
                <a:latin typeface="Arial"/>
                <a:cs typeface="Arial"/>
              </a:rPr>
              <a:t>w</a:t>
            </a:r>
            <a:r>
              <a:rPr b="1" spc="-65" dirty="0">
                <a:latin typeface="Arial"/>
                <a:cs typeface="Arial"/>
              </a:rPr>
              <a:t>d</a:t>
            </a:r>
            <a:r>
              <a:rPr b="1" spc="-80" dirty="0">
                <a:latin typeface="Arial"/>
                <a:cs typeface="Arial"/>
              </a:rPr>
              <a:t>b</a:t>
            </a:r>
            <a:r>
              <a:rPr b="1" spc="-250" dirty="0">
                <a:latin typeface="Arial"/>
                <a:cs typeface="Arial"/>
              </a:rPr>
              <a:t>c</a:t>
            </a:r>
            <a:r>
              <a:rPr b="1" spc="-170" dirty="0">
                <a:latin typeface="Arial"/>
                <a:cs typeface="Arial"/>
              </a:rPr>
              <a:t>.</a:t>
            </a:r>
            <a:r>
              <a:rPr b="1" spc="-80" dirty="0">
                <a:latin typeface="Arial"/>
                <a:cs typeface="Arial"/>
              </a:rPr>
              <a:t>d</a:t>
            </a:r>
            <a:r>
              <a:rPr b="1" spc="-14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114" dirty="0">
                <a:latin typeface="Arial"/>
                <a:cs typeface="Arial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55524" y="1278458"/>
            <a:ext cx="6003925" cy="1127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Radius,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Perimeter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helpful</a:t>
            </a:r>
            <a:endParaRPr sz="16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classification.</a:t>
            </a:r>
            <a:endParaRPr sz="16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parameter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chances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55" dirty="0">
                <a:solidFill>
                  <a:srgbClr val="FFFFFF"/>
                </a:solidFill>
                <a:latin typeface="Arial"/>
                <a:cs typeface="Arial"/>
              </a:rPr>
              <a:t>it 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malignant.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88719" y="3243072"/>
            <a:ext cx="10177780" cy="3615054"/>
            <a:chOff x="1188719" y="3243072"/>
            <a:chExt cx="10177780" cy="3615054"/>
          </a:xfrm>
        </p:grpSpPr>
        <p:sp>
          <p:nvSpPr>
            <p:cNvPr id="8" name="object 8"/>
            <p:cNvSpPr/>
            <p:nvPr/>
          </p:nvSpPr>
          <p:spPr>
            <a:xfrm>
              <a:off x="1188719" y="3462528"/>
              <a:ext cx="5160263" cy="33954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3791" y="3657600"/>
              <a:ext cx="4572000" cy="304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05728" y="3462528"/>
              <a:ext cx="5160264" cy="33954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00799" y="3657600"/>
              <a:ext cx="4572000" cy="3048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66610" y="3252978"/>
              <a:ext cx="3192780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166610" y="3252978"/>
              <a:ext cx="3192780" cy="231775"/>
            </a:xfrm>
            <a:custGeom>
              <a:avLst/>
              <a:gdLst/>
              <a:ahLst/>
              <a:cxnLst/>
              <a:rect l="l" t="t" r="r" b="b"/>
              <a:pathLst>
                <a:path w="3192779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3076956" y="57912"/>
                  </a:lnTo>
                  <a:lnTo>
                    <a:pt x="3076956" y="0"/>
                  </a:lnTo>
                  <a:lnTo>
                    <a:pt x="3192780" y="115824"/>
                  </a:lnTo>
                  <a:lnTo>
                    <a:pt x="3076956" y="231648"/>
                  </a:lnTo>
                  <a:lnTo>
                    <a:pt x="3076956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66610" y="6433566"/>
              <a:ext cx="3192780" cy="231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66610" y="6433566"/>
              <a:ext cx="3192780" cy="231775"/>
            </a:xfrm>
            <a:custGeom>
              <a:avLst/>
              <a:gdLst/>
              <a:ahLst/>
              <a:cxnLst/>
              <a:rect l="l" t="t" r="r" b="b"/>
              <a:pathLst>
                <a:path w="3192779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3076956" y="57912"/>
                  </a:lnTo>
                  <a:lnTo>
                    <a:pt x="3076956" y="0"/>
                  </a:lnTo>
                  <a:lnTo>
                    <a:pt x="3192780" y="115824"/>
                  </a:lnTo>
                  <a:lnTo>
                    <a:pt x="3076956" y="231648"/>
                  </a:lnTo>
                  <a:lnTo>
                    <a:pt x="3076956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74925" y="6433566"/>
              <a:ext cx="3192779" cy="231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74925" y="6433566"/>
              <a:ext cx="3192780" cy="231775"/>
            </a:xfrm>
            <a:custGeom>
              <a:avLst/>
              <a:gdLst/>
              <a:ahLst/>
              <a:cxnLst/>
              <a:rect l="l" t="t" r="r" b="b"/>
              <a:pathLst>
                <a:path w="3192779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3076956" y="57912"/>
                  </a:lnTo>
                  <a:lnTo>
                    <a:pt x="3076956" y="0"/>
                  </a:lnTo>
                  <a:lnTo>
                    <a:pt x="3192779" y="115824"/>
                  </a:lnTo>
                  <a:lnTo>
                    <a:pt x="3076956" y="231648"/>
                  </a:lnTo>
                  <a:lnTo>
                    <a:pt x="3076956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6652" y="240791"/>
            <a:ext cx="9959340" cy="6617334"/>
            <a:chOff x="1406652" y="240791"/>
            <a:chExt cx="9959340" cy="6617334"/>
          </a:xfrm>
        </p:grpSpPr>
        <p:sp>
          <p:nvSpPr>
            <p:cNvPr id="3" name="object 3"/>
            <p:cNvSpPr/>
            <p:nvPr/>
          </p:nvSpPr>
          <p:spPr>
            <a:xfrm>
              <a:off x="6205728" y="240791"/>
              <a:ext cx="5160264" cy="36362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00799" y="435863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5728" y="3462527"/>
              <a:ext cx="5160264" cy="33954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00799" y="3657600"/>
              <a:ext cx="4572000" cy="304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6652" y="3462527"/>
              <a:ext cx="5160264" cy="33954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1724" y="3657600"/>
              <a:ext cx="4572000" cy="3048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66610" y="3252977"/>
              <a:ext cx="3192780" cy="23164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66610" y="3252977"/>
              <a:ext cx="3192780" cy="231775"/>
            </a:xfrm>
            <a:custGeom>
              <a:avLst/>
              <a:gdLst/>
              <a:ahLst/>
              <a:cxnLst/>
              <a:rect l="l" t="t" r="r" b="b"/>
              <a:pathLst>
                <a:path w="3192779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3076956" y="57912"/>
                  </a:lnTo>
                  <a:lnTo>
                    <a:pt x="3076956" y="0"/>
                  </a:lnTo>
                  <a:lnTo>
                    <a:pt x="3192780" y="115824"/>
                  </a:lnTo>
                  <a:lnTo>
                    <a:pt x="3076956" y="231648"/>
                  </a:lnTo>
                  <a:lnTo>
                    <a:pt x="3076956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778" y="6474713"/>
              <a:ext cx="2833116" cy="2316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6778" y="6474713"/>
              <a:ext cx="2833370" cy="231775"/>
            </a:xfrm>
            <a:custGeom>
              <a:avLst/>
              <a:gdLst/>
              <a:ahLst/>
              <a:cxnLst/>
              <a:rect l="l" t="t" r="r" b="b"/>
              <a:pathLst>
                <a:path w="2833370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2717292" y="57912"/>
                  </a:lnTo>
                  <a:lnTo>
                    <a:pt x="2717292" y="0"/>
                  </a:lnTo>
                  <a:lnTo>
                    <a:pt x="2833116" y="115824"/>
                  </a:lnTo>
                  <a:lnTo>
                    <a:pt x="2717292" y="231648"/>
                  </a:lnTo>
                  <a:lnTo>
                    <a:pt x="2717292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77034" y="6474713"/>
              <a:ext cx="3340607" cy="2316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7034" y="6474713"/>
              <a:ext cx="3340735" cy="231775"/>
            </a:xfrm>
            <a:custGeom>
              <a:avLst/>
              <a:gdLst/>
              <a:ahLst/>
              <a:cxnLst/>
              <a:rect l="l" t="t" r="r" b="b"/>
              <a:pathLst>
                <a:path w="3340735" h="231775">
                  <a:moveTo>
                    <a:pt x="0" y="115824"/>
                  </a:moveTo>
                  <a:lnTo>
                    <a:pt x="115824" y="0"/>
                  </a:lnTo>
                  <a:lnTo>
                    <a:pt x="115824" y="57912"/>
                  </a:lnTo>
                  <a:lnTo>
                    <a:pt x="3224784" y="57912"/>
                  </a:lnTo>
                  <a:lnTo>
                    <a:pt x="3224784" y="0"/>
                  </a:lnTo>
                  <a:lnTo>
                    <a:pt x="3340607" y="115824"/>
                  </a:lnTo>
                  <a:lnTo>
                    <a:pt x="3224784" y="231648"/>
                  </a:lnTo>
                  <a:lnTo>
                    <a:pt x="3224784" y="173736"/>
                  </a:lnTo>
                  <a:lnTo>
                    <a:pt x="115824" y="173736"/>
                  </a:lnTo>
                  <a:lnTo>
                    <a:pt x="115824" y="231648"/>
                  </a:lnTo>
                  <a:lnTo>
                    <a:pt x="0" y="115824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388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5" dirty="0">
                <a:latin typeface="Arial"/>
                <a:cs typeface="Arial"/>
              </a:rPr>
              <a:t>w</a:t>
            </a:r>
            <a:r>
              <a:rPr b="1" spc="-65" dirty="0">
                <a:latin typeface="Arial"/>
                <a:cs typeface="Arial"/>
              </a:rPr>
              <a:t>d</a:t>
            </a:r>
            <a:r>
              <a:rPr b="1" spc="-80" dirty="0">
                <a:latin typeface="Arial"/>
                <a:cs typeface="Arial"/>
              </a:rPr>
              <a:t>b</a:t>
            </a:r>
            <a:r>
              <a:rPr b="1" spc="-250" dirty="0">
                <a:latin typeface="Arial"/>
                <a:cs typeface="Arial"/>
              </a:rPr>
              <a:t>c</a:t>
            </a:r>
            <a:r>
              <a:rPr b="1" spc="-170" dirty="0">
                <a:latin typeface="Arial"/>
                <a:cs typeface="Arial"/>
              </a:rPr>
              <a:t>.</a:t>
            </a:r>
            <a:r>
              <a:rPr b="1" spc="-80" dirty="0">
                <a:latin typeface="Arial"/>
                <a:cs typeface="Arial"/>
              </a:rPr>
              <a:t>d</a:t>
            </a:r>
            <a:r>
              <a:rPr b="1" spc="-140" dirty="0">
                <a:latin typeface="Arial"/>
                <a:cs typeface="Arial"/>
              </a:rPr>
              <a:t>a</a:t>
            </a:r>
            <a:r>
              <a:rPr b="1" dirty="0">
                <a:latin typeface="Arial"/>
                <a:cs typeface="Arial"/>
              </a:rPr>
              <a:t>t</a:t>
            </a:r>
            <a:r>
              <a:rPr b="1" spc="-114" dirty="0">
                <a:latin typeface="Arial"/>
                <a:cs typeface="Arial"/>
              </a:rPr>
              <a:t>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66012" y="1564004"/>
            <a:ext cx="4879975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Concavity,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Concave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Points,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Compactness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appear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helpful in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classification.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5600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values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each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parameter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more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chances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60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malignant.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87768" y="0"/>
            <a:ext cx="4904740" cy="3578860"/>
            <a:chOff x="7287768" y="0"/>
            <a:chExt cx="4904740" cy="3578860"/>
          </a:xfrm>
        </p:grpSpPr>
        <p:sp>
          <p:nvSpPr>
            <p:cNvPr id="3" name="object 3"/>
            <p:cNvSpPr/>
            <p:nvPr/>
          </p:nvSpPr>
          <p:spPr>
            <a:xfrm>
              <a:off x="7287768" y="0"/>
              <a:ext cx="4904232" cy="3578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82840" y="137160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405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w</a:t>
            </a:r>
            <a:r>
              <a:rPr spc="35" dirty="0"/>
              <a:t>d</a:t>
            </a:r>
            <a:r>
              <a:rPr spc="-25" dirty="0"/>
              <a:t>bc.data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4713" y="1412493"/>
            <a:ext cx="2069464" cy="307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Smoothness,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Texture,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Fractal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Dimension,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Symmetry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Mean 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Compactness 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do 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appears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have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influence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on 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classification.</a:t>
            </a:r>
            <a:endParaRPr sz="1600">
              <a:latin typeface="Arial"/>
              <a:cs typeface="Arial"/>
            </a:endParaRPr>
          </a:p>
          <a:p>
            <a:pPr marR="73660" algn="r">
              <a:lnSpc>
                <a:spcPct val="100000"/>
              </a:lnSpc>
              <a:spcBef>
                <a:spcPts val="1000"/>
              </a:spcBef>
              <a:tabLst>
                <a:tab pos="3422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type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600">
              <a:latin typeface="Arial"/>
              <a:cs typeface="Arial"/>
            </a:endParaRPr>
          </a:p>
          <a:p>
            <a:pPr marR="109220" algn="r">
              <a:lnSpc>
                <a:spcPct val="100000"/>
              </a:lnSpc>
            </a:pP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spread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across.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12492" y="0"/>
            <a:ext cx="9779635" cy="6858000"/>
            <a:chOff x="2412492" y="0"/>
            <a:chExt cx="9779635" cy="6858000"/>
          </a:xfrm>
        </p:grpSpPr>
        <p:sp>
          <p:nvSpPr>
            <p:cNvPr id="8" name="object 8"/>
            <p:cNvSpPr/>
            <p:nvPr/>
          </p:nvSpPr>
          <p:spPr>
            <a:xfrm>
              <a:off x="2412492" y="3288791"/>
              <a:ext cx="5160263" cy="3569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7564" y="3483864"/>
              <a:ext cx="4571999" cy="304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2492" y="0"/>
              <a:ext cx="5160263" cy="35783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7564" y="137160"/>
              <a:ext cx="4571999" cy="3048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87768" y="3290315"/>
              <a:ext cx="4904232" cy="356768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82839" y="3485388"/>
              <a:ext cx="4572000" cy="30480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6301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5" dirty="0">
                <a:latin typeface="Arial"/>
                <a:cs typeface="Arial"/>
              </a:rPr>
              <a:t>Data </a:t>
            </a:r>
            <a:r>
              <a:rPr b="1" spc="-125" dirty="0">
                <a:latin typeface="Arial"/>
                <a:cs typeface="Arial"/>
              </a:rPr>
              <a:t>Description </a:t>
            </a:r>
            <a:r>
              <a:rPr b="1" spc="-280" dirty="0">
                <a:latin typeface="Arial"/>
                <a:cs typeface="Arial"/>
              </a:rPr>
              <a:t>:</a:t>
            </a:r>
            <a:r>
              <a:rPr b="1" spc="45" dirty="0">
                <a:latin typeface="Arial"/>
                <a:cs typeface="Arial"/>
              </a:rPr>
              <a:t> </a:t>
            </a:r>
            <a:r>
              <a:rPr b="1" spc="-130" dirty="0">
                <a:latin typeface="Arial"/>
                <a:cs typeface="Arial"/>
              </a:rPr>
              <a:t>breast-cancer-wisconsin.data</a:t>
            </a:r>
          </a:p>
        </p:txBody>
      </p:sp>
      <p:sp>
        <p:nvSpPr>
          <p:cNvPr id="3" name="object 3"/>
          <p:cNvSpPr/>
          <p:nvPr/>
        </p:nvSpPr>
        <p:spPr>
          <a:xfrm>
            <a:off x="1123188" y="2983991"/>
            <a:ext cx="4125467" cy="38740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4916" y="1051276"/>
            <a:ext cx="4674870" cy="1320800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54965" algn="l"/>
              </a:tabLst>
            </a:pPr>
            <a:r>
              <a:rPr sz="1450" spc="240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Missing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attribute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values:</a:t>
            </a:r>
            <a:r>
              <a:rPr sz="18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  <a:p>
            <a:pPr marL="756285" marR="5080" indent="-287020">
              <a:lnSpc>
                <a:spcPct val="100000"/>
              </a:lnSpc>
              <a:spcBef>
                <a:spcPts val="106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16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instances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Groups 1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6 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that 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contain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single missing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(i.e.,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unavailable)  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attribute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value,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now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denoted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"?".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401942" y="1241933"/>
          <a:ext cx="4394834" cy="5008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1270" algn="ctr">
                        <a:lnSpc>
                          <a:spcPts val="155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550"/>
                        </a:lnSpc>
                      </a:pP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550"/>
                        </a:lnSpc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Domain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Sample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code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spc="35" dirty="0">
                          <a:latin typeface="Arial"/>
                          <a:cs typeface="Arial"/>
                        </a:rPr>
                        <a:t>id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5" dirty="0">
                          <a:latin typeface="Arial"/>
                          <a:cs typeface="Arial"/>
                        </a:rPr>
                        <a:t>number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50"/>
                        </a:lnSpc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Clump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Thickness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Uniformity </a:t>
                      </a:r>
                      <a:r>
                        <a:rPr sz="1400" spc="4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Cell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Size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spc="20" dirty="0">
                          <a:latin typeface="Arial"/>
                          <a:cs typeface="Arial"/>
                        </a:rPr>
                        <a:t>Uniformity </a:t>
                      </a:r>
                      <a:r>
                        <a:rPr sz="1400" spc="4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Cell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Shape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17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10" dirty="0">
                          <a:latin typeface="Arial"/>
                          <a:cs typeface="Arial"/>
                        </a:rPr>
                        <a:t>Marginal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Adhesion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1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Epithelial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Cell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Size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651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55"/>
                        </a:lnSpc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Bare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Nuclei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5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Bland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Chromatin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652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4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555"/>
                        </a:lnSpc>
                      </a:pPr>
                      <a:r>
                        <a:rPr sz="1400" spc="15" dirty="0">
                          <a:latin typeface="Arial"/>
                          <a:cs typeface="Arial"/>
                        </a:rPr>
                        <a:t>Normal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Nucleoli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55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27113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dirty="0">
                          <a:latin typeface="Arial"/>
                          <a:cs typeface="Arial"/>
                        </a:rPr>
                        <a:t>Mitoses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400" spc="9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10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F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2717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A9FF5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Class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55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162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(2 </a:t>
                      </a:r>
                      <a:r>
                        <a:rPr sz="1400" spc="40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benign,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4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400" spc="35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malignant)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386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0" dirty="0">
                <a:latin typeface="Arial"/>
                <a:cs typeface="Arial"/>
              </a:rPr>
              <a:t>breast-cancer-wisconsin.data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205229"/>
            <a:ext cx="368490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34226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distinguish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endParaRPr sz="1800">
              <a:latin typeface="Arial"/>
              <a:cs typeface="Arial"/>
            </a:endParaRPr>
          </a:p>
          <a:p>
            <a:pPr marR="43815" algn="r">
              <a:lnSpc>
                <a:spcPct val="100000"/>
              </a:lnSpc>
            </a:pP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Malignant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fairly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well.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57527" y="347472"/>
            <a:ext cx="9854565" cy="6510655"/>
            <a:chOff x="1557527" y="347472"/>
            <a:chExt cx="9854565" cy="6510655"/>
          </a:xfrm>
        </p:grpSpPr>
        <p:sp>
          <p:nvSpPr>
            <p:cNvPr id="5" name="object 5"/>
            <p:cNvSpPr/>
            <p:nvPr/>
          </p:nvSpPr>
          <p:spPr>
            <a:xfrm>
              <a:off x="1557527" y="3486911"/>
              <a:ext cx="5160264" cy="337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599" y="3681983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1448" y="3486911"/>
              <a:ext cx="5160263" cy="337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6519" y="3681983"/>
              <a:ext cx="4572000" cy="304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1448" y="347472"/>
              <a:ext cx="5160263" cy="363626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6519" y="542544"/>
              <a:ext cx="4572000" cy="3048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1537" y="3358133"/>
              <a:ext cx="3552443" cy="222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71537" y="3358133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5">
                  <a:moveTo>
                    <a:pt x="0" y="111251"/>
                  </a:moveTo>
                  <a:lnTo>
                    <a:pt x="111251" y="0"/>
                  </a:lnTo>
                  <a:lnTo>
                    <a:pt x="111251" y="55625"/>
                  </a:lnTo>
                  <a:lnTo>
                    <a:pt x="3441191" y="55625"/>
                  </a:lnTo>
                  <a:lnTo>
                    <a:pt x="3441191" y="0"/>
                  </a:lnTo>
                  <a:lnTo>
                    <a:pt x="3552443" y="111251"/>
                  </a:lnTo>
                  <a:lnTo>
                    <a:pt x="3441191" y="222503"/>
                  </a:lnTo>
                  <a:lnTo>
                    <a:pt x="3441191" y="166877"/>
                  </a:lnTo>
                  <a:lnTo>
                    <a:pt x="111251" y="166877"/>
                  </a:lnTo>
                  <a:lnTo>
                    <a:pt x="111251" y="222503"/>
                  </a:lnTo>
                  <a:lnTo>
                    <a:pt x="0" y="111251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8301" y="6479286"/>
              <a:ext cx="3552444" cy="2225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8301" y="6479286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4">
                  <a:moveTo>
                    <a:pt x="0" y="111251"/>
                  </a:moveTo>
                  <a:lnTo>
                    <a:pt x="111251" y="0"/>
                  </a:lnTo>
                  <a:lnTo>
                    <a:pt x="111251" y="55625"/>
                  </a:lnTo>
                  <a:lnTo>
                    <a:pt x="3441192" y="55625"/>
                  </a:lnTo>
                  <a:lnTo>
                    <a:pt x="3441192" y="0"/>
                  </a:lnTo>
                  <a:lnTo>
                    <a:pt x="3552444" y="111251"/>
                  </a:lnTo>
                  <a:lnTo>
                    <a:pt x="3441192" y="222503"/>
                  </a:lnTo>
                  <a:lnTo>
                    <a:pt x="3441192" y="166877"/>
                  </a:lnTo>
                  <a:lnTo>
                    <a:pt x="111251" y="166877"/>
                  </a:lnTo>
                  <a:lnTo>
                    <a:pt x="111251" y="222503"/>
                  </a:lnTo>
                  <a:lnTo>
                    <a:pt x="0" y="111251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2105" y="6523481"/>
              <a:ext cx="3552444" cy="2225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2105" y="6523481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4">
                  <a:moveTo>
                    <a:pt x="0" y="111252"/>
                  </a:moveTo>
                  <a:lnTo>
                    <a:pt x="111251" y="0"/>
                  </a:lnTo>
                  <a:lnTo>
                    <a:pt x="111251" y="55626"/>
                  </a:lnTo>
                  <a:lnTo>
                    <a:pt x="3441192" y="55626"/>
                  </a:lnTo>
                  <a:lnTo>
                    <a:pt x="3441192" y="0"/>
                  </a:lnTo>
                  <a:lnTo>
                    <a:pt x="3552444" y="111252"/>
                  </a:lnTo>
                  <a:lnTo>
                    <a:pt x="3441192" y="222504"/>
                  </a:lnTo>
                  <a:lnTo>
                    <a:pt x="3441192" y="166878"/>
                  </a:lnTo>
                  <a:lnTo>
                    <a:pt x="111251" y="166878"/>
                  </a:lnTo>
                  <a:lnTo>
                    <a:pt x="111251" y="222504"/>
                  </a:lnTo>
                  <a:lnTo>
                    <a:pt x="0" y="111252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386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0" dirty="0">
                <a:latin typeface="Arial"/>
                <a:cs typeface="Arial"/>
              </a:rPr>
              <a:t>breast-cancer-wisconsin.data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57527" y="316991"/>
            <a:ext cx="9857740" cy="6541134"/>
            <a:chOff x="1557527" y="316991"/>
            <a:chExt cx="9857740" cy="6541134"/>
          </a:xfrm>
        </p:grpSpPr>
        <p:sp>
          <p:nvSpPr>
            <p:cNvPr id="4" name="object 4"/>
            <p:cNvSpPr/>
            <p:nvPr/>
          </p:nvSpPr>
          <p:spPr>
            <a:xfrm>
              <a:off x="6251448" y="3493008"/>
              <a:ext cx="5160263" cy="3364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46519" y="3688078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57527" y="3486912"/>
              <a:ext cx="5160264" cy="33710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2599" y="3681983"/>
              <a:ext cx="4572000" cy="3048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54495" y="316991"/>
              <a:ext cx="5160263" cy="36362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9568" y="512063"/>
              <a:ext cx="4571999" cy="30480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71537" y="3358134"/>
              <a:ext cx="3552443" cy="222503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1537" y="3358134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5">
                  <a:moveTo>
                    <a:pt x="0" y="111251"/>
                  </a:moveTo>
                  <a:lnTo>
                    <a:pt x="111251" y="0"/>
                  </a:lnTo>
                  <a:lnTo>
                    <a:pt x="111251" y="55625"/>
                  </a:lnTo>
                  <a:lnTo>
                    <a:pt x="3441191" y="55625"/>
                  </a:lnTo>
                  <a:lnTo>
                    <a:pt x="3441191" y="0"/>
                  </a:lnTo>
                  <a:lnTo>
                    <a:pt x="3552443" y="111251"/>
                  </a:lnTo>
                  <a:lnTo>
                    <a:pt x="3441191" y="222503"/>
                  </a:lnTo>
                  <a:lnTo>
                    <a:pt x="3441191" y="166877"/>
                  </a:lnTo>
                  <a:lnTo>
                    <a:pt x="111251" y="166877"/>
                  </a:lnTo>
                  <a:lnTo>
                    <a:pt x="111251" y="222503"/>
                  </a:lnTo>
                  <a:lnTo>
                    <a:pt x="0" y="111251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88301" y="6479286"/>
              <a:ext cx="3552444" cy="2225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8301" y="6479286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4">
                  <a:moveTo>
                    <a:pt x="0" y="111251"/>
                  </a:moveTo>
                  <a:lnTo>
                    <a:pt x="111251" y="0"/>
                  </a:lnTo>
                  <a:lnTo>
                    <a:pt x="111251" y="55625"/>
                  </a:lnTo>
                  <a:lnTo>
                    <a:pt x="3441192" y="55625"/>
                  </a:lnTo>
                  <a:lnTo>
                    <a:pt x="3441192" y="0"/>
                  </a:lnTo>
                  <a:lnTo>
                    <a:pt x="3552444" y="111251"/>
                  </a:lnTo>
                  <a:lnTo>
                    <a:pt x="3441192" y="222503"/>
                  </a:lnTo>
                  <a:lnTo>
                    <a:pt x="3441192" y="166877"/>
                  </a:lnTo>
                  <a:lnTo>
                    <a:pt x="111251" y="166877"/>
                  </a:lnTo>
                  <a:lnTo>
                    <a:pt x="111251" y="222503"/>
                  </a:lnTo>
                  <a:lnTo>
                    <a:pt x="0" y="111251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72105" y="6523482"/>
              <a:ext cx="3552444" cy="2225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2105" y="6523482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4">
                  <a:moveTo>
                    <a:pt x="0" y="111252"/>
                  </a:moveTo>
                  <a:lnTo>
                    <a:pt x="111251" y="0"/>
                  </a:lnTo>
                  <a:lnTo>
                    <a:pt x="111251" y="55626"/>
                  </a:lnTo>
                  <a:lnTo>
                    <a:pt x="3441192" y="55626"/>
                  </a:lnTo>
                  <a:lnTo>
                    <a:pt x="3441192" y="0"/>
                  </a:lnTo>
                  <a:lnTo>
                    <a:pt x="3552444" y="111252"/>
                  </a:lnTo>
                  <a:lnTo>
                    <a:pt x="3441192" y="222504"/>
                  </a:lnTo>
                  <a:lnTo>
                    <a:pt x="3441192" y="166878"/>
                  </a:lnTo>
                  <a:lnTo>
                    <a:pt x="111251" y="166878"/>
                  </a:lnTo>
                  <a:lnTo>
                    <a:pt x="111251" y="222504"/>
                  </a:lnTo>
                  <a:lnTo>
                    <a:pt x="0" y="111252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9183" y="1248283"/>
            <a:ext cx="4551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seems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distinguish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between 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Malignant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fairly</a:t>
            </a:r>
            <a:r>
              <a:rPr sz="18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well.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3867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0" dirty="0">
                <a:latin typeface="Arial"/>
                <a:cs typeface="Arial"/>
              </a:rPr>
              <a:t>breast-cancer-wisconsin.data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205229"/>
            <a:ext cx="40652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7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feature </a:t>
            </a:r>
            <a:r>
              <a:rPr sz="1800" spc="-75" dirty="0">
                <a:solidFill>
                  <a:srgbClr val="FFFFFF"/>
                </a:solidFill>
                <a:latin typeface="Arial"/>
                <a:cs typeface="Arial"/>
              </a:rPr>
              <a:t>seems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distinguish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Malignant</a:t>
            </a:r>
            <a:r>
              <a:rPr sz="18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fairly 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well.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57527" y="316991"/>
            <a:ext cx="9854565" cy="6541134"/>
            <a:chOff x="1557527" y="316991"/>
            <a:chExt cx="9854565" cy="6541134"/>
          </a:xfrm>
        </p:grpSpPr>
        <p:sp>
          <p:nvSpPr>
            <p:cNvPr id="5" name="object 5"/>
            <p:cNvSpPr/>
            <p:nvPr/>
          </p:nvSpPr>
          <p:spPr>
            <a:xfrm>
              <a:off x="1557527" y="3471671"/>
              <a:ext cx="5160264" cy="3386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52599" y="3666744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51448" y="3486912"/>
              <a:ext cx="5160263" cy="33710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46519" y="3681983"/>
              <a:ext cx="4572000" cy="304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51448" y="316991"/>
              <a:ext cx="5160263" cy="363626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446519" y="512063"/>
              <a:ext cx="4572000" cy="30480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71537" y="3358134"/>
              <a:ext cx="3552443" cy="22250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71537" y="3358134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5">
                  <a:moveTo>
                    <a:pt x="0" y="111251"/>
                  </a:moveTo>
                  <a:lnTo>
                    <a:pt x="111251" y="0"/>
                  </a:lnTo>
                  <a:lnTo>
                    <a:pt x="111251" y="55625"/>
                  </a:lnTo>
                  <a:lnTo>
                    <a:pt x="3441191" y="55625"/>
                  </a:lnTo>
                  <a:lnTo>
                    <a:pt x="3441191" y="0"/>
                  </a:lnTo>
                  <a:lnTo>
                    <a:pt x="3552443" y="111251"/>
                  </a:lnTo>
                  <a:lnTo>
                    <a:pt x="3441191" y="222503"/>
                  </a:lnTo>
                  <a:lnTo>
                    <a:pt x="3441191" y="166877"/>
                  </a:lnTo>
                  <a:lnTo>
                    <a:pt x="111251" y="166877"/>
                  </a:lnTo>
                  <a:lnTo>
                    <a:pt x="111251" y="222503"/>
                  </a:lnTo>
                  <a:lnTo>
                    <a:pt x="0" y="111251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88301" y="6479286"/>
              <a:ext cx="3552444" cy="22250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88301" y="6479286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4">
                  <a:moveTo>
                    <a:pt x="0" y="111251"/>
                  </a:moveTo>
                  <a:lnTo>
                    <a:pt x="111251" y="0"/>
                  </a:lnTo>
                  <a:lnTo>
                    <a:pt x="111251" y="55625"/>
                  </a:lnTo>
                  <a:lnTo>
                    <a:pt x="3441192" y="55625"/>
                  </a:lnTo>
                  <a:lnTo>
                    <a:pt x="3441192" y="0"/>
                  </a:lnTo>
                  <a:lnTo>
                    <a:pt x="3552444" y="111251"/>
                  </a:lnTo>
                  <a:lnTo>
                    <a:pt x="3441192" y="222503"/>
                  </a:lnTo>
                  <a:lnTo>
                    <a:pt x="3441192" y="166877"/>
                  </a:lnTo>
                  <a:lnTo>
                    <a:pt x="111251" y="166877"/>
                  </a:lnTo>
                  <a:lnTo>
                    <a:pt x="111251" y="222503"/>
                  </a:lnTo>
                  <a:lnTo>
                    <a:pt x="0" y="111251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2105" y="6523482"/>
              <a:ext cx="3552444" cy="22250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72105" y="6523482"/>
              <a:ext cx="3552825" cy="222885"/>
            </a:xfrm>
            <a:custGeom>
              <a:avLst/>
              <a:gdLst/>
              <a:ahLst/>
              <a:cxnLst/>
              <a:rect l="l" t="t" r="r" b="b"/>
              <a:pathLst>
                <a:path w="3552825" h="222884">
                  <a:moveTo>
                    <a:pt x="0" y="111252"/>
                  </a:moveTo>
                  <a:lnTo>
                    <a:pt x="111251" y="0"/>
                  </a:lnTo>
                  <a:lnTo>
                    <a:pt x="111251" y="55626"/>
                  </a:lnTo>
                  <a:lnTo>
                    <a:pt x="3441192" y="55626"/>
                  </a:lnTo>
                  <a:lnTo>
                    <a:pt x="3441192" y="0"/>
                  </a:lnTo>
                  <a:lnTo>
                    <a:pt x="3552444" y="111252"/>
                  </a:lnTo>
                  <a:lnTo>
                    <a:pt x="3441192" y="222504"/>
                  </a:lnTo>
                  <a:lnTo>
                    <a:pt x="3441192" y="166878"/>
                  </a:lnTo>
                  <a:lnTo>
                    <a:pt x="111251" y="166878"/>
                  </a:lnTo>
                  <a:lnTo>
                    <a:pt x="111251" y="222504"/>
                  </a:lnTo>
                  <a:lnTo>
                    <a:pt x="0" y="111252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942715"/>
            <a:ext cx="160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Results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233932" y="4726051"/>
            <a:ext cx="14401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ACD333"/>
                </a:solidFill>
                <a:latin typeface="Arial"/>
                <a:cs typeface="Arial"/>
              </a:rPr>
              <a:t>WDBC.DATA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2595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0" dirty="0">
                <a:latin typeface="Arial"/>
                <a:cs typeface="Arial"/>
              </a:rPr>
              <a:t>Analysis:</a:t>
            </a:r>
            <a:r>
              <a:rPr b="1" spc="-95" dirty="0">
                <a:latin typeface="Arial"/>
                <a:cs typeface="Arial"/>
              </a:rPr>
              <a:t> </a:t>
            </a:r>
            <a:r>
              <a:rPr b="1" spc="-120" dirty="0">
                <a:latin typeface="Arial"/>
                <a:cs typeface="Arial"/>
              </a:rPr>
              <a:t>wdbc.data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096631"/>
            <a:ext cx="3006090" cy="104648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folds.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114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10"/>
              </a:spcBef>
              <a:tabLst>
                <a:tab pos="75628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Accuracy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Score: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FF00"/>
                </a:solidFill>
                <a:latin typeface="Arial"/>
                <a:cs typeface="Arial"/>
              </a:rPr>
              <a:t>0.9561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9762" y="4571365"/>
          <a:ext cx="5283199" cy="1112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Confusion</a:t>
                      </a: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Predicted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Malignant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Malignant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9762" y="2621914"/>
          <a:ext cx="5285102" cy="1630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ts val="1580"/>
                        </a:lnSpc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Report: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f1-score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71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avg </a:t>
                      </a:r>
                      <a:r>
                        <a:rPr sz="14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343911" y="5614415"/>
            <a:ext cx="1889760" cy="1054735"/>
            <a:chOff x="2343911" y="5614415"/>
            <a:chExt cx="1889760" cy="1054735"/>
          </a:xfrm>
        </p:grpSpPr>
        <p:sp>
          <p:nvSpPr>
            <p:cNvPr id="7" name="object 7"/>
            <p:cNvSpPr/>
            <p:nvPr/>
          </p:nvSpPr>
          <p:spPr>
            <a:xfrm>
              <a:off x="2353817" y="5624321"/>
              <a:ext cx="1870075" cy="1035050"/>
            </a:xfrm>
            <a:custGeom>
              <a:avLst/>
              <a:gdLst/>
              <a:ahLst/>
              <a:cxnLst/>
              <a:rect l="l" t="t" r="r" b="b"/>
              <a:pathLst>
                <a:path w="1870075" h="1035050">
                  <a:moveTo>
                    <a:pt x="934973" y="0"/>
                  </a:moveTo>
                  <a:lnTo>
                    <a:pt x="776351" y="258698"/>
                  </a:lnTo>
                  <a:lnTo>
                    <a:pt x="870076" y="258698"/>
                  </a:lnTo>
                  <a:lnTo>
                    <a:pt x="870076" y="362419"/>
                  </a:lnTo>
                  <a:lnTo>
                    <a:pt x="0" y="362419"/>
                  </a:lnTo>
                  <a:lnTo>
                    <a:pt x="0" y="1034795"/>
                  </a:lnTo>
                  <a:lnTo>
                    <a:pt x="1869947" y="1034795"/>
                  </a:lnTo>
                  <a:lnTo>
                    <a:pt x="1869947" y="362419"/>
                  </a:lnTo>
                  <a:lnTo>
                    <a:pt x="999870" y="362419"/>
                  </a:lnTo>
                  <a:lnTo>
                    <a:pt x="999870" y="258698"/>
                  </a:lnTo>
                  <a:lnTo>
                    <a:pt x="1093596" y="258698"/>
                  </a:lnTo>
                  <a:lnTo>
                    <a:pt x="934973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53817" y="5624321"/>
              <a:ext cx="1870075" cy="1035050"/>
            </a:xfrm>
            <a:custGeom>
              <a:avLst/>
              <a:gdLst/>
              <a:ahLst/>
              <a:cxnLst/>
              <a:rect l="l" t="t" r="r" b="b"/>
              <a:pathLst>
                <a:path w="1870075" h="1035050">
                  <a:moveTo>
                    <a:pt x="0" y="362419"/>
                  </a:moveTo>
                  <a:lnTo>
                    <a:pt x="870076" y="362419"/>
                  </a:lnTo>
                  <a:lnTo>
                    <a:pt x="870076" y="258698"/>
                  </a:lnTo>
                  <a:lnTo>
                    <a:pt x="776351" y="258698"/>
                  </a:lnTo>
                  <a:lnTo>
                    <a:pt x="934973" y="0"/>
                  </a:lnTo>
                  <a:lnTo>
                    <a:pt x="1093596" y="258698"/>
                  </a:lnTo>
                  <a:lnTo>
                    <a:pt x="999870" y="258698"/>
                  </a:lnTo>
                  <a:lnTo>
                    <a:pt x="999870" y="362419"/>
                  </a:lnTo>
                  <a:lnTo>
                    <a:pt x="1869947" y="362419"/>
                  </a:lnTo>
                  <a:lnTo>
                    <a:pt x="1869947" y="1034795"/>
                  </a:lnTo>
                  <a:lnTo>
                    <a:pt x="0" y="1034795"/>
                  </a:lnTo>
                  <a:lnTo>
                    <a:pt x="0" y="362419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1795" y="5986068"/>
            <a:ext cx="166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although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malignant,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predicted 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benign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41776" y="1793748"/>
            <a:ext cx="2630805" cy="570230"/>
            <a:chOff x="3541776" y="1793748"/>
            <a:chExt cx="2630805" cy="570230"/>
          </a:xfrm>
        </p:grpSpPr>
        <p:sp>
          <p:nvSpPr>
            <p:cNvPr id="11" name="object 11"/>
            <p:cNvSpPr/>
            <p:nvPr/>
          </p:nvSpPr>
          <p:spPr>
            <a:xfrm>
              <a:off x="3551682" y="1803654"/>
              <a:ext cx="2611120" cy="550545"/>
            </a:xfrm>
            <a:custGeom>
              <a:avLst/>
              <a:gdLst/>
              <a:ahLst/>
              <a:cxnLst/>
              <a:rect l="l" t="t" r="r" b="b"/>
              <a:pathLst>
                <a:path w="2611120" h="550544">
                  <a:moveTo>
                    <a:pt x="2610612" y="0"/>
                  </a:moveTo>
                  <a:lnTo>
                    <a:pt x="425830" y="0"/>
                  </a:lnTo>
                  <a:lnTo>
                    <a:pt x="425830" y="206375"/>
                  </a:lnTo>
                  <a:lnTo>
                    <a:pt x="197484" y="206375"/>
                  </a:lnTo>
                  <a:lnTo>
                    <a:pt x="197484" y="122555"/>
                  </a:lnTo>
                  <a:lnTo>
                    <a:pt x="0" y="275082"/>
                  </a:lnTo>
                  <a:lnTo>
                    <a:pt x="197484" y="427609"/>
                  </a:lnTo>
                  <a:lnTo>
                    <a:pt x="197484" y="343788"/>
                  </a:lnTo>
                  <a:lnTo>
                    <a:pt x="425830" y="343788"/>
                  </a:lnTo>
                  <a:lnTo>
                    <a:pt x="425830" y="550163"/>
                  </a:lnTo>
                  <a:lnTo>
                    <a:pt x="2610612" y="550163"/>
                  </a:lnTo>
                  <a:lnTo>
                    <a:pt x="2610612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51682" y="1803654"/>
              <a:ext cx="2611120" cy="550545"/>
            </a:xfrm>
            <a:custGeom>
              <a:avLst/>
              <a:gdLst/>
              <a:ahLst/>
              <a:cxnLst/>
              <a:rect l="l" t="t" r="r" b="b"/>
              <a:pathLst>
                <a:path w="2611120" h="550544">
                  <a:moveTo>
                    <a:pt x="0" y="275082"/>
                  </a:moveTo>
                  <a:lnTo>
                    <a:pt x="197484" y="122555"/>
                  </a:lnTo>
                  <a:lnTo>
                    <a:pt x="197484" y="206375"/>
                  </a:lnTo>
                  <a:lnTo>
                    <a:pt x="425830" y="206375"/>
                  </a:lnTo>
                  <a:lnTo>
                    <a:pt x="425830" y="0"/>
                  </a:lnTo>
                  <a:lnTo>
                    <a:pt x="2610612" y="0"/>
                  </a:lnTo>
                  <a:lnTo>
                    <a:pt x="2610612" y="550163"/>
                  </a:lnTo>
                  <a:lnTo>
                    <a:pt x="425830" y="550163"/>
                  </a:lnTo>
                  <a:lnTo>
                    <a:pt x="425830" y="343788"/>
                  </a:lnTo>
                  <a:lnTo>
                    <a:pt x="197484" y="343788"/>
                  </a:lnTo>
                  <a:lnTo>
                    <a:pt x="197484" y="427609"/>
                  </a:lnTo>
                  <a:lnTo>
                    <a:pt x="0" y="275082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056379" y="1832609"/>
            <a:ext cx="1170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6379" y="2015185"/>
            <a:ext cx="17710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diagnosis.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65164" y="141731"/>
            <a:ext cx="5160645" cy="6716395"/>
            <a:chOff x="6265164" y="141731"/>
            <a:chExt cx="5160645" cy="6716395"/>
          </a:xfrm>
        </p:grpSpPr>
        <p:sp>
          <p:nvSpPr>
            <p:cNvPr id="16" name="object 16"/>
            <p:cNvSpPr/>
            <p:nvPr/>
          </p:nvSpPr>
          <p:spPr>
            <a:xfrm>
              <a:off x="6265164" y="141731"/>
              <a:ext cx="5160264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460236" y="336803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5164" y="3415284"/>
              <a:ext cx="5160264" cy="344271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0236" y="3610355"/>
              <a:ext cx="4572000" cy="30480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72678" y="4149090"/>
              <a:ext cx="1870075" cy="1033780"/>
            </a:xfrm>
            <a:custGeom>
              <a:avLst/>
              <a:gdLst/>
              <a:ahLst/>
              <a:cxnLst/>
              <a:rect l="l" t="t" r="r" b="b"/>
              <a:pathLst>
                <a:path w="1870075" h="1033779">
                  <a:moveTo>
                    <a:pt x="934974" y="0"/>
                  </a:moveTo>
                  <a:lnTo>
                    <a:pt x="776604" y="258318"/>
                  </a:lnTo>
                  <a:lnTo>
                    <a:pt x="870076" y="258318"/>
                  </a:lnTo>
                  <a:lnTo>
                    <a:pt x="870076" y="361823"/>
                  </a:lnTo>
                  <a:lnTo>
                    <a:pt x="0" y="361823"/>
                  </a:lnTo>
                  <a:lnTo>
                    <a:pt x="0" y="1033272"/>
                  </a:lnTo>
                  <a:lnTo>
                    <a:pt x="1869948" y="1033272"/>
                  </a:lnTo>
                  <a:lnTo>
                    <a:pt x="1869948" y="361823"/>
                  </a:lnTo>
                  <a:lnTo>
                    <a:pt x="999871" y="361823"/>
                  </a:lnTo>
                  <a:lnTo>
                    <a:pt x="999871" y="258318"/>
                  </a:lnTo>
                  <a:lnTo>
                    <a:pt x="1093343" y="258318"/>
                  </a:lnTo>
                  <a:lnTo>
                    <a:pt x="934974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472678" y="4149090"/>
              <a:ext cx="1870075" cy="1033780"/>
            </a:xfrm>
            <a:custGeom>
              <a:avLst/>
              <a:gdLst/>
              <a:ahLst/>
              <a:cxnLst/>
              <a:rect l="l" t="t" r="r" b="b"/>
              <a:pathLst>
                <a:path w="1870075" h="1033779">
                  <a:moveTo>
                    <a:pt x="0" y="361823"/>
                  </a:moveTo>
                  <a:lnTo>
                    <a:pt x="870076" y="361823"/>
                  </a:lnTo>
                  <a:lnTo>
                    <a:pt x="870076" y="258318"/>
                  </a:lnTo>
                  <a:lnTo>
                    <a:pt x="776604" y="258318"/>
                  </a:lnTo>
                  <a:lnTo>
                    <a:pt x="934974" y="0"/>
                  </a:lnTo>
                  <a:lnTo>
                    <a:pt x="1093343" y="258318"/>
                  </a:lnTo>
                  <a:lnTo>
                    <a:pt x="999871" y="258318"/>
                  </a:lnTo>
                  <a:lnTo>
                    <a:pt x="999871" y="361823"/>
                  </a:lnTo>
                  <a:lnTo>
                    <a:pt x="1869948" y="361823"/>
                  </a:lnTo>
                  <a:lnTo>
                    <a:pt x="1869948" y="1033272"/>
                  </a:lnTo>
                  <a:lnTo>
                    <a:pt x="0" y="1033272"/>
                  </a:lnTo>
                  <a:lnTo>
                    <a:pt x="0" y="361823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50909" y="4509642"/>
            <a:ext cx="16268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equally  well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sets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008120" y="769619"/>
            <a:ext cx="2463165" cy="815340"/>
            <a:chOff x="4008120" y="769619"/>
            <a:chExt cx="2463165" cy="815340"/>
          </a:xfrm>
        </p:grpSpPr>
        <p:sp>
          <p:nvSpPr>
            <p:cNvPr id="24" name="object 24"/>
            <p:cNvSpPr/>
            <p:nvPr/>
          </p:nvSpPr>
          <p:spPr>
            <a:xfrm>
              <a:off x="4018026" y="779525"/>
              <a:ext cx="2443480" cy="795655"/>
            </a:xfrm>
            <a:custGeom>
              <a:avLst/>
              <a:gdLst/>
              <a:ahLst/>
              <a:cxnLst/>
              <a:rect l="l" t="t" r="r" b="b"/>
              <a:pathLst>
                <a:path w="2443479" h="795655">
                  <a:moveTo>
                    <a:pt x="2111883" y="0"/>
                  </a:moveTo>
                  <a:lnTo>
                    <a:pt x="0" y="0"/>
                  </a:lnTo>
                  <a:lnTo>
                    <a:pt x="0" y="795527"/>
                  </a:lnTo>
                  <a:lnTo>
                    <a:pt x="2111883" y="795527"/>
                  </a:lnTo>
                  <a:lnTo>
                    <a:pt x="2111883" y="497204"/>
                  </a:lnTo>
                  <a:lnTo>
                    <a:pt x="2244090" y="497204"/>
                  </a:lnTo>
                  <a:lnTo>
                    <a:pt x="2244090" y="596646"/>
                  </a:lnTo>
                  <a:lnTo>
                    <a:pt x="2442972" y="397763"/>
                  </a:lnTo>
                  <a:lnTo>
                    <a:pt x="2244090" y="198882"/>
                  </a:lnTo>
                  <a:lnTo>
                    <a:pt x="2244090" y="298323"/>
                  </a:lnTo>
                  <a:lnTo>
                    <a:pt x="2111883" y="298323"/>
                  </a:lnTo>
                  <a:lnTo>
                    <a:pt x="2111883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18026" y="779525"/>
              <a:ext cx="2443480" cy="795655"/>
            </a:xfrm>
            <a:custGeom>
              <a:avLst/>
              <a:gdLst/>
              <a:ahLst/>
              <a:cxnLst/>
              <a:rect l="l" t="t" r="r" b="b"/>
              <a:pathLst>
                <a:path w="2443479" h="795655">
                  <a:moveTo>
                    <a:pt x="0" y="0"/>
                  </a:moveTo>
                  <a:lnTo>
                    <a:pt x="2111883" y="0"/>
                  </a:lnTo>
                  <a:lnTo>
                    <a:pt x="2111883" y="298323"/>
                  </a:lnTo>
                  <a:lnTo>
                    <a:pt x="2244090" y="298323"/>
                  </a:lnTo>
                  <a:lnTo>
                    <a:pt x="2244090" y="198882"/>
                  </a:lnTo>
                  <a:lnTo>
                    <a:pt x="2442972" y="397763"/>
                  </a:lnTo>
                  <a:lnTo>
                    <a:pt x="2244090" y="596646"/>
                  </a:lnTo>
                  <a:lnTo>
                    <a:pt x="2244090" y="497204"/>
                  </a:lnTo>
                  <a:lnTo>
                    <a:pt x="2111883" y="497204"/>
                  </a:lnTo>
                  <a:lnTo>
                    <a:pt x="2111883" y="795527"/>
                  </a:lnTo>
                  <a:lnTo>
                    <a:pt x="0" y="795527"/>
                  </a:lnTo>
                  <a:lnTo>
                    <a:pt x="0" y="0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96639" y="839470"/>
            <a:ext cx="192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dimensional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96639" y="1022350"/>
            <a:ext cx="15386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excellent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separation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96639" y="1204925"/>
            <a:ext cx="19037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Malignant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665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214373"/>
            <a:ext cx="91287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branch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Science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incorporates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large 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set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r>
              <a:rPr sz="1600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techniques.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4916" y="1584401"/>
            <a:ext cx="93268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These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techniques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enable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scientists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create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which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learn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past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detect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916" y="1700301"/>
            <a:ext cx="6672580" cy="769620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105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patterns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massive,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noisy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 complex data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sets.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Researchers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use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prediction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prognosis.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916" y="2571114"/>
            <a:ext cx="91973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learning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allows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inferences 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decisions 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otherwise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made 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using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conventional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916" y="2688348"/>
            <a:ext cx="8079105" cy="113792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9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statistical</a:t>
            </a: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methodologies.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25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robustly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validated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machine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learning model, 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chances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right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diagnosis</a:t>
            </a:r>
            <a:r>
              <a:rPr sz="16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improve.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specially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helps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interpretation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results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borderline</a:t>
            </a:r>
            <a:r>
              <a:rPr sz="16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cases.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69935" y="1223772"/>
            <a:ext cx="4246245" cy="3027045"/>
            <a:chOff x="7869935" y="1223772"/>
            <a:chExt cx="4246245" cy="3027045"/>
          </a:xfrm>
        </p:grpSpPr>
        <p:sp>
          <p:nvSpPr>
            <p:cNvPr id="3" name="object 3"/>
            <p:cNvSpPr/>
            <p:nvPr/>
          </p:nvSpPr>
          <p:spPr>
            <a:xfrm>
              <a:off x="7869935" y="1223772"/>
              <a:ext cx="4245864" cy="3026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065007" y="1418844"/>
              <a:ext cx="3657600" cy="2438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Plotting </a:t>
            </a:r>
            <a:r>
              <a:rPr spc="10" dirty="0"/>
              <a:t>three</a:t>
            </a:r>
            <a:r>
              <a:rPr spc="-95" dirty="0"/>
              <a:t> </a:t>
            </a:r>
            <a:r>
              <a:rPr spc="-220" dirty="0"/>
              <a:t>cases…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4916" y="733805"/>
            <a:ext cx="420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EBEBEB"/>
                </a:solidFill>
                <a:latin typeface="Arial"/>
                <a:cs typeface="Arial"/>
              </a:rPr>
              <a:t>Factors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influencing</a:t>
            </a:r>
            <a:r>
              <a:rPr sz="2400" spc="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predictions.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3840" y="1213103"/>
            <a:ext cx="11871960" cy="5607050"/>
            <a:chOff x="243840" y="1213103"/>
            <a:chExt cx="11871960" cy="5607050"/>
          </a:xfrm>
        </p:grpSpPr>
        <p:sp>
          <p:nvSpPr>
            <p:cNvPr id="8" name="object 8"/>
            <p:cNvSpPr/>
            <p:nvPr/>
          </p:nvSpPr>
          <p:spPr>
            <a:xfrm>
              <a:off x="4072128" y="1213103"/>
              <a:ext cx="4245864" cy="3026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199" y="1408175"/>
              <a:ext cx="3657600" cy="2438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840" y="1213103"/>
              <a:ext cx="4245864" cy="3026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8912" y="1408175"/>
              <a:ext cx="3657600" cy="2438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9935" y="3793234"/>
              <a:ext cx="4245864" cy="3026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65008" y="3988308"/>
              <a:ext cx="3657600" cy="2438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2128" y="3793234"/>
              <a:ext cx="4245864" cy="3026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199" y="3988308"/>
              <a:ext cx="3657600" cy="2438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840" y="3793234"/>
              <a:ext cx="4245864" cy="30266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8912" y="3988308"/>
              <a:ext cx="3657600" cy="2438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2733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Plotting </a:t>
            </a:r>
            <a:r>
              <a:rPr spc="10" dirty="0"/>
              <a:t>three</a:t>
            </a:r>
            <a:r>
              <a:rPr spc="-105" dirty="0"/>
              <a:t> </a:t>
            </a:r>
            <a:r>
              <a:rPr spc="-135" dirty="0"/>
              <a:t>cases: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733805"/>
            <a:ext cx="5956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EBEBEB"/>
                </a:solidFill>
                <a:latin typeface="Arial"/>
                <a:cs typeface="Arial"/>
              </a:rPr>
              <a:t>Factors </a:t>
            </a:r>
            <a:r>
              <a:rPr sz="2400" dirty="0">
                <a:solidFill>
                  <a:srgbClr val="EBEBEB"/>
                </a:solidFill>
                <a:latin typeface="Arial"/>
                <a:cs typeface="Arial"/>
              </a:rPr>
              <a:t>having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no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influence </a:t>
            </a:r>
            <a:r>
              <a:rPr sz="2400" spc="45" dirty="0">
                <a:solidFill>
                  <a:srgbClr val="EBEBEB"/>
                </a:solidFill>
                <a:latin typeface="Arial"/>
                <a:cs typeface="Arial"/>
              </a:rPr>
              <a:t>on</a:t>
            </a:r>
            <a:r>
              <a:rPr sz="2400" spc="4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45" dirty="0">
                <a:solidFill>
                  <a:srgbClr val="EBEBEB"/>
                </a:solidFill>
                <a:latin typeface="Arial"/>
                <a:cs typeface="Arial"/>
              </a:rPr>
              <a:t>predictions…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6216" y="1299972"/>
            <a:ext cx="4246245" cy="5558155"/>
            <a:chOff x="966216" y="1299972"/>
            <a:chExt cx="4246245" cy="5558155"/>
          </a:xfrm>
        </p:grpSpPr>
        <p:sp>
          <p:nvSpPr>
            <p:cNvPr id="5" name="object 5"/>
            <p:cNvSpPr/>
            <p:nvPr/>
          </p:nvSpPr>
          <p:spPr>
            <a:xfrm>
              <a:off x="966216" y="3874006"/>
              <a:ext cx="4245864" cy="2983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1288" y="4069079"/>
              <a:ext cx="3657600" cy="243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6216" y="1299972"/>
              <a:ext cx="4245864" cy="3026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61288" y="1495044"/>
              <a:ext cx="3657600" cy="24383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380988" y="1299972"/>
            <a:ext cx="4246245" cy="5558155"/>
            <a:chOff x="6380988" y="1299972"/>
            <a:chExt cx="4246245" cy="5558155"/>
          </a:xfrm>
        </p:grpSpPr>
        <p:sp>
          <p:nvSpPr>
            <p:cNvPr id="10" name="object 10"/>
            <p:cNvSpPr/>
            <p:nvPr/>
          </p:nvSpPr>
          <p:spPr>
            <a:xfrm>
              <a:off x="6380988" y="3874006"/>
              <a:ext cx="4245864" cy="29839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76060" y="4069079"/>
              <a:ext cx="3657600" cy="2438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80988" y="1299972"/>
              <a:ext cx="4245864" cy="3026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76060" y="1495044"/>
              <a:ext cx="3657600" cy="243839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403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latin typeface="Arial"/>
                <a:cs typeface="Arial"/>
              </a:rPr>
              <a:t>Plotting </a:t>
            </a:r>
            <a:r>
              <a:rPr b="1" spc="-70" dirty="0">
                <a:latin typeface="Arial"/>
                <a:cs typeface="Arial"/>
              </a:rPr>
              <a:t>two </a:t>
            </a:r>
            <a:r>
              <a:rPr b="1" spc="-120" dirty="0">
                <a:latin typeface="Arial"/>
                <a:cs typeface="Arial"/>
              </a:rPr>
              <a:t>features </a:t>
            </a:r>
            <a:r>
              <a:rPr b="1" spc="-55" dirty="0">
                <a:latin typeface="Arial"/>
                <a:cs typeface="Arial"/>
              </a:rPr>
              <a:t>at </a:t>
            </a:r>
            <a:r>
              <a:rPr b="1" spc="-114" dirty="0">
                <a:latin typeface="Arial"/>
                <a:cs typeface="Arial"/>
              </a:rPr>
              <a:t>a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205229"/>
            <a:ext cx="4356735" cy="2148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analyzed </a:t>
            </a:r>
            <a:r>
              <a:rPr sz="1800" spc="-105" dirty="0">
                <a:solidFill>
                  <a:srgbClr val="FFFFFF"/>
                </a:solidFill>
                <a:latin typeface="Arial"/>
                <a:cs typeface="Arial"/>
              </a:rPr>
              <a:t>cases </a:t>
            </a:r>
            <a:r>
              <a:rPr sz="1800" spc="45" dirty="0">
                <a:solidFill>
                  <a:srgbClr val="FFFFFF"/>
                </a:solidFill>
                <a:latin typeface="Arial"/>
                <a:cs typeface="Arial"/>
              </a:rPr>
              <a:t>if </a:t>
            </a:r>
            <a:r>
              <a:rPr sz="1800" spc="15" dirty="0">
                <a:solidFill>
                  <a:srgbClr val="FFFFFF"/>
                </a:solidFill>
                <a:latin typeface="Arial"/>
                <a:cs typeface="Arial"/>
              </a:rPr>
              <a:t>only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800" spc="5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were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available.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Classifier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trained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at  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decision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boundary </a:t>
            </a:r>
            <a:r>
              <a:rPr sz="1800" spc="-6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plotted.</a:t>
            </a:r>
            <a:endParaRPr sz="1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65"/>
              </a:spcBef>
              <a:tabLst>
                <a:tab pos="75628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could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predict the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r>
              <a:rPr sz="16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endParaRPr sz="16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reasonable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accuracy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61788" y="595883"/>
            <a:ext cx="6303645" cy="6262370"/>
            <a:chOff x="5161788" y="595883"/>
            <a:chExt cx="6303645" cy="6262370"/>
          </a:xfrm>
        </p:grpSpPr>
        <p:sp>
          <p:nvSpPr>
            <p:cNvPr id="5" name="object 5"/>
            <p:cNvSpPr/>
            <p:nvPr/>
          </p:nvSpPr>
          <p:spPr>
            <a:xfrm>
              <a:off x="5161788" y="595883"/>
              <a:ext cx="6303264" cy="62621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56860" y="790955"/>
              <a:ext cx="5714999" cy="57028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3932" y="3942715"/>
            <a:ext cx="1607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>
                <a:solidFill>
                  <a:srgbClr val="EBEBEB"/>
                </a:solidFill>
                <a:latin typeface="Arial"/>
                <a:cs typeface="Arial"/>
              </a:rPr>
              <a:t>Results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3932" y="4726051"/>
            <a:ext cx="4109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ACD333"/>
                </a:solidFill>
                <a:latin typeface="Arial"/>
                <a:cs typeface="Arial"/>
              </a:rPr>
              <a:t>BREAST-CANCER-WISCONSIN.DATA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82651"/>
            <a:ext cx="1157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200" dirty="0">
                <a:latin typeface="Arial"/>
                <a:cs typeface="Arial"/>
              </a:rPr>
              <a:t>Analysis: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564097"/>
            <a:ext cx="3867785" cy="1237615"/>
          </a:xfrm>
          <a:prstGeom prst="rect">
            <a:avLst/>
          </a:prstGeom>
        </p:spPr>
        <p:txBody>
          <a:bodyPr vert="horz" wrap="square" lIns="0" tIns="196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400" b="1" spc="-130" dirty="0">
                <a:solidFill>
                  <a:srgbClr val="EBEBEB"/>
                </a:solidFill>
                <a:latin typeface="Arial"/>
                <a:cs typeface="Arial"/>
              </a:rPr>
              <a:t>breast-cancer-wisconsin.data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  <a:tabLst>
                <a:tab pos="35496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divided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folds.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Test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140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records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1903602"/>
            <a:ext cx="20999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9908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Accuracy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Score: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45" dirty="0">
                <a:solidFill>
                  <a:srgbClr val="FFFF00"/>
                </a:solidFill>
                <a:latin typeface="Arial"/>
                <a:cs typeface="Arial"/>
              </a:rPr>
              <a:t>0.9643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39762" y="4353686"/>
          <a:ext cx="5283199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7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Confusion</a:t>
                      </a: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Matrix: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Predicted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Predicted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Malignant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Benign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ACD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True </a:t>
                      </a:r>
                      <a:r>
                        <a:rPr sz="12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Malignant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</a:pPr>
                      <a:r>
                        <a:rPr sz="1800" b="1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2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39762" y="2404236"/>
          <a:ext cx="5285102" cy="1630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90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ts val="1580"/>
                        </a:lnSpc>
                      </a:pPr>
                      <a:r>
                        <a:rPr sz="1400" b="1" spc="-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Classification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Report: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Precision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Recall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f1-score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Support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avg </a:t>
                      </a:r>
                      <a:r>
                        <a:rPr sz="1400" spc="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40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0.96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4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2343911" y="5373623"/>
            <a:ext cx="1889760" cy="1053465"/>
            <a:chOff x="2343911" y="5373623"/>
            <a:chExt cx="1889760" cy="1053465"/>
          </a:xfrm>
        </p:grpSpPr>
        <p:sp>
          <p:nvSpPr>
            <p:cNvPr id="8" name="object 8"/>
            <p:cNvSpPr/>
            <p:nvPr/>
          </p:nvSpPr>
          <p:spPr>
            <a:xfrm>
              <a:off x="2353817" y="5383529"/>
              <a:ext cx="1870075" cy="1033780"/>
            </a:xfrm>
            <a:custGeom>
              <a:avLst/>
              <a:gdLst/>
              <a:ahLst/>
              <a:cxnLst/>
              <a:rect l="l" t="t" r="r" b="b"/>
              <a:pathLst>
                <a:path w="1870075" h="1033779">
                  <a:moveTo>
                    <a:pt x="934973" y="0"/>
                  </a:moveTo>
                  <a:lnTo>
                    <a:pt x="776605" y="258318"/>
                  </a:lnTo>
                  <a:lnTo>
                    <a:pt x="870076" y="258318"/>
                  </a:lnTo>
                  <a:lnTo>
                    <a:pt x="870076" y="361886"/>
                  </a:lnTo>
                  <a:lnTo>
                    <a:pt x="0" y="361886"/>
                  </a:lnTo>
                  <a:lnTo>
                    <a:pt x="0" y="1033272"/>
                  </a:lnTo>
                  <a:lnTo>
                    <a:pt x="1869947" y="1033272"/>
                  </a:lnTo>
                  <a:lnTo>
                    <a:pt x="1869947" y="361886"/>
                  </a:lnTo>
                  <a:lnTo>
                    <a:pt x="999870" y="361886"/>
                  </a:lnTo>
                  <a:lnTo>
                    <a:pt x="999870" y="258318"/>
                  </a:lnTo>
                  <a:lnTo>
                    <a:pt x="1093343" y="258318"/>
                  </a:lnTo>
                  <a:lnTo>
                    <a:pt x="934973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53817" y="5383529"/>
              <a:ext cx="1870075" cy="1033780"/>
            </a:xfrm>
            <a:custGeom>
              <a:avLst/>
              <a:gdLst/>
              <a:ahLst/>
              <a:cxnLst/>
              <a:rect l="l" t="t" r="r" b="b"/>
              <a:pathLst>
                <a:path w="1870075" h="1033779">
                  <a:moveTo>
                    <a:pt x="0" y="361886"/>
                  </a:moveTo>
                  <a:lnTo>
                    <a:pt x="870076" y="361886"/>
                  </a:lnTo>
                  <a:lnTo>
                    <a:pt x="870076" y="258318"/>
                  </a:lnTo>
                  <a:lnTo>
                    <a:pt x="776605" y="258318"/>
                  </a:lnTo>
                  <a:lnTo>
                    <a:pt x="934973" y="0"/>
                  </a:lnTo>
                  <a:lnTo>
                    <a:pt x="1093343" y="258318"/>
                  </a:lnTo>
                  <a:lnTo>
                    <a:pt x="999870" y="258318"/>
                  </a:lnTo>
                  <a:lnTo>
                    <a:pt x="999870" y="361886"/>
                  </a:lnTo>
                  <a:lnTo>
                    <a:pt x="1869947" y="361886"/>
                  </a:lnTo>
                  <a:lnTo>
                    <a:pt x="1869947" y="1033272"/>
                  </a:lnTo>
                  <a:lnTo>
                    <a:pt x="0" y="1033272"/>
                  </a:lnTo>
                  <a:lnTo>
                    <a:pt x="0" y="361886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55291" y="5743752"/>
            <a:ext cx="1664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although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malignant,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predicted 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benign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20028" y="271272"/>
            <a:ext cx="5160645" cy="6586855"/>
            <a:chOff x="6320028" y="271272"/>
            <a:chExt cx="5160645" cy="6586855"/>
          </a:xfrm>
        </p:grpSpPr>
        <p:sp>
          <p:nvSpPr>
            <p:cNvPr id="12" name="object 12"/>
            <p:cNvSpPr/>
            <p:nvPr/>
          </p:nvSpPr>
          <p:spPr>
            <a:xfrm>
              <a:off x="6320028" y="271272"/>
              <a:ext cx="5160264" cy="363626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5100" y="466344"/>
              <a:ext cx="4572000" cy="304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20028" y="3435095"/>
              <a:ext cx="5160264" cy="34229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15100" y="3630166"/>
              <a:ext cx="4572000" cy="31424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62366" y="4168901"/>
              <a:ext cx="1870075" cy="1033780"/>
            </a:xfrm>
            <a:custGeom>
              <a:avLst/>
              <a:gdLst/>
              <a:ahLst/>
              <a:cxnLst/>
              <a:rect l="l" t="t" r="r" b="b"/>
              <a:pathLst>
                <a:path w="1870075" h="1033779">
                  <a:moveTo>
                    <a:pt x="934974" y="0"/>
                  </a:moveTo>
                  <a:lnTo>
                    <a:pt x="776604" y="258318"/>
                  </a:lnTo>
                  <a:lnTo>
                    <a:pt x="870076" y="258318"/>
                  </a:lnTo>
                  <a:lnTo>
                    <a:pt x="870076" y="361823"/>
                  </a:lnTo>
                  <a:lnTo>
                    <a:pt x="0" y="361823"/>
                  </a:lnTo>
                  <a:lnTo>
                    <a:pt x="0" y="1033272"/>
                  </a:lnTo>
                  <a:lnTo>
                    <a:pt x="1869948" y="1033272"/>
                  </a:lnTo>
                  <a:lnTo>
                    <a:pt x="1869948" y="361823"/>
                  </a:lnTo>
                  <a:lnTo>
                    <a:pt x="999870" y="361823"/>
                  </a:lnTo>
                  <a:lnTo>
                    <a:pt x="999870" y="258318"/>
                  </a:lnTo>
                  <a:lnTo>
                    <a:pt x="1093342" y="258318"/>
                  </a:lnTo>
                  <a:lnTo>
                    <a:pt x="934974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62366" y="4168901"/>
              <a:ext cx="1870075" cy="1033780"/>
            </a:xfrm>
            <a:custGeom>
              <a:avLst/>
              <a:gdLst/>
              <a:ahLst/>
              <a:cxnLst/>
              <a:rect l="l" t="t" r="r" b="b"/>
              <a:pathLst>
                <a:path w="1870075" h="1033779">
                  <a:moveTo>
                    <a:pt x="0" y="361823"/>
                  </a:moveTo>
                  <a:lnTo>
                    <a:pt x="870076" y="361823"/>
                  </a:lnTo>
                  <a:lnTo>
                    <a:pt x="870076" y="258318"/>
                  </a:lnTo>
                  <a:lnTo>
                    <a:pt x="776604" y="258318"/>
                  </a:lnTo>
                  <a:lnTo>
                    <a:pt x="934974" y="0"/>
                  </a:lnTo>
                  <a:lnTo>
                    <a:pt x="1093342" y="258318"/>
                  </a:lnTo>
                  <a:lnTo>
                    <a:pt x="999870" y="258318"/>
                  </a:lnTo>
                  <a:lnTo>
                    <a:pt x="999870" y="361823"/>
                  </a:lnTo>
                  <a:lnTo>
                    <a:pt x="1869948" y="361823"/>
                  </a:lnTo>
                  <a:lnTo>
                    <a:pt x="1869948" y="1033272"/>
                  </a:lnTo>
                  <a:lnTo>
                    <a:pt x="0" y="1033272"/>
                  </a:lnTo>
                  <a:lnTo>
                    <a:pt x="0" y="361823"/>
                  </a:lnTo>
                  <a:close/>
                </a:path>
              </a:pathLst>
            </a:custGeom>
            <a:ln w="19812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85175" y="4529454"/>
            <a:ext cx="1626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Model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performs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equally  well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training</a:t>
            </a:r>
            <a:r>
              <a:rPr sz="12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 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well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41776" y="1793748"/>
            <a:ext cx="2630805" cy="570230"/>
            <a:chOff x="3541776" y="1793748"/>
            <a:chExt cx="2630805" cy="570230"/>
          </a:xfrm>
        </p:grpSpPr>
        <p:sp>
          <p:nvSpPr>
            <p:cNvPr id="20" name="object 20"/>
            <p:cNvSpPr/>
            <p:nvPr/>
          </p:nvSpPr>
          <p:spPr>
            <a:xfrm>
              <a:off x="3551682" y="1803654"/>
              <a:ext cx="2611120" cy="550545"/>
            </a:xfrm>
            <a:custGeom>
              <a:avLst/>
              <a:gdLst/>
              <a:ahLst/>
              <a:cxnLst/>
              <a:rect l="l" t="t" r="r" b="b"/>
              <a:pathLst>
                <a:path w="2611120" h="550544">
                  <a:moveTo>
                    <a:pt x="2610612" y="0"/>
                  </a:moveTo>
                  <a:lnTo>
                    <a:pt x="425830" y="0"/>
                  </a:lnTo>
                  <a:lnTo>
                    <a:pt x="425830" y="206375"/>
                  </a:lnTo>
                  <a:lnTo>
                    <a:pt x="197484" y="206375"/>
                  </a:lnTo>
                  <a:lnTo>
                    <a:pt x="197484" y="122555"/>
                  </a:lnTo>
                  <a:lnTo>
                    <a:pt x="0" y="275082"/>
                  </a:lnTo>
                  <a:lnTo>
                    <a:pt x="197484" y="427609"/>
                  </a:lnTo>
                  <a:lnTo>
                    <a:pt x="197484" y="343788"/>
                  </a:lnTo>
                  <a:lnTo>
                    <a:pt x="425830" y="343788"/>
                  </a:lnTo>
                  <a:lnTo>
                    <a:pt x="425830" y="550163"/>
                  </a:lnTo>
                  <a:lnTo>
                    <a:pt x="2610612" y="550163"/>
                  </a:lnTo>
                  <a:lnTo>
                    <a:pt x="2610612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51682" y="1803654"/>
              <a:ext cx="2611120" cy="550545"/>
            </a:xfrm>
            <a:custGeom>
              <a:avLst/>
              <a:gdLst/>
              <a:ahLst/>
              <a:cxnLst/>
              <a:rect l="l" t="t" r="r" b="b"/>
              <a:pathLst>
                <a:path w="2611120" h="550544">
                  <a:moveTo>
                    <a:pt x="0" y="275082"/>
                  </a:moveTo>
                  <a:lnTo>
                    <a:pt x="197484" y="122555"/>
                  </a:lnTo>
                  <a:lnTo>
                    <a:pt x="197484" y="206375"/>
                  </a:lnTo>
                  <a:lnTo>
                    <a:pt x="425830" y="206375"/>
                  </a:lnTo>
                  <a:lnTo>
                    <a:pt x="425830" y="0"/>
                  </a:lnTo>
                  <a:lnTo>
                    <a:pt x="2610612" y="0"/>
                  </a:lnTo>
                  <a:lnTo>
                    <a:pt x="2610612" y="550163"/>
                  </a:lnTo>
                  <a:lnTo>
                    <a:pt x="425830" y="550163"/>
                  </a:lnTo>
                  <a:lnTo>
                    <a:pt x="425830" y="343788"/>
                  </a:lnTo>
                  <a:lnTo>
                    <a:pt x="197484" y="343788"/>
                  </a:lnTo>
                  <a:lnTo>
                    <a:pt x="197484" y="427609"/>
                  </a:lnTo>
                  <a:lnTo>
                    <a:pt x="0" y="275082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56379" y="1832609"/>
            <a:ext cx="11709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accuracy.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6379" y="2015185"/>
            <a:ext cx="177101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Char char="•"/>
              <a:tabLst>
                <a:tab pos="185420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Supports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diagnosis.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55407" y="231647"/>
            <a:ext cx="3032760" cy="815340"/>
            <a:chOff x="7455407" y="231647"/>
            <a:chExt cx="3032760" cy="815340"/>
          </a:xfrm>
        </p:grpSpPr>
        <p:sp>
          <p:nvSpPr>
            <p:cNvPr id="25" name="object 25"/>
            <p:cNvSpPr/>
            <p:nvPr/>
          </p:nvSpPr>
          <p:spPr>
            <a:xfrm>
              <a:off x="7465313" y="241553"/>
              <a:ext cx="3013075" cy="795655"/>
            </a:xfrm>
            <a:custGeom>
              <a:avLst/>
              <a:gdLst/>
              <a:ahLst/>
              <a:cxnLst/>
              <a:rect l="l" t="t" r="r" b="b"/>
              <a:pathLst>
                <a:path w="3013075" h="795655">
                  <a:moveTo>
                    <a:pt x="3012947" y="0"/>
                  </a:moveTo>
                  <a:lnTo>
                    <a:pt x="0" y="0"/>
                  </a:lnTo>
                  <a:lnTo>
                    <a:pt x="0" y="516890"/>
                  </a:lnTo>
                  <a:lnTo>
                    <a:pt x="1407032" y="516890"/>
                  </a:lnTo>
                  <a:lnTo>
                    <a:pt x="1407032" y="596646"/>
                  </a:lnTo>
                  <a:lnTo>
                    <a:pt x="1307591" y="596646"/>
                  </a:lnTo>
                  <a:lnTo>
                    <a:pt x="1506474" y="795528"/>
                  </a:lnTo>
                  <a:lnTo>
                    <a:pt x="1705355" y="596646"/>
                  </a:lnTo>
                  <a:lnTo>
                    <a:pt x="1605914" y="596646"/>
                  </a:lnTo>
                  <a:lnTo>
                    <a:pt x="1605914" y="516890"/>
                  </a:lnTo>
                  <a:lnTo>
                    <a:pt x="3012947" y="516890"/>
                  </a:lnTo>
                  <a:lnTo>
                    <a:pt x="3012947" y="0"/>
                  </a:lnTo>
                  <a:close/>
                </a:path>
              </a:pathLst>
            </a:custGeom>
            <a:solidFill>
              <a:srgbClr val="ACD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65313" y="241553"/>
              <a:ext cx="3013075" cy="795655"/>
            </a:xfrm>
            <a:custGeom>
              <a:avLst/>
              <a:gdLst/>
              <a:ahLst/>
              <a:cxnLst/>
              <a:rect l="l" t="t" r="r" b="b"/>
              <a:pathLst>
                <a:path w="3013075" h="795655">
                  <a:moveTo>
                    <a:pt x="0" y="0"/>
                  </a:moveTo>
                  <a:lnTo>
                    <a:pt x="3012947" y="0"/>
                  </a:lnTo>
                  <a:lnTo>
                    <a:pt x="3012947" y="516890"/>
                  </a:lnTo>
                  <a:lnTo>
                    <a:pt x="1605914" y="516890"/>
                  </a:lnTo>
                  <a:lnTo>
                    <a:pt x="1605914" y="596646"/>
                  </a:lnTo>
                  <a:lnTo>
                    <a:pt x="1705355" y="596646"/>
                  </a:lnTo>
                  <a:lnTo>
                    <a:pt x="1506474" y="795528"/>
                  </a:lnTo>
                  <a:lnTo>
                    <a:pt x="1307591" y="596646"/>
                  </a:lnTo>
                  <a:lnTo>
                    <a:pt x="1407032" y="596646"/>
                  </a:lnTo>
                  <a:lnTo>
                    <a:pt x="1407032" y="516890"/>
                  </a:lnTo>
                  <a:lnTo>
                    <a:pt x="0" y="516890"/>
                  </a:lnTo>
                  <a:lnTo>
                    <a:pt x="0" y="0"/>
                  </a:lnTo>
                  <a:close/>
                </a:path>
              </a:pathLst>
            </a:custGeom>
            <a:ln w="19811">
              <a:solidFill>
                <a:srgbClr val="7C9B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543545" y="253746"/>
            <a:ext cx="25533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dimensional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plot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excellent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43545" y="436626"/>
            <a:ext cx="282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separation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Malignant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265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latin typeface="Arial"/>
                <a:cs typeface="Arial"/>
              </a:rPr>
              <a:t>Plotting </a:t>
            </a:r>
            <a:r>
              <a:rPr b="1" spc="-70" dirty="0">
                <a:latin typeface="Arial"/>
                <a:cs typeface="Arial"/>
              </a:rPr>
              <a:t>two</a:t>
            </a:r>
            <a:r>
              <a:rPr b="1" spc="-100" dirty="0">
                <a:latin typeface="Arial"/>
                <a:cs typeface="Arial"/>
              </a:rPr>
              <a:t> </a:t>
            </a:r>
            <a:r>
              <a:rPr b="1" spc="-295" dirty="0">
                <a:latin typeface="Arial"/>
                <a:cs typeface="Arial"/>
              </a:rPr>
              <a:t>cases…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531" y="1245108"/>
            <a:ext cx="12126595" cy="5613400"/>
            <a:chOff x="65531" y="1245108"/>
            <a:chExt cx="12126595" cy="5613400"/>
          </a:xfrm>
        </p:grpSpPr>
        <p:sp>
          <p:nvSpPr>
            <p:cNvPr id="4" name="object 4"/>
            <p:cNvSpPr/>
            <p:nvPr/>
          </p:nvSpPr>
          <p:spPr>
            <a:xfrm>
              <a:off x="8106155" y="3977640"/>
              <a:ext cx="4085844" cy="28803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01227" y="4172712"/>
              <a:ext cx="3657600" cy="243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5843" y="3857242"/>
              <a:ext cx="4245863" cy="30007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80916" y="4052315"/>
              <a:ext cx="3657599" cy="2438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31" y="3857242"/>
              <a:ext cx="4245864" cy="30007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0603" y="4052315"/>
              <a:ext cx="3657600" cy="2438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06155" y="1245108"/>
              <a:ext cx="4085844" cy="302666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1227" y="1440180"/>
              <a:ext cx="3657600" cy="2438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5843" y="1245108"/>
              <a:ext cx="4245863" cy="3026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80916" y="1440180"/>
              <a:ext cx="3657599" cy="24384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1" y="1245108"/>
              <a:ext cx="4245864" cy="3026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0603" y="1440180"/>
              <a:ext cx="3657600" cy="2438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Plotting </a:t>
            </a:r>
            <a:r>
              <a:rPr spc="10" dirty="0"/>
              <a:t>three</a:t>
            </a:r>
            <a:r>
              <a:rPr spc="-95" dirty="0"/>
              <a:t> </a:t>
            </a:r>
            <a:r>
              <a:rPr spc="-220" dirty="0"/>
              <a:t>cases…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733805"/>
            <a:ext cx="4208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EBEBEB"/>
                </a:solidFill>
                <a:latin typeface="Arial"/>
                <a:cs typeface="Arial"/>
              </a:rPr>
              <a:t>Factors </a:t>
            </a:r>
            <a:r>
              <a:rPr sz="2400" spc="15" dirty="0">
                <a:solidFill>
                  <a:srgbClr val="EBEBEB"/>
                </a:solidFill>
                <a:latin typeface="Arial"/>
                <a:cs typeface="Arial"/>
              </a:rPr>
              <a:t>influencing</a:t>
            </a:r>
            <a:r>
              <a:rPr sz="2400" spc="90" dirty="0">
                <a:solidFill>
                  <a:srgbClr val="EBEBEB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EBEBEB"/>
                </a:solidFill>
                <a:latin typeface="Arial"/>
                <a:cs typeface="Arial"/>
              </a:rPr>
              <a:t>predictions.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5531" y="1245108"/>
            <a:ext cx="12126595" cy="5613400"/>
            <a:chOff x="65531" y="1245108"/>
            <a:chExt cx="12126595" cy="5613400"/>
          </a:xfrm>
        </p:grpSpPr>
        <p:sp>
          <p:nvSpPr>
            <p:cNvPr id="5" name="object 5"/>
            <p:cNvSpPr/>
            <p:nvPr/>
          </p:nvSpPr>
          <p:spPr>
            <a:xfrm>
              <a:off x="8106155" y="3857242"/>
              <a:ext cx="4085844" cy="30007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01227" y="4052315"/>
              <a:ext cx="3657600" cy="2438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531" y="3857242"/>
              <a:ext cx="4245864" cy="300075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603" y="4052315"/>
              <a:ext cx="3657600" cy="24384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843" y="1245108"/>
              <a:ext cx="4245863" cy="302666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80916" y="1440180"/>
              <a:ext cx="3657599" cy="2438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4034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95" dirty="0">
                <a:latin typeface="Arial"/>
                <a:cs typeface="Arial"/>
              </a:rPr>
              <a:t>Plotting </a:t>
            </a:r>
            <a:r>
              <a:rPr b="1" spc="-70" dirty="0">
                <a:latin typeface="Arial"/>
                <a:cs typeface="Arial"/>
              </a:rPr>
              <a:t>two </a:t>
            </a:r>
            <a:r>
              <a:rPr b="1" spc="-120" dirty="0">
                <a:latin typeface="Arial"/>
                <a:cs typeface="Arial"/>
              </a:rPr>
              <a:t>features </a:t>
            </a:r>
            <a:r>
              <a:rPr b="1" spc="-55" dirty="0">
                <a:latin typeface="Arial"/>
                <a:cs typeface="Arial"/>
              </a:rPr>
              <a:t>at </a:t>
            </a:r>
            <a:r>
              <a:rPr b="1" spc="-114" dirty="0">
                <a:latin typeface="Arial"/>
                <a:cs typeface="Arial"/>
              </a:rPr>
              <a:t>a</a:t>
            </a:r>
            <a:r>
              <a:rPr b="1" spc="30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205229"/>
            <a:ext cx="2552700" cy="262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890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Classifier 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trained  </a:t>
            </a:r>
            <a:r>
              <a:rPr sz="1800" spc="35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features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800" spc="-85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time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spc="-15" dirty="0">
                <a:solidFill>
                  <a:srgbClr val="FFFFFF"/>
                </a:solidFill>
                <a:latin typeface="Arial"/>
                <a:cs typeface="Arial"/>
              </a:rPr>
              <a:t>decision 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boundary </a:t>
            </a:r>
            <a:r>
              <a:rPr sz="1800" spc="-5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8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Arial"/>
                <a:cs typeface="Arial"/>
              </a:rPr>
              <a:t>plotted.</a:t>
            </a:r>
            <a:endParaRPr sz="1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tabLst>
                <a:tab pos="354965" algn="l"/>
              </a:tabLst>
            </a:pPr>
            <a:r>
              <a:rPr sz="1450" spc="235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800" spc="-90" dirty="0">
                <a:solidFill>
                  <a:srgbClr val="FFFFFF"/>
                </a:solidFill>
                <a:latin typeface="Arial"/>
                <a:cs typeface="Arial"/>
              </a:rPr>
              <a:t>As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expected, </a:t>
            </a:r>
            <a:r>
              <a:rPr sz="1800" spc="-35" dirty="0">
                <a:solidFill>
                  <a:srgbClr val="FFFFFF"/>
                </a:solidFill>
                <a:latin typeface="Arial"/>
                <a:cs typeface="Arial"/>
              </a:rPr>
              <a:t>classifier  </a:t>
            </a:r>
            <a:r>
              <a:rPr sz="1800" spc="-40" dirty="0">
                <a:solidFill>
                  <a:srgbClr val="FFFFFF"/>
                </a:solidFill>
                <a:latin typeface="Arial"/>
                <a:cs typeface="Arial"/>
              </a:rPr>
              <a:t>needs </a:t>
            </a: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more than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just  </a:t>
            </a:r>
            <a:r>
              <a:rPr sz="1800" spc="50" dirty="0">
                <a:solidFill>
                  <a:srgbClr val="FFFFFF"/>
                </a:solidFill>
                <a:latin typeface="Arial"/>
                <a:cs typeface="Arial"/>
              </a:rPr>
              <a:t>two </a:t>
            </a:r>
            <a:r>
              <a:rPr sz="1800" spc="-25" dirty="0">
                <a:solidFill>
                  <a:srgbClr val="FFFFFF"/>
                </a:solidFill>
                <a:latin typeface="Arial"/>
                <a:cs typeface="Arial"/>
              </a:rPr>
              <a:t>parameters </a:t>
            </a:r>
            <a:r>
              <a:rPr sz="1800" spc="8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give </a:t>
            </a:r>
            <a:r>
              <a:rPr sz="1800" spc="-30" dirty="0">
                <a:solidFill>
                  <a:srgbClr val="FFFFFF"/>
                </a:solidFill>
                <a:latin typeface="Arial"/>
                <a:cs typeface="Arial"/>
              </a:rPr>
              <a:t>accurate 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predictions.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31464" y="675131"/>
            <a:ext cx="8860790" cy="6182995"/>
            <a:chOff x="3331464" y="675131"/>
            <a:chExt cx="8860790" cy="6182995"/>
          </a:xfrm>
        </p:grpSpPr>
        <p:sp>
          <p:nvSpPr>
            <p:cNvPr id="5" name="object 5"/>
            <p:cNvSpPr/>
            <p:nvPr/>
          </p:nvSpPr>
          <p:spPr>
            <a:xfrm>
              <a:off x="3331464" y="675131"/>
              <a:ext cx="8860536" cy="61828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26536" y="870201"/>
              <a:ext cx="8563356" cy="59085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5BC28-F768-43A9-B257-0DF48975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C14A3-9698-4CAE-ACD6-5B282FCA0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62" y="2404236"/>
            <a:ext cx="9190038" cy="1477328"/>
          </a:xfrm>
        </p:spPr>
        <p:txBody>
          <a:bodyPr/>
          <a:lstStyle/>
          <a:p>
            <a:r>
              <a:rPr lang="en-US" sz="9600" dirty="0"/>
              <a:t>	</a:t>
            </a:r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Thank you !</a:t>
            </a:r>
          </a:p>
        </p:txBody>
      </p:sp>
    </p:spTree>
    <p:extLst>
      <p:ext uri="{BB962C8B-B14F-4D97-AF65-F5344CB8AC3E}">
        <p14:creationId xmlns:p14="http://schemas.microsoft.com/office/powerpoint/2010/main" val="11024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3601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70" dirty="0">
                <a:latin typeface="Arial"/>
                <a:cs typeface="Arial"/>
              </a:rPr>
              <a:t>Breast </a:t>
            </a:r>
            <a:r>
              <a:rPr b="1" spc="-180" dirty="0">
                <a:latin typeface="Arial"/>
                <a:cs typeface="Arial"/>
              </a:rPr>
              <a:t>Cancer: </a:t>
            </a:r>
            <a:r>
              <a:rPr b="1" spc="-155" dirty="0">
                <a:latin typeface="Arial"/>
                <a:cs typeface="Arial"/>
              </a:rPr>
              <a:t>An</a:t>
            </a:r>
            <a:r>
              <a:rPr b="1" spc="120" dirty="0">
                <a:latin typeface="Arial"/>
                <a:cs typeface="Arial"/>
              </a:rPr>
              <a:t> </a:t>
            </a:r>
            <a:r>
              <a:rPr b="1" spc="-130" dirty="0">
                <a:latin typeface="Arial"/>
                <a:cs typeface="Arial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087767"/>
            <a:ext cx="9702165" cy="339661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common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women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worldwide.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principle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cause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death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among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women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globally.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detection 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effective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way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reduce breast 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cancer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deaths.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Early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diagnosis requires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an accurate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 reliable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procedure </a:t>
            </a:r>
            <a:r>
              <a:rPr sz="1600" spc="7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distinguish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tumors  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malignant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ones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250" spc="25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three 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types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tumors: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tumors, </a:t>
            </a:r>
            <a:r>
              <a:rPr sz="1600" spc="10" dirty="0">
                <a:solidFill>
                  <a:srgbClr val="FFFFFF"/>
                </a:solidFill>
                <a:latin typeface="Arial"/>
                <a:cs typeface="Arial"/>
              </a:rPr>
              <a:t>In-situ 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cancers,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Invasive</a:t>
            </a:r>
            <a:endParaRPr sz="16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cancers.</a:t>
            </a:r>
            <a:endParaRPr sz="1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1080"/>
              </a:spcBef>
              <a:tabLst>
                <a:tab pos="75628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majority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tumors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detected by mammography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400" spc="-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benign.</a:t>
            </a:r>
            <a:endParaRPr sz="1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94"/>
              </a:spcBef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They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are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non-cancerous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growths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cannot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spread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outside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4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organs.</a:t>
            </a:r>
            <a:endParaRPr sz="1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94"/>
              </a:spcBef>
              <a:tabLst>
                <a:tab pos="75628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400" spc="-80" dirty="0">
                <a:solidFill>
                  <a:srgbClr val="FFFFFF"/>
                </a:solidFill>
                <a:latin typeface="Arial"/>
                <a:cs typeface="Arial"/>
              </a:rPr>
              <a:t>cases,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25" dirty="0">
                <a:solidFill>
                  <a:srgbClr val="FFFFFF"/>
                </a:solidFill>
                <a:latin typeface="Arial"/>
                <a:cs typeface="Arial"/>
              </a:rPr>
              <a:t>difficult </a:t>
            </a:r>
            <a:r>
              <a:rPr sz="1400" spc="6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distinguish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certain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400" spc="-65" dirty="0">
                <a:solidFill>
                  <a:srgbClr val="FFFFFF"/>
                </a:solidFill>
                <a:latin typeface="Arial"/>
                <a:cs typeface="Arial"/>
              </a:rPr>
              <a:t>masses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malignant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lesions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4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mammography.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4586096"/>
            <a:ext cx="92373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If the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malignant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cells have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gone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basal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membrane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completely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contained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lobule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spc="-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2116" y="4672734"/>
            <a:ext cx="9192895" cy="10464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100"/>
              </a:spcBef>
            </a:pP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ducts,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called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in-situ </a:t>
            </a:r>
            <a:r>
              <a:rPr sz="1400" spc="3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noninvasive.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29908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If the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has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broken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through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basal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membrane and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spread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surrounding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tissue, </a:t>
            </a:r>
            <a:r>
              <a:rPr sz="1400" spc="55" dirty="0">
                <a:solidFill>
                  <a:srgbClr val="FFFFFF"/>
                </a:solidFill>
                <a:latin typeface="Arial"/>
                <a:cs typeface="Arial"/>
              </a:rPr>
              <a:t>it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called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 invasive.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29908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analysis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assists </a:t>
            </a:r>
            <a:r>
              <a:rPr sz="1400" spc="20" dirty="0">
                <a:solidFill>
                  <a:srgbClr val="FFFFFF"/>
                </a:solidFill>
                <a:latin typeface="Arial"/>
                <a:cs typeface="Arial"/>
              </a:rPr>
              <a:t>in differentiating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between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benign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malignant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tumors.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97890"/>
            <a:ext cx="1383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/>
              <a:t>Data</a:t>
            </a:r>
            <a:r>
              <a:rPr sz="2000" spc="-120" dirty="0"/>
              <a:t> </a:t>
            </a:r>
            <a:r>
              <a:rPr sz="2000" spc="-50" dirty="0"/>
              <a:t>Source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724916" y="702690"/>
            <a:ext cx="9840595" cy="727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spc="-5" dirty="0">
                <a:solidFill>
                  <a:srgbClr val="C4E36D"/>
                </a:solidFill>
                <a:uFill>
                  <a:solidFill>
                    <a:srgbClr val="C4E36D"/>
                  </a:solidFill>
                </a:uFill>
                <a:latin typeface="Arial"/>
                <a:cs typeface="Arial"/>
                <a:hlinkClick r:id="rId2"/>
              </a:rPr>
              <a:t>https://archive.ics.uci.edu/ml/datasets/Breast+Cancer+Wisconsin+(Diagnostic)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35"/>
              </a:spcBef>
              <a:tabLst>
                <a:tab pos="354965" algn="l"/>
                <a:tab pos="5021580" algn="l"/>
                <a:tab pos="5364480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used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400" spc="-105" dirty="0">
                <a:solidFill>
                  <a:srgbClr val="FFFFFF"/>
                </a:solidFill>
                <a:latin typeface="Arial"/>
                <a:cs typeface="Arial"/>
              </a:rPr>
              <a:t>POC 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	</a:t>
            </a: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Citation: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cancer 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databases </a:t>
            </a:r>
            <a:r>
              <a:rPr sz="1400" spc="-55" dirty="0">
                <a:solidFill>
                  <a:srgbClr val="FFFFFF"/>
                </a:solidFill>
                <a:latin typeface="Arial"/>
                <a:cs typeface="Arial"/>
              </a:rPr>
              <a:t>was 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obtained</a:t>
            </a:r>
            <a:r>
              <a:rPr sz="14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816" y="1360677"/>
            <a:ext cx="93986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21580" algn="l"/>
              </a:tabLst>
            </a:pPr>
            <a:r>
              <a:rPr sz="1400" spc="-25" dirty="0">
                <a:solidFill>
                  <a:srgbClr val="FFFFFF"/>
                </a:solidFill>
                <a:latin typeface="Arial"/>
                <a:cs typeface="Arial"/>
              </a:rPr>
              <a:t>Wisconsin.	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University </a:t>
            </a:r>
            <a:r>
              <a:rPr sz="1400" spc="4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Wisconsin 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Hospitals, 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Madison </a:t>
            </a:r>
            <a:r>
              <a:rPr sz="1400" spc="35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Arial"/>
                <a:cs typeface="Arial"/>
              </a:rPr>
              <a:t>Dr.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4050" y="1447388"/>
            <a:ext cx="1931670" cy="62103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765"/>
              </a:spcBef>
            </a:pP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William </a:t>
            </a:r>
            <a:r>
              <a:rPr sz="1400" spc="-50" dirty="0">
                <a:solidFill>
                  <a:srgbClr val="FFFFFF"/>
                </a:solidFill>
                <a:latin typeface="Arial"/>
                <a:cs typeface="Arial"/>
              </a:rPr>
              <a:t>H.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Wolberg.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354965" algn="l"/>
              </a:tabLst>
            </a:pPr>
            <a:r>
              <a:rPr sz="1100" spc="204" dirty="0">
                <a:solidFill>
                  <a:srgbClr val="ACD333"/>
                </a:solidFill>
                <a:latin typeface="Arial"/>
                <a:cs typeface="Arial"/>
              </a:rPr>
              <a:t>	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Reference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1250" y="2141346"/>
            <a:ext cx="4486910" cy="92011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99085" marR="165100" indent="-287020">
              <a:lnSpc>
                <a:spcPts val="1150"/>
              </a:lnSpc>
              <a:spcBef>
                <a:spcPts val="380"/>
              </a:spcBef>
              <a:buClr>
                <a:srgbClr val="ACD333"/>
              </a:buClr>
              <a:buSzPct val="79166"/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O.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L.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Mangasarian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W. H.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Wolberg: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"Cancer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diagnosis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via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programming",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SIAM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News,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23,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Number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5, 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September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1990,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pp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18.</a:t>
            </a:r>
            <a:endParaRPr sz="1200">
              <a:latin typeface="Arial"/>
              <a:cs typeface="Arial"/>
            </a:endParaRPr>
          </a:p>
          <a:p>
            <a:pPr marL="299085" marR="5080" indent="-287020">
              <a:lnSpc>
                <a:spcPct val="80000"/>
              </a:lnSpc>
              <a:spcBef>
                <a:spcPts val="1010"/>
              </a:spcBef>
              <a:buClr>
                <a:srgbClr val="ACD333"/>
              </a:buClr>
              <a:buSzPct val="79166"/>
              <a:buFont typeface="Courier New"/>
              <a:buChar char="o"/>
              <a:tabLst>
                <a:tab pos="299085" algn="l"/>
                <a:tab pos="299720" algn="l"/>
              </a:tabLst>
            </a:pP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William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H.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Wolberg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O.L.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Mangasarian: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"Multisurface 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method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pattern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separation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medical diagnosis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applied</a:t>
            </a:r>
            <a:r>
              <a:rPr sz="1200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7761" y="2999359"/>
            <a:ext cx="39014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breast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cytology",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Proceedings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National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Academy</a:t>
            </a:r>
            <a:r>
              <a:rPr sz="1200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91250" y="3055068"/>
            <a:ext cx="4316095" cy="57213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810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Sciences,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U.S.A.,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Volume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87,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December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1990,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2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9193-9196.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299085" algn="l"/>
              </a:tabLst>
            </a:pPr>
            <a:r>
              <a:rPr sz="950" spc="5" dirty="0">
                <a:solidFill>
                  <a:srgbClr val="ACD333"/>
                </a:solidFill>
                <a:latin typeface="Courier New"/>
                <a:cs typeface="Courier New"/>
              </a:rPr>
              <a:t>o	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O.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L.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Mangasarian,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R.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Setiono,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W.H.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Wolberg: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"Pattern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91250" y="3565017"/>
            <a:ext cx="4630420" cy="13608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158115">
              <a:lnSpc>
                <a:spcPct val="80000"/>
              </a:lnSpc>
              <a:spcBef>
                <a:spcPts val="385"/>
              </a:spcBef>
            </a:pP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recognition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linear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programming: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Theory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application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to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medical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diagnosis",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in: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"Large-scale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numerical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optimization", 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Thomas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F.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Coleman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Yuying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Li,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editors,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SIAM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Publications, 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Philadelphia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1990,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pp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22-30.</a:t>
            </a:r>
            <a:endParaRPr sz="1200">
              <a:latin typeface="Arial"/>
              <a:cs typeface="Arial"/>
            </a:endParaRPr>
          </a:p>
          <a:p>
            <a:pPr marL="299085" marR="5080" indent="-287020">
              <a:lnSpc>
                <a:spcPct val="80000"/>
              </a:lnSpc>
              <a:spcBef>
                <a:spcPts val="1010"/>
              </a:spcBef>
              <a:tabLst>
                <a:tab pos="299085" algn="l"/>
              </a:tabLst>
            </a:pPr>
            <a:r>
              <a:rPr sz="950" spc="5" dirty="0">
                <a:solidFill>
                  <a:srgbClr val="ACD333"/>
                </a:solidFill>
                <a:latin typeface="Courier New"/>
                <a:cs typeface="Courier New"/>
              </a:rPr>
              <a:t>o	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K.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P.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Bennett 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O.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L.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Mangasarian: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"Robust linear 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programming  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discrimination 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of two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linearly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inseparable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sets",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Optimization 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Methods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1,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1992,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23-34 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(Gordon 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Breach</a:t>
            </a:r>
            <a:r>
              <a:rPr sz="12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Science 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Publishers).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3023" y="1821180"/>
            <a:ext cx="5316220" cy="4270375"/>
            <a:chOff x="573023" y="1821180"/>
            <a:chExt cx="5316220" cy="4270375"/>
          </a:xfrm>
        </p:grpSpPr>
        <p:sp>
          <p:nvSpPr>
            <p:cNvPr id="11" name="object 11"/>
            <p:cNvSpPr/>
            <p:nvPr/>
          </p:nvSpPr>
          <p:spPr>
            <a:xfrm>
              <a:off x="573023" y="1821180"/>
              <a:ext cx="5315711" cy="4270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8095" y="2016251"/>
              <a:ext cx="4727447" cy="368198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3068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5" dirty="0">
                <a:latin typeface="Arial"/>
                <a:cs typeface="Arial"/>
              </a:rPr>
              <a:t>Data</a:t>
            </a:r>
            <a:r>
              <a:rPr b="1" spc="-155" dirty="0">
                <a:latin typeface="Arial"/>
                <a:cs typeface="Arial"/>
              </a:rPr>
              <a:t> </a:t>
            </a:r>
            <a:r>
              <a:rPr b="1" spc="-180" dirty="0">
                <a:latin typeface="Arial"/>
                <a:cs typeface="Arial"/>
              </a:rPr>
              <a:t>Files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7062" y="1231519"/>
          <a:ext cx="10196194" cy="3288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2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6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7633">
                <a:tc>
                  <a:txBody>
                    <a:bodyPr/>
                    <a:lstStyle/>
                    <a:p>
                      <a:pPr marL="1153795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1540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-8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 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16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980"/>
                        </a:spcBef>
                      </a:pPr>
                      <a:r>
                        <a:rPr sz="16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 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600" b="1" spc="-1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records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4460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660" marR="271145" indent="24637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b="1" spc="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# </a:t>
                      </a:r>
                      <a:r>
                        <a:rPr sz="16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 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bu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931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1900" b="1" i="1" spc="-150" dirty="0">
                          <a:solidFill>
                            <a:srgbClr val="ACD333"/>
                          </a:solidFill>
                          <a:latin typeface="Arial"/>
                          <a:cs typeface="Arial"/>
                        </a:rPr>
                        <a:t>breast-cancer-wisconsin.data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2603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breast-cancer-wisconsin.names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654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654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9435" algn="r">
                        <a:lnSpc>
                          <a:spcPct val="100000"/>
                        </a:lnSpc>
                        <a:spcBef>
                          <a:spcPts val="233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29654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939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unformatted-data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ts val="1585"/>
                        </a:lnSpc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 </a:t>
                      </a:r>
                      <a:r>
                        <a:rPr sz="1600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file </a:t>
                      </a:r>
                      <a:r>
                        <a:rPr sz="160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with </a:t>
                      </a: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comments </a:t>
                      </a:r>
                      <a:r>
                        <a:rPr sz="160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sz="1600" spc="-8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</a:pPr>
                      <a:r>
                        <a:rPr sz="160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breast-cancer-wisconsin.data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699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943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b="1" i="1" spc="-145" dirty="0">
                          <a:solidFill>
                            <a:srgbClr val="ACD333"/>
                          </a:solidFill>
                          <a:latin typeface="Arial"/>
                          <a:cs typeface="Arial"/>
                        </a:rPr>
                        <a:t>wdbc.data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240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wdbc.names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569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943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12700">
                      <a:solidFill>
                        <a:srgbClr val="5A9FF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3494">
                <a:tc>
                  <a:txBody>
                    <a:bodyPr/>
                    <a:lstStyle/>
                    <a:p>
                      <a:pPr marL="13716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wpbc.data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779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wpbc.names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198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12700">
                      <a:solidFill>
                        <a:srgbClr val="5A9FF5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801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5A9FF5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5A9FF5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24916" y="5072081"/>
            <a:ext cx="75241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spc="5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800" spc="-95" dirty="0">
                <a:solidFill>
                  <a:srgbClr val="FFFFFF"/>
                </a:solidFill>
                <a:latin typeface="Arial"/>
                <a:cs typeface="Arial"/>
              </a:rPr>
              <a:t>case </a:t>
            </a:r>
            <a:r>
              <a:rPr sz="1800" spc="-20" dirty="0">
                <a:solidFill>
                  <a:srgbClr val="FFFFFF"/>
                </a:solidFill>
                <a:latin typeface="Arial"/>
                <a:cs typeface="Arial"/>
              </a:rPr>
              <a:t>study, lets </a:t>
            </a:r>
            <a:r>
              <a:rPr sz="1800" spc="-45" dirty="0">
                <a:solidFill>
                  <a:srgbClr val="FFFFFF"/>
                </a:solidFill>
                <a:latin typeface="Arial"/>
                <a:cs typeface="Arial"/>
              </a:rPr>
              <a:t>analyze </a:t>
            </a:r>
            <a:r>
              <a:rPr sz="1900" b="1" i="1" spc="-150" dirty="0">
                <a:solidFill>
                  <a:srgbClr val="ACD333"/>
                </a:solidFill>
                <a:latin typeface="Arial"/>
                <a:cs typeface="Arial"/>
              </a:rPr>
              <a:t>breast-cancer-wisconsin.data </a:t>
            </a:r>
            <a:r>
              <a:rPr sz="18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800" spc="1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b="1" i="1" spc="-145" dirty="0">
                <a:solidFill>
                  <a:srgbClr val="ACD333"/>
                </a:solidFill>
                <a:latin typeface="Arial"/>
                <a:cs typeface="Arial"/>
              </a:rPr>
              <a:t>wdbc.data</a:t>
            </a:r>
            <a:r>
              <a:rPr sz="1800" spc="-14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2750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75" dirty="0">
                <a:latin typeface="Arial"/>
                <a:cs typeface="Arial"/>
              </a:rPr>
              <a:t>Data</a:t>
            </a:r>
            <a:r>
              <a:rPr b="1" spc="-165" dirty="0">
                <a:latin typeface="Arial"/>
                <a:cs typeface="Arial"/>
              </a:rPr>
              <a:t> </a:t>
            </a:r>
            <a:r>
              <a:rPr b="1" spc="-185" dirty="0">
                <a:latin typeface="Arial"/>
                <a:cs typeface="Arial"/>
              </a:rPr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4916" y="1118825"/>
            <a:ext cx="10962640" cy="586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95"/>
              </a:spcBef>
            </a:pPr>
            <a:r>
              <a:rPr sz="1800" spc="-70" dirty="0">
                <a:solidFill>
                  <a:srgbClr val="ACD333"/>
                </a:solidFill>
                <a:latin typeface="Arial"/>
                <a:cs typeface="Arial"/>
              </a:rPr>
              <a:t>The </a:t>
            </a:r>
            <a:r>
              <a:rPr sz="1800" spc="-5" dirty="0">
                <a:solidFill>
                  <a:srgbClr val="ACD333"/>
                </a:solidFill>
                <a:latin typeface="Arial"/>
                <a:cs typeface="Arial"/>
              </a:rPr>
              <a:t>data </a:t>
            </a:r>
            <a:r>
              <a:rPr sz="1800" spc="-55" dirty="0">
                <a:solidFill>
                  <a:srgbClr val="ACD333"/>
                </a:solidFill>
                <a:latin typeface="Arial"/>
                <a:cs typeface="Arial"/>
              </a:rPr>
              <a:t>is </a:t>
            </a:r>
            <a:r>
              <a:rPr sz="1800" spc="20" dirty="0">
                <a:solidFill>
                  <a:srgbClr val="ACD333"/>
                </a:solidFill>
                <a:latin typeface="Arial"/>
                <a:cs typeface="Arial"/>
              </a:rPr>
              <a:t>in </a:t>
            </a:r>
            <a:r>
              <a:rPr sz="1800" spc="-175" dirty="0">
                <a:solidFill>
                  <a:srgbClr val="ACD333"/>
                </a:solidFill>
                <a:latin typeface="Arial"/>
                <a:cs typeface="Arial"/>
              </a:rPr>
              <a:t>CSV </a:t>
            </a:r>
            <a:r>
              <a:rPr sz="1800" spc="30" dirty="0">
                <a:solidFill>
                  <a:srgbClr val="ACD333"/>
                </a:solidFill>
                <a:latin typeface="Arial"/>
                <a:cs typeface="Arial"/>
              </a:rPr>
              <a:t>format </a:t>
            </a:r>
            <a:r>
              <a:rPr sz="1800" spc="45" dirty="0">
                <a:solidFill>
                  <a:srgbClr val="ACD333"/>
                </a:solidFill>
                <a:latin typeface="Arial"/>
                <a:cs typeface="Arial"/>
              </a:rPr>
              <a:t>without </a:t>
            </a:r>
            <a:r>
              <a:rPr sz="1800" spc="-35" dirty="0">
                <a:solidFill>
                  <a:srgbClr val="ACD333"/>
                </a:solidFill>
                <a:latin typeface="Arial"/>
                <a:cs typeface="Arial"/>
              </a:rPr>
              <a:t>any </a:t>
            </a:r>
            <a:r>
              <a:rPr sz="1800" spc="15" dirty="0">
                <a:solidFill>
                  <a:srgbClr val="ACD333"/>
                </a:solidFill>
                <a:latin typeface="Arial"/>
                <a:cs typeface="Arial"/>
              </a:rPr>
              <a:t>column </a:t>
            </a:r>
            <a:r>
              <a:rPr sz="1800" spc="-50" dirty="0">
                <a:solidFill>
                  <a:srgbClr val="ACD333"/>
                </a:solidFill>
                <a:latin typeface="Arial"/>
                <a:cs typeface="Arial"/>
              </a:rPr>
              <a:t>headers. </a:t>
            </a:r>
            <a:r>
              <a:rPr sz="1800" spc="-30" dirty="0">
                <a:solidFill>
                  <a:srgbClr val="ACD333"/>
                </a:solidFill>
                <a:latin typeface="Arial"/>
                <a:cs typeface="Arial"/>
              </a:rPr>
              <a:t>Columns </a:t>
            </a:r>
            <a:r>
              <a:rPr sz="1800" spc="-45" dirty="0">
                <a:solidFill>
                  <a:srgbClr val="ACD333"/>
                </a:solidFill>
                <a:latin typeface="Arial"/>
                <a:cs typeface="Arial"/>
              </a:rPr>
              <a:t>are </a:t>
            </a:r>
            <a:r>
              <a:rPr sz="1800" spc="15" dirty="0">
                <a:solidFill>
                  <a:srgbClr val="ACD333"/>
                </a:solidFill>
                <a:latin typeface="Arial"/>
                <a:cs typeface="Arial"/>
              </a:rPr>
              <a:t>interpreted </a:t>
            </a:r>
            <a:r>
              <a:rPr sz="1800" spc="45" dirty="0">
                <a:solidFill>
                  <a:srgbClr val="ACD333"/>
                </a:solidFill>
                <a:latin typeface="Arial"/>
                <a:cs typeface="Arial"/>
              </a:rPr>
              <a:t>from </a:t>
            </a:r>
            <a:r>
              <a:rPr sz="1800" spc="20" dirty="0">
                <a:solidFill>
                  <a:srgbClr val="ACD333"/>
                </a:solidFill>
                <a:latin typeface="Arial"/>
                <a:cs typeface="Arial"/>
              </a:rPr>
              <a:t>the </a:t>
            </a:r>
            <a:r>
              <a:rPr sz="1800" spc="-35" dirty="0">
                <a:solidFill>
                  <a:srgbClr val="ACD333"/>
                </a:solidFill>
                <a:latin typeface="Arial"/>
                <a:cs typeface="Arial"/>
              </a:rPr>
              <a:t>associated</a:t>
            </a:r>
            <a:r>
              <a:rPr sz="1800" spc="-160" dirty="0">
                <a:solidFill>
                  <a:srgbClr val="ACD333"/>
                </a:solidFill>
                <a:latin typeface="Arial"/>
                <a:cs typeface="Arial"/>
              </a:rPr>
              <a:t> </a:t>
            </a:r>
            <a:r>
              <a:rPr sz="1900" b="1" i="1" spc="-210" dirty="0">
                <a:solidFill>
                  <a:srgbClr val="ACD333"/>
                </a:solidFill>
                <a:latin typeface="Arial"/>
                <a:cs typeface="Arial"/>
              </a:rPr>
              <a:t>“names”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sz="1800" spc="-35" dirty="0">
                <a:solidFill>
                  <a:srgbClr val="ACD333"/>
                </a:solidFill>
                <a:latin typeface="Arial"/>
                <a:cs typeface="Arial"/>
              </a:rPr>
              <a:t>files.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7452" y="2057400"/>
            <a:ext cx="2683764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6079" y="1978151"/>
            <a:ext cx="9098280" cy="47472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1980" y="1458467"/>
            <a:ext cx="10521950" cy="4201795"/>
            <a:chOff x="601980" y="1458467"/>
            <a:chExt cx="10521950" cy="4201795"/>
          </a:xfrm>
        </p:grpSpPr>
        <p:sp>
          <p:nvSpPr>
            <p:cNvPr id="3" name="object 3"/>
            <p:cNvSpPr/>
            <p:nvPr/>
          </p:nvSpPr>
          <p:spPr>
            <a:xfrm>
              <a:off x="2543556" y="3796283"/>
              <a:ext cx="6376416" cy="18638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87752" y="3822191"/>
              <a:ext cx="6286500" cy="1761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87752" y="3822191"/>
              <a:ext cx="6286500" cy="1762125"/>
            </a:xfrm>
            <a:custGeom>
              <a:avLst/>
              <a:gdLst/>
              <a:ahLst/>
              <a:cxnLst/>
              <a:rect l="l" t="t" r="r" b="b"/>
              <a:pathLst>
                <a:path w="6286500" h="1762125">
                  <a:moveTo>
                    <a:pt x="0" y="275589"/>
                  </a:moveTo>
                  <a:lnTo>
                    <a:pt x="5395087" y="275589"/>
                  </a:lnTo>
                  <a:lnTo>
                    <a:pt x="5395087" y="0"/>
                  </a:lnTo>
                  <a:lnTo>
                    <a:pt x="6286500" y="880871"/>
                  </a:lnTo>
                  <a:lnTo>
                    <a:pt x="5395087" y="1761743"/>
                  </a:lnTo>
                  <a:lnTo>
                    <a:pt x="5395087" y="1486153"/>
                  </a:lnTo>
                  <a:lnTo>
                    <a:pt x="0" y="1486153"/>
                  </a:lnTo>
                  <a:lnTo>
                    <a:pt x="0" y="275589"/>
                  </a:lnTo>
                  <a:close/>
                </a:path>
              </a:pathLst>
            </a:custGeom>
            <a:ln w="9144">
              <a:solidFill>
                <a:srgbClr val="75CE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980" y="1458467"/>
              <a:ext cx="10521696" cy="2968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6176" y="1484375"/>
              <a:ext cx="10431780" cy="2866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6176" y="1484375"/>
              <a:ext cx="10431780" cy="2867025"/>
            </a:xfrm>
            <a:custGeom>
              <a:avLst/>
              <a:gdLst/>
              <a:ahLst/>
              <a:cxnLst/>
              <a:rect l="l" t="t" r="r" b="b"/>
              <a:pathLst>
                <a:path w="10431780" h="2867025">
                  <a:moveTo>
                    <a:pt x="0" y="716661"/>
                  </a:moveTo>
                  <a:lnTo>
                    <a:pt x="8981313" y="716661"/>
                  </a:lnTo>
                  <a:lnTo>
                    <a:pt x="8981313" y="0"/>
                  </a:lnTo>
                  <a:lnTo>
                    <a:pt x="10431780" y="1433322"/>
                  </a:lnTo>
                  <a:lnTo>
                    <a:pt x="8981313" y="2866644"/>
                  </a:lnTo>
                  <a:lnTo>
                    <a:pt x="8981313" y="2149983"/>
                  </a:lnTo>
                  <a:lnTo>
                    <a:pt x="0" y="2149983"/>
                  </a:lnTo>
                  <a:lnTo>
                    <a:pt x="0" y="716661"/>
                  </a:lnTo>
                  <a:close/>
                </a:path>
              </a:pathLst>
            </a:custGeom>
            <a:ln w="9144">
              <a:solidFill>
                <a:srgbClr val="ACD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2188" y="2442971"/>
              <a:ext cx="1889760" cy="10027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86384" y="2461259"/>
              <a:ext cx="1801367" cy="9144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6384" y="2461259"/>
              <a:ext cx="1801495" cy="914400"/>
            </a:xfrm>
            <a:custGeom>
              <a:avLst/>
              <a:gdLst/>
              <a:ahLst/>
              <a:cxnLst/>
              <a:rect l="l" t="t" r="r" b="b"/>
              <a:pathLst>
                <a:path w="1801495" h="914400">
                  <a:moveTo>
                    <a:pt x="0" y="152400"/>
                  </a:moveTo>
                  <a:lnTo>
                    <a:pt x="6160" y="104217"/>
                  </a:lnTo>
                  <a:lnTo>
                    <a:pt x="23315" y="62380"/>
                  </a:lnTo>
                  <a:lnTo>
                    <a:pt x="49473" y="29394"/>
                  </a:lnTo>
                  <a:lnTo>
                    <a:pt x="82645" y="7766"/>
                  </a:lnTo>
                  <a:lnTo>
                    <a:pt x="120840" y="0"/>
                  </a:lnTo>
                  <a:lnTo>
                    <a:pt x="1680464" y="0"/>
                  </a:lnTo>
                  <a:lnTo>
                    <a:pt x="1718689" y="7766"/>
                  </a:lnTo>
                  <a:lnTo>
                    <a:pt x="1751880" y="29394"/>
                  </a:lnTo>
                  <a:lnTo>
                    <a:pt x="1778048" y="62380"/>
                  </a:lnTo>
                  <a:lnTo>
                    <a:pt x="1795206" y="104217"/>
                  </a:lnTo>
                  <a:lnTo>
                    <a:pt x="1801367" y="152400"/>
                  </a:lnTo>
                  <a:lnTo>
                    <a:pt x="1801367" y="762000"/>
                  </a:lnTo>
                  <a:lnTo>
                    <a:pt x="1795206" y="810182"/>
                  </a:lnTo>
                  <a:lnTo>
                    <a:pt x="1778048" y="852019"/>
                  </a:lnTo>
                  <a:lnTo>
                    <a:pt x="1751880" y="885005"/>
                  </a:lnTo>
                  <a:lnTo>
                    <a:pt x="1718689" y="906633"/>
                  </a:lnTo>
                  <a:lnTo>
                    <a:pt x="1680464" y="914400"/>
                  </a:lnTo>
                  <a:lnTo>
                    <a:pt x="120840" y="914400"/>
                  </a:lnTo>
                  <a:lnTo>
                    <a:pt x="82645" y="906633"/>
                  </a:lnTo>
                  <a:lnTo>
                    <a:pt x="49473" y="885005"/>
                  </a:lnTo>
                  <a:lnTo>
                    <a:pt x="23315" y="852019"/>
                  </a:lnTo>
                  <a:lnTo>
                    <a:pt x="6160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5A9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6922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5" dirty="0">
                <a:latin typeface="Arial"/>
                <a:cs typeface="Arial"/>
              </a:rPr>
              <a:t>Flow </a:t>
            </a:r>
            <a:r>
              <a:rPr b="1" spc="-65" dirty="0">
                <a:latin typeface="Arial"/>
                <a:cs typeface="Arial"/>
              </a:rPr>
              <a:t>of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Data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00429" y="2649727"/>
            <a:ext cx="1170305" cy="48831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 marR="5080" indent="202565">
              <a:lnSpc>
                <a:spcPts val="1730"/>
              </a:lnSpc>
              <a:spcBef>
                <a:spcPts val="310"/>
              </a:spcBef>
            </a:pP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Biopsy  </a:t>
            </a: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P</a:t>
            </a:r>
            <a:r>
              <a:rPr sz="1600" spc="1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ocedu</a:t>
            </a:r>
            <a:r>
              <a:rPr sz="1600" spc="2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e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40151" y="2442972"/>
            <a:ext cx="2009139" cy="1003300"/>
            <a:chOff x="2740151" y="2442972"/>
            <a:chExt cx="2009139" cy="1003300"/>
          </a:xfrm>
        </p:grpSpPr>
        <p:sp>
          <p:nvSpPr>
            <p:cNvPr id="15" name="object 15"/>
            <p:cNvSpPr/>
            <p:nvPr/>
          </p:nvSpPr>
          <p:spPr>
            <a:xfrm>
              <a:off x="2740151" y="2442972"/>
              <a:ext cx="2008631" cy="10027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63011" y="2708147"/>
              <a:ext cx="1961388" cy="50596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4347" y="2461260"/>
              <a:ext cx="1920239" cy="9144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84347" y="2461260"/>
              <a:ext cx="1920239" cy="914400"/>
            </a:xfrm>
            <a:custGeom>
              <a:avLst/>
              <a:gdLst/>
              <a:ahLst/>
              <a:cxnLst/>
              <a:rect l="l" t="t" r="r" b="b"/>
              <a:pathLst>
                <a:path w="1920239" h="914400">
                  <a:moveTo>
                    <a:pt x="0" y="152400"/>
                  </a:moveTo>
                  <a:lnTo>
                    <a:pt x="6504" y="111874"/>
                  </a:lnTo>
                  <a:lnTo>
                    <a:pt x="24859" y="75466"/>
                  </a:lnTo>
                  <a:lnTo>
                    <a:pt x="53324" y="44624"/>
                  </a:lnTo>
                  <a:lnTo>
                    <a:pt x="90160" y="20799"/>
                  </a:lnTo>
                  <a:lnTo>
                    <a:pt x="133629" y="5441"/>
                  </a:lnTo>
                  <a:lnTo>
                    <a:pt x="181990" y="0"/>
                  </a:lnTo>
                  <a:lnTo>
                    <a:pt x="1738249" y="0"/>
                  </a:lnTo>
                  <a:lnTo>
                    <a:pt x="1786610" y="5441"/>
                  </a:lnTo>
                  <a:lnTo>
                    <a:pt x="1830079" y="20799"/>
                  </a:lnTo>
                  <a:lnTo>
                    <a:pt x="1866915" y="44624"/>
                  </a:lnTo>
                  <a:lnTo>
                    <a:pt x="1895380" y="75466"/>
                  </a:lnTo>
                  <a:lnTo>
                    <a:pt x="1913735" y="111874"/>
                  </a:lnTo>
                  <a:lnTo>
                    <a:pt x="1920239" y="152400"/>
                  </a:lnTo>
                  <a:lnTo>
                    <a:pt x="1920239" y="762000"/>
                  </a:lnTo>
                  <a:lnTo>
                    <a:pt x="1913735" y="802525"/>
                  </a:lnTo>
                  <a:lnTo>
                    <a:pt x="1895380" y="838933"/>
                  </a:lnTo>
                  <a:lnTo>
                    <a:pt x="1866915" y="869775"/>
                  </a:lnTo>
                  <a:lnTo>
                    <a:pt x="1830079" y="893600"/>
                  </a:lnTo>
                  <a:lnTo>
                    <a:pt x="1786610" y="908958"/>
                  </a:lnTo>
                  <a:lnTo>
                    <a:pt x="1738249" y="914400"/>
                  </a:lnTo>
                  <a:lnTo>
                    <a:pt x="181990" y="914400"/>
                  </a:lnTo>
                  <a:lnTo>
                    <a:pt x="133629" y="908958"/>
                  </a:lnTo>
                  <a:lnTo>
                    <a:pt x="90160" y="893600"/>
                  </a:lnTo>
                  <a:lnTo>
                    <a:pt x="53324" y="869775"/>
                  </a:lnTo>
                  <a:lnTo>
                    <a:pt x="24859" y="838933"/>
                  </a:lnTo>
                  <a:lnTo>
                    <a:pt x="6504" y="802525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9144">
              <a:solidFill>
                <a:srgbClr val="5A9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12110" y="2759455"/>
            <a:ext cx="16630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Measurements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55464" y="2442972"/>
            <a:ext cx="1643380" cy="1003300"/>
            <a:chOff x="4855464" y="2442972"/>
            <a:chExt cx="1643380" cy="1003300"/>
          </a:xfrm>
        </p:grpSpPr>
        <p:sp>
          <p:nvSpPr>
            <p:cNvPr id="21" name="object 21"/>
            <p:cNvSpPr/>
            <p:nvPr/>
          </p:nvSpPr>
          <p:spPr>
            <a:xfrm>
              <a:off x="4855464" y="2442972"/>
              <a:ext cx="1642872" cy="10027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9660" y="2461260"/>
              <a:ext cx="1554479" cy="914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9660" y="2461260"/>
              <a:ext cx="1554480" cy="914400"/>
            </a:xfrm>
            <a:custGeom>
              <a:avLst/>
              <a:gdLst/>
              <a:ahLst/>
              <a:cxnLst/>
              <a:rect l="l" t="t" r="r" b="b"/>
              <a:pathLst>
                <a:path w="1554479" h="914400">
                  <a:moveTo>
                    <a:pt x="0" y="141731"/>
                  </a:moveTo>
                  <a:lnTo>
                    <a:pt x="26325" y="79421"/>
                  </a:lnTo>
                  <a:lnTo>
                    <a:pt x="56903" y="53104"/>
                  </a:lnTo>
                  <a:lnTo>
                    <a:pt x="97020" y="31150"/>
                  </a:lnTo>
                  <a:lnTo>
                    <a:pt x="145124" y="14413"/>
                  </a:lnTo>
                  <a:lnTo>
                    <a:pt x="199661" y="3745"/>
                  </a:lnTo>
                  <a:lnTo>
                    <a:pt x="259079" y="0"/>
                  </a:lnTo>
                  <a:lnTo>
                    <a:pt x="1295400" y="0"/>
                  </a:lnTo>
                  <a:lnTo>
                    <a:pt x="1354818" y="3745"/>
                  </a:lnTo>
                  <a:lnTo>
                    <a:pt x="1409355" y="14413"/>
                  </a:lnTo>
                  <a:lnTo>
                    <a:pt x="1457459" y="31150"/>
                  </a:lnTo>
                  <a:lnTo>
                    <a:pt x="1497576" y="53104"/>
                  </a:lnTo>
                  <a:lnTo>
                    <a:pt x="1528154" y="79421"/>
                  </a:lnTo>
                  <a:lnTo>
                    <a:pt x="1554479" y="141731"/>
                  </a:lnTo>
                  <a:lnTo>
                    <a:pt x="1554479" y="772667"/>
                  </a:lnTo>
                  <a:lnTo>
                    <a:pt x="1528154" y="834978"/>
                  </a:lnTo>
                  <a:lnTo>
                    <a:pt x="1497576" y="861295"/>
                  </a:lnTo>
                  <a:lnTo>
                    <a:pt x="1457459" y="883249"/>
                  </a:lnTo>
                  <a:lnTo>
                    <a:pt x="1409355" y="899986"/>
                  </a:lnTo>
                  <a:lnTo>
                    <a:pt x="1354818" y="910654"/>
                  </a:lnTo>
                  <a:lnTo>
                    <a:pt x="1295400" y="914400"/>
                  </a:lnTo>
                  <a:lnTo>
                    <a:pt x="259079" y="914400"/>
                  </a:lnTo>
                  <a:lnTo>
                    <a:pt x="199661" y="910654"/>
                  </a:lnTo>
                  <a:lnTo>
                    <a:pt x="145124" y="899986"/>
                  </a:lnTo>
                  <a:lnTo>
                    <a:pt x="97020" y="883249"/>
                  </a:lnTo>
                  <a:lnTo>
                    <a:pt x="56903" y="861295"/>
                  </a:lnTo>
                  <a:lnTo>
                    <a:pt x="26325" y="834978"/>
                  </a:lnTo>
                  <a:lnTo>
                    <a:pt x="0" y="772667"/>
                  </a:lnTo>
                  <a:lnTo>
                    <a:pt x="0" y="141731"/>
                  </a:lnTo>
                  <a:close/>
                </a:path>
              </a:pathLst>
            </a:custGeom>
            <a:ln w="9144">
              <a:solidFill>
                <a:srgbClr val="5A9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228082" y="2759455"/>
            <a:ext cx="899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epo</a:t>
            </a:r>
            <a:r>
              <a:rPr sz="1600" spc="75" dirty="0">
                <a:solidFill>
                  <a:srgbClr val="FFFFFF"/>
                </a:solidFill>
                <a:latin typeface="Arial Black"/>
                <a:cs typeface="Arial Black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ts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06540" y="2442972"/>
            <a:ext cx="1643380" cy="1003300"/>
            <a:chOff x="6606540" y="2442972"/>
            <a:chExt cx="1643380" cy="1003300"/>
          </a:xfrm>
        </p:grpSpPr>
        <p:sp>
          <p:nvSpPr>
            <p:cNvPr id="26" name="object 26"/>
            <p:cNvSpPr/>
            <p:nvPr/>
          </p:nvSpPr>
          <p:spPr>
            <a:xfrm>
              <a:off x="6606540" y="2442972"/>
              <a:ext cx="1642872" cy="10027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50736" y="2461260"/>
              <a:ext cx="1554480" cy="91440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50736" y="2461260"/>
              <a:ext cx="1554480" cy="914400"/>
            </a:xfrm>
            <a:custGeom>
              <a:avLst/>
              <a:gdLst/>
              <a:ahLst/>
              <a:cxnLst/>
              <a:rect l="l" t="t" r="r" b="b"/>
              <a:pathLst>
                <a:path w="1554479" h="914400">
                  <a:moveTo>
                    <a:pt x="0" y="141731"/>
                  </a:moveTo>
                  <a:lnTo>
                    <a:pt x="26325" y="79421"/>
                  </a:lnTo>
                  <a:lnTo>
                    <a:pt x="56903" y="53104"/>
                  </a:lnTo>
                  <a:lnTo>
                    <a:pt x="97020" y="31150"/>
                  </a:lnTo>
                  <a:lnTo>
                    <a:pt x="145124" y="14413"/>
                  </a:lnTo>
                  <a:lnTo>
                    <a:pt x="199661" y="3745"/>
                  </a:lnTo>
                  <a:lnTo>
                    <a:pt x="259080" y="0"/>
                  </a:lnTo>
                  <a:lnTo>
                    <a:pt x="1295400" y="0"/>
                  </a:lnTo>
                  <a:lnTo>
                    <a:pt x="1354818" y="3745"/>
                  </a:lnTo>
                  <a:lnTo>
                    <a:pt x="1409355" y="14413"/>
                  </a:lnTo>
                  <a:lnTo>
                    <a:pt x="1457459" y="31150"/>
                  </a:lnTo>
                  <a:lnTo>
                    <a:pt x="1497576" y="53104"/>
                  </a:lnTo>
                  <a:lnTo>
                    <a:pt x="1528154" y="79421"/>
                  </a:lnTo>
                  <a:lnTo>
                    <a:pt x="1554480" y="141731"/>
                  </a:lnTo>
                  <a:lnTo>
                    <a:pt x="1554480" y="772667"/>
                  </a:lnTo>
                  <a:lnTo>
                    <a:pt x="1528154" y="834978"/>
                  </a:lnTo>
                  <a:lnTo>
                    <a:pt x="1497576" y="861295"/>
                  </a:lnTo>
                  <a:lnTo>
                    <a:pt x="1457459" y="883249"/>
                  </a:lnTo>
                  <a:lnTo>
                    <a:pt x="1409355" y="899986"/>
                  </a:lnTo>
                  <a:lnTo>
                    <a:pt x="1354818" y="910654"/>
                  </a:lnTo>
                  <a:lnTo>
                    <a:pt x="1295400" y="914400"/>
                  </a:lnTo>
                  <a:lnTo>
                    <a:pt x="259080" y="914400"/>
                  </a:lnTo>
                  <a:lnTo>
                    <a:pt x="199661" y="910654"/>
                  </a:lnTo>
                  <a:lnTo>
                    <a:pt x="145124" y="899986"/>
                  </a:lnTo>
                  <a:lnTo>
                    <a:pt x="97020" y="883249"/>
                  </a:lnTo>
                  <a:lnTo>
                    <a:pt x="56903" y="861295"/>
                  </a:lnTo>
                  <a:lnTo>
                    <a:pt x="26325" y="834978"/>
                  </a:lnTo>
                  <a:lnTo>
                    <a:pt x="0" y="772667"/>
                  </a:lnTo>
                  <a:lnTo>
                    <a:pt x="0" y="141731"/>
                  </a:lnTo>
                  <a:close/>
                </a:path>
              </a:pathLst>
            </a:custGeom>
            <a:ln w="9144">
              <a:solidFill>
                <a:srgbClr val="5A9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830948" y="2759455"/>
            <a:ext cx="1193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Arial Black"/>
                <a:cs typeface="Arial Black"/>
              </a:rPr>
              <a:t>Evaluation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372856" y="2442972"/>
            <a:ext cx="1643380" cy="1003300"/>
            <a:chOff x="8372856" y="2442972"/>
            <a:chExt cx="1643380" cy="1003300"/>
          </a:xfrm>
        </p:grpSpPr>
        <p:sp>
          <p:nvSpPr>
            <p:cNvPr id="31" name="object 31"/>
            <p:cNvSpPr/>
            <p:nvPr/>
          </p:nvSpPr>
          <p:spPr>
            <a:xfrm>
              <a:off x="8372856" y="2442972"/>
              <a:ext cx="1642872" cy="100279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17052" y="2461260"/>
              <a:ext cx="1554479" cy="914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417052" y="2461260"/>
              <a:ext cx="1554480" cy="914400"/>
            </a:xfrm>
            <a:custGeom>
              <a:avLst/>
              <a:gdLst/>
              <a:ahLst/>
              <a:cxnLst/>
              <a:rect l="l" t="t" r="r" b="b"/>
              <a:pathLst>
                <a:path w="1554479" h="914400">
                  <a:moveTo>
                    <a:pt x="0" y="141731"/>
                  </a:moveTo>
                  <a:lnTo>
                    <a:pt x="26325" y="79421"/>
                  </a:lnTo>
                  <a:lnTo>
                    <a:pt x="56903" y="53104"/>
                  </a:lnTo>
                  <a:lnTo>
                    <a:pt x="97020" y="31150"/>
                  </a:lnTo>
                  <a:lnTo>
                    <a:pt x="145124" y="14413"/>
                  </a:lnTo>
                  <a:lnTo>
                    <a:pt x="199661" y="3745"/>
                  </a:lnTo>
                  <a:lnTo>
                    <a:pt x="259079" y="0"/>
                  </a:lnTo>
                  <a:lnTo>
                    <a:pt x="1295400" y="0"/>
                  </a:lnTo>
                  <a:lnTo>
                    <a:pt x="1354818" y="3745"/>
                  </a:lnTo>
                  <a:lnTo>
                    <a:pt x="1409355" y="14413"/>
                  </a:lnTo>
                  <a:lnTo>
                    <a:pt x="1457459" y="31150"/>
                  </a:lnTo>
                  <a:lnTo>
                    <a:pt x="1497576" y="53104"/>
                  </a:lnTo>
                  <a:lnTo>
                    <a:pt x="1528154" y="79421"/>
                  </a:lnTo>
                  <a:lnTo>
                    <a:pt x="1554479" y="141731"/>
                  </a:lnTo>
                  <a:lnTo>
                    <a:pt x="1554479" y="772667"/>
                  </a:lnTo>
                  <a:lnTo>
                    <a:pt x="1528154" y="834978"/>
                  </a:lnTo>
                  <a:lnTo>
                    <a:pt x="1497576" y="861295"/>
                  </a:lnTo>
                  <a:lnTo>
                    <a:pt x="1457459" y="883249"/>
                  </a:lnTo>
                  <a:lnTo>
                    <a:pt x="1409355" y="899986"/>
                  </a:lnTo>
                  <a:lnTo>
                    <a:pt x="1354818" y="910654"/>
                  </a:lnTo>
                  <a:lnTo>
                    <a:pt x="1295400" y="914400"/>
                  </a:lnTo>
                  <a:lnTo>
                    <a:pt x="259079" y="914400"/>
                  </a:lnTo>
                  <a:lnTo>
                    <a:pt x="199661" y="910654"/>
                  </a:lnTo>
                  <a:lnTo>
                    <a:pt x="145124" y="899986"/>
                  </a:lnTo>
                  <a:lnTo>
                    <a:pt x="97020" y="883249"/>
                  </a:lnTo>
                  <a:lnTo>
                    <a:pt x="56903" y="861295"/>
                  </a:lnTo>
                  <a:lnTo>
                    <a:pt x="26325" y="834978"/>
                  </a:lnTo>
                  <a:lnTo>
                    <a:pt x="0" y="772667"/>
                  </a:lnTo>
                  <a:lnTo>
                    <a:pt x="0" y="141731"/>
                  </a:lnTo>
                  <a:close/>
                </a:path>
              </a:pathLst>
            </a:custGeom>
            <a:ln w="9144">
              <a:solidFill>
                <a:srgbClr val="5A9F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640318" y="2759455"/>
            <a:ext cx="11093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Arial Black"/>
                <a:cs typeface="Arial Black"/>
              </a:rPr>
              <a:t>Diagnosis</a:t>
            </a:r>
            <a:endParaRPr sz="1600">
              <a:latin typeface="Arial Black"/>
              <a:cs typeface="Arial Blac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36520" y="3477767"/>
            <a:ext cx="1842770" cy="1633855"/>
            <a:chOff x="2636520" y="3477767"/>
            <a:chExt cx="1842770" cy="1633855"/>
          </a:xfrm>
        </p:grpSpPr>
        <p:sp>
          <p:nvSpPr>
            <p:cNvPr id="36" name="object 36"/>
            <p:cNvSpPr/>
            <p:nvPr/>
          </p:nvSpPr>
          <p:spPr>
            <a:xfrm>
              <a:off x="2636520" y="3477767"/>
              <a:ext cx="1842516" cy="1633727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40152" y="4358639"/>
              <a:ext cx="1635252" cy="749807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80716" y="3496055"/>
              <a:ext cx="1754123" cy="15453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80716" y="3496055"/>
              <a:ext cx="1754505" cy="1545590"/>
            </a:xfrm>
            <a:custGeom>
              <a:avLst/>
              <a:gdLst/>
              <a:ahLst/>
              <a:cxnLst/>
              <a:rect l="l" t="t" r="r" b="b"/>
              <a:pathLst>
                <a:path w="1754504" h="1545589">
                  <a:moveTo>
                    <a:pt x="0" y="816864"/>
                  </a:moveTo>
                  <a:lnTo>
                    <a:pt x="804798" y="816864"/>
                  </a:lnTo>
                  <a:lnTo>
                    <a:pt x="804798" y="386334"/>
                  </a:lnTo>
                  <a:lnTo>
                    <a:pt x="665353" y="386334"/>
                  </a:lnTo>
                  <a:lnTo>
                    <a:pt x="877061" y="0"/>
                  </a:lnTo>
                  <a:lnTo>
                    <a:pt x="1088770" y="386334"/>
                  </a:lnTo>
                  <a:lnTo>
                    <a:pt x="949324" y="386334"/>
                  </a:lnTo>
                  <a:lnTo>
                    <a:pt x="949324" y="816864"/>
                  </a:lnTo>
                  <a:lnTo>
                    <a:pt x="1754123" y="816864"/>
                  </a:lnTo>
                  <a:lnTo>
                    <a:pt x="1754123" y="1545336"/>
                  </a:lnTo>
                  <a:lnTo>
                    <a:pt x="0" y="1545336"/>
                  </a:lnTo>
                  <a:lnTo>
                    <a:pt x="0" y="816864"/>
                  </a:lnTo>
                  <a:close/>
                </a:path>
              </a:pathLst>
            </a:custGeom>
            <a:ln w="9144">
              <a:solidFill>
                <a:srgbClr val="ACD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67050" y="4354448"/>
            <a:ext cx="980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Analysis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888742" y="4598289"/>
            <a:ext cx="1337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measurements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527803" y="3477767"/>
            <a:ext cx="1842770" cy="1633855"/>
            <a:chOff x="4527803" y="3477767"/>
            <a:chExt cx="1842770" cy="1633855"/>
          </a:xfrm>
        </p:grpSpPr>
        <p:sp>
          <p:nvSpPr>
            <p:cNvPr id="43" name="object 43"/>
            <p:cNvSpPr/>
            <p:nvPr/>
          </p:nvSpPr>
          <p:spPr>
            <a:xfrm>
              <a:off x="4527803" y="3477767"/>
              <a:ext cx="1842516" cy="16337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46675" y="4351019"/>
              <a:ext cx="1656588" cy="74980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71999" y="3496055"/>
              <a:ext cx="1754124" cy="15453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1999" y="3496055"/>
              <a:ext cx="1754505" cy="1545590"/>
            </a:xfrm>
            <a:custGeom>
              <a:avLst/>
              <a:gdLst/>
              <a:ahLst/>
              <a:cxnLst/>
              <a:rect l="l" t="t" r="r" b="b"/>
              <a:pathLst>
                <a:path w="1754504" h="1545589">
                  <a:moveTo>
                    <a:pt x="0" y="801878"/>
                  </a:moveTo>
                  <a:lnTo>
                    <a:pt x="804799" y="801878"/>
                  </a:lnTo>
                  <a:lnTo>
                    <a:pt x="804799" y="386334"/>
                  </a:lnTo>
                  <a:lnTo>
                    <a:pt x="665352" y="386334"/>
                  </a:lnTo>
                  <a:lnTo>
                    <a:pt x="877062" y="0"/>
                  </a:lnTo>
                  <a:lnTo>
                    <a:pt x="1088771" y="386334"/>
                  </a:lnTo>
                  <a:lnTo>
                    <a:pt x="949325" y="386334"/>
                  </a:lnTo>
                  <a:lnTo>
                    <a:pt x="949325" y="801878"/>
                  </a:lnTo>
                  <a:lnTo>
                    <a:pt x="1754124" y="801878"/>
                  </a:lnTo>
                  <a:lnTo>
                    <a:pt x="1754124" y="1545336"/>
                  </a:lnTo>
                  <a:lnTo>
                    <a:pt x="0" y="1545336"/>
                  </a:lnTo>
                  <a:lnTo>
                    <a:pt x="0" y="801878"/>
                  </a:lnTo>
                  <a:close/>
                </a:path>
              </a:pathLst>
            </a:custGeom>
            <a:ln w="9144">
              <a:solidFill>
                <a:srgbClr val="ACD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796790" y="4347209"/>
            <a:ext cx="1306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Preparation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40300" y="4591050"/>
            <a:ext cx="10198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ML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419088" y="3477767"/>
            <a:ext cx="1842770" cy="1633855"/>
            <a:chOff x="6419088" y="3477767"/>
            <a:chExt cx="1842770" cy="1633855"/>
          </a:xfrm>
        </p:grpSpPr>
        <p:sp>
          <p:nvSpPr>
            <p:cNvPr id="50" name="object 50"/>
            <p:cNvSpPr/>
            <p:nvPr/>
          </p:nvSpPr>
          <p:spPr>
            <a:xfrm>
              <a:off x="6419088" y="3477767"/>
              <a:ext cx="1842515" cy="16337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486144" y="4351019"/>
              <a:ext cx="1761744" cy="749807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63284" y="3496055"/>
              <a:ext cx="1754123" cy="154533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63284" y="3496055"/>
              <a:ext cx="1754505" cy="1545590"/>
            </a:xfrm>
            <a:custGeom>
              <a:avLst/>
              <a:gdLst/>
              <a:ahLst/>
              <a:cxnLst/>
              <a:rect l="l" t="t" r="r" b="b"/>
              <a:pathLst>
                <a:path w="1754504" h="1545589">
                  <a:moveTo>
                    <a:pt x="0" y="801878"/>
                  </a:moveTo>
                  <a:lnTo>
                    <a:pt x="804798" y="801878"/>
                  </a:lnTo>
                  <a:lnTo>
                    <a:pt x="804798" y="386334"/>
                  </a:lnTo>
                  <a:lnTo>
                    <a:pt x="665352" y="386334"/>
                  </a:lnTo>
                  <a:lnTo>
                    <a:pt x="877062" y="0"/>
                  </a:lnTo>
                  <a:lnTo>
                    <a:pt x="1088770" y="386334"/>
                  </a:lnTo>
                  <a:lnTo>
                    <a:pt x="949324" y="386334"/>
                  </a:lnTo>
                  <a:lnTo>
                    <a:pt x="949324" y="801878"/>
                  </a:lnTo>
                  <a:lnTo>
                    <a:pt x="1754123" y="801878"/>
                  </a:lnTo>
                  <a:lnTo>
                    <a:pt x="1754123" y="1545336"/>
                  </a:lnTo>
                  <a:lnTo>
                    <a:pt x="0" y="1545336"/>
                  </a:lnTo>
                  <a:lnTo>
                    <a:pt x="0" y="801878"/>
                  </a:lnTo>
                  <a:close/>
                </a:path>
              </a:pathLst>
            </a:custGeom>
            <a:ln w="9143">
              <a:solidFill>
                <a:srgbClr val="ACD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636511" y="4347209"/>
            <a:ext cx="140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Predictions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92543" y="4591050"/>
            <a:ext cx="8972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368046"/>
            <a:ext cx="1092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90" dirty="0">
                <a:latin typeface="Arial"/>
                <a:cs typeface="Arial"/>
              </a:rPr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3046476" y="1731264"/>
            <a:ext cx="568960" cy="664845"/>
          </a:xfrm>
          <a:custGeom>
            <a:avLst/>
            <a:gdLst/>
            <a:ahLst/>
            <a:cxnLst/>
            <a:rect l="l" t="t" r="r" b="b"/>
            <a:pathLst>
              <a:path w="568960" h="664844">
                <a:moveTo>
                  <a:pt x="284225" y="0"/>
                </a:moveTo>
                <a:lnTo>
                  <a:pt x="284225" y="132841"/>
                </a:lnTo>
                <a:lnTo>
                  <a:pt x="0" y="132841"/>
                </a:lnTo>
                <a:lnTo>
                  <a:pt x="0" y="531622"/>
                </a:lnTo>
                <a:lnTo>
                  <a:pt x="284225" y="531622"/>
                </a:lnTo>
                <a:lnTo>
                  <a:pt x="284225" y="664463"/>
                </a:lnTo>
                <a:lnTo>
                  <a:pt x="568451" y="332232"/>
                </a:lnTo>
                <a:lnTo>
                  <a:pt x="284225" y="0"/>
                </a:lnTo>
                <a:close/>
              </a:path>
            </a:pathLst>
          </a:custGeom>
          <a:solidFill>
            <a:srgbClr val="DEE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507491" y="4747259"/>
            <a:ext cx="2472055" cy="561340"/>
            <a:chOff x="507491" y="4747259"/>
            <a:chExt cx="2472055" cy="561340"/>
          </a:xfrm>
        </p:grpSpPr>
        <p:sp>
          <p:nvSpPr>
            <p:cNvPr id="5" name="object 5"/>
            <p:cNvSpPr/>
            <p:nvPr/>
          </p:nvSpPr>
          <p:spPr>
            <a:xfrm>
              <a:off x="526541" y="4766309"/>
              <a:ext cx="2433955" cy="523240"/>
            </a:xfrm>
            <a:custGeom>
              <a:avLst/>
              <a:gdLst/>
              <a:ahLst/>
              <a:cxnLst/>
              <a:rect l="l" t="t" r="r" b="b"/>
              <a:pathLst>
                <a:path w="2433955" h="523239">
                  <a:moveTo>
                    <a:pt x="2346706" y="0"/>
                  </a:moveTo>
                  <a:lnTo>
                    <a:pt x="87122" y="0"/>
                  </a:lnTo>
                  <a:lnTo>
                    <a:pt x="53208" y="6844"/>
                  </a:lnTo>
                  <a:lnTo>
                    <a:pt x="25515" y="25511"/>
                  </a:lnTo>
                  <a:lnTo>
                    <a:pt x="6845" y="53203"/>
                  </a:lnTo>
                  <a:lnTo>
                    <a:pt x="0" y="87121"/>
                  </a:lnTo>
                  <a:lnTo>
                    <a:pt x="0" y="522731"/>
                  </a:lnTo>
                  <a:lnTo>
                    <a:pt x="2433828" y="522731"/>
                  </a:lnTo>
                  <a:lnTo>
                    <a:pt x="2433828" y="87121"/>
                  </a:lnTo>
                  <a:lnTo>
                    <a:pt x="2426983" y="53203"/>
                  </a:lnTo>
                  <a:lnTo>
                    <a:pt x="2408316" y="25511"/>
                  </a:lnTo>
                  <a:lnTo>
                    <a:pt x="2380624" y="6844"/>
                  </a:lnTo>
                  <a:lnTo>
                    <a:pt x="2346706" y="0"/>
                  </a:lnTo>
                  <a:close/>
                </a:path>
              </a:pathLst>
            </a:custGeom>
            <a:solidFill>
              <a:srgbClr val="566C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6541" y="4766309"/>
              <a:ext cx="2433955" cy="523240"/>
            </a:xfrm>
            <a:custGeom>
              <a:avLst/>
              <a:gdLst/>
              <a:ahLst/>
              <a:cxnLst/>
              <a:rect l="l" t="t" r="r" b="b"/>
              <a:pathLst>
                <a:path w="2433955" h="523239">
                  <a:moveTo>
                    <a:pt x="87122" y="0"/>
                  </a:moveTo>
                  <a:lnTo>
                    <a:pt x="2346706" y="0"/>
                  </a:lnTo>
                  <a:lnTo>
                    <a:pt x="2380624" y="6844"/>
                  </a:lnTo>
                  <a:lnTo>
                    <a:pt x="2408316" y="25511"/>
                  </a:lnTo>
                  <a:lnTo>
                    <a:pt x="2426983" y="53203"/>
                  </a:lnTo>
                  <a:lnTo>
                    <a:pt x="2433828" y="87121"/>
                  </a:lnTo>
                  <a:lnTo>
                    <a:pt x="2433828" y="522731"/>
                  </a:lnTo>
                  <a:lnTo>
                    <a:pt x="0" y="522731"/>
                  </a:lnTo>
                  <a:lnTo>
                    <a:pt x="0" y="87121"/>
                  </a:lnTo>
                  <a:lnTo>
                    <a:pt x="6845" y="53203"/>
                  </a:lnTo>
                  <a:lnTo>
                    <a:pt x="25515" y="25511"/>
                  </a:lnTo>
                  <a:lnTo>
                    <a:pt x="53208" y="6844"/>
                  </a:lnTo>
                  <a:lnTo>
                    <a:pt x="87122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9122664" y="3002279"/>
            <a:ext cx="2799715" cy="1127760"/>
            <a:chOff x="9122664" y="3002279"/>
            <a:chExt cx="2799715" cy="1127760"/>
          </a:xfrm>
        </p:grpSpPr>
        <p:sp>
          <p:nvSpPr>
            <p:cNvPr id="8" name="object 8"/>
            <p:cNvSpPr/>
            <p:nvPr/>
          </p:nvSpPr>
          <p:spPr>
            <a:xfrm>
              <a:off x="9122664" y="3465575"/>
              <a:ext cx="568960" cy="664845"/>
            </a:xfrm>
            <a:custGeom>
              <a:avLst/>
              <a:gdLst/>
              <a:ahLst/>
              <a:cxnLst/>
              <a:rect l="l" t="t" r="r" b="b"/>
              <a:pathLst>
                <a:path w="568959" h="664845">
                  <a:moveTo>
                    <a:pt x="284225" y="0"/>
                  </a:moveTo>
                  <a:lnTo>
                    <a:pt x="284225" y="132841"/>
                  </a:lnTo>
                  <a:lnTo>
                    <a:pt x="0" y="132841"/>
                  </a:lnTo>
                  <a:lnTo>
                    <a:pt x="0" y="531622"/>
                  </a:lnTo>
                  <a:lnTo>
                    <a:pt x="284225" y="531622"/>
                  </a:lnTo>
                  <a:lnTo>
                    <a:pt x="284225" y="664463"/>
                  </a:lnTo>
                  <a:lnTo>
                    <a:pt x="568451" y="332231"/>
                  </a:lnTo>
                  <a:lnTo>
                    <a:pt x="284225" y="0"/>
                  </a:lnTo>
                  <a:close/>
                </a:path>
              </a:pathLst>
            </a:custGeom>
            <a:solidFill>
              <a:srgbClr val="DEED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51314" y="3021329"/>
              <a:ext cx="2152015" cy="521334"/>
            </a:xfrm>
            <a:custGeom>
              <a:avLst/>
              <a:gdLst/>
              <a:ahLst/>
              <a:cxnLst/>
              <a:rect l="l" t="t" r="r" b="b"/>
              <a:pathLst>
                <a:path w="2152015" h="521335">
                  <a:moveTo>
                    <a:pt x="2065019" y="0"/>
                  </a:moveTo>
                  <a:lnTo>
                    <a:pt x="86867" y="0"/>
                  </a:lnTo>
                  <a:lnTo>
                    <a:pt x="53042" y="6822"/>
                  </a:lnTo>
                  <a:lnTo>
                    <a:pt x="25431" y="25431"/>
                  </a:lnTo>
                  <a:lnTo>
                    <a:pt x="6822" y="53042"/>
                  </a:lnTo>
                  <a:lnTo>
                    <a:pt x="0" y="86868"/>
                  </a:lnTo>
                  <a:lnTo>
                    <a:pt x="0" y="521208"/>
                  </a:lnTo>
                  <a:lnTo>
                    <a:pt x="2151887" y="521208"/>
                  </a:lnTo>
                  <a:lnTo>
                    <a:pt x="2151887" y="86868"/>
                  </a:lnTo>
                  <a:lnTo>
                    <a:pt x="2145065" y="53042"/>
                  </a:lnTo>
                  <a:lnTo>
                    <a:pt x="2126456" y="25431"/>
                  </a:lnTo>
                  <a:lnTo>
                    <a:pt x="2098845" y="6822"/>
                  </a:lnTo>
                  <a:lnTo>
                    <a:pt x="2065019" y="0"/>
                  </a:lnTo>
                  <a:close/>
                </a:path>
              </a:pathLst>
            </a:custGeom>
            <a:solidFill>
              <a:srgbClr val="7C6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51314" y="3021329"/>
              <a:ext cx="2152015" cy="521334"/>
            </a:xfrm>
            <a:custGeom>
              <a:avLst/>
              <a:gdLst/>
              <a:ahLst/>
              <a:cxnLst/>
              <a:rect l="l" t="t" r="r" b="b"/>
              <a:pathLst>
                <a:path w="2152015" h="521335">
                  <a:moveTo>
                    <a:pt x="86867" y="0"/>
                  </a:moveTo>
                  <a:lnTo>
                    <a:pt x="2065019" y="0"/>
                  </a:lnTo>
                  <a:lnTo>
                    <a:pt x="2098845" y="6822"/>
                  </a:lnTo>
                  <a:lnTo>
                    <a:pt x="2126456" y="25431"/>
                  </a:lnTo>
                  <a:lnTo>
                    <a:pt x="2145065" y="53042"/>
                  </a:lnTo>
                  <a:lnTo>
                    <a:pt x="2151887" y="86868"/>
                  </a:lnTo>
                  <a:lnTo>
                    <a:pt x="2151887" y="521208"/>
                  </a:lnTo>
                  <a:lnTo>
                    <a:pt x="0" y="521208"/>
                  </a:lnTo>
                  <a:lnTo>
                    <a:pt x="0" y="86868"/>
                  </a:lnTo>
                  <a:lnTo>
                    <a:pt x="6822" y="53042"/>
                  </a:lnTo>
                  <a:lnTo>
                    <a:pt x="25431" y="25431"/>
                  </a:lnTo>
                  <a:lnTo>
                    <a:pt x="53042" y="6822"/>
                  </a:lnTo>
                  <a:lnTo>
                    <a:pt x="86867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76401" y="4827854"/>
            <a:ext cx="1732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Classifier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Arial"/>
                <a:cs typeface="Arial"/>
              </a:rPr>
              <a:t>Params.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8253" y="5289041"/>
            <a:ext cx="2430780" cy="1391920"/>
          </a:xfrm>
          <a:prstGeom prst="rect">
            <a:avLst/>
          </a:prstGeom>
          <a:solidFill>
            <a:srgbClr val="83A221"/>
          </a:solidFill>
        </p:spPr>
        <p:txBody>
          <a:bodyPr vert="horz" wrap="square" lIns="0" tIns="76835" rIns="0" bIns="0" rtlCol="0">
            <a:spAutoFit/>
          </a:bodyPr>
          <a:lstStyle/>
          <a:p>
            <a:pPr marL="427990" indent="-287020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427990" algn="l"/>
                <a:tab pos="428625" algn="l"/>
              </a:tabLst>
            </a:pP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min_samples_leaf</a:t>
            </a:r>
            <a:endParaRPr sz="1600">
              <a:latin typeface="Arial"/>
              <a:cs typeface="Arial"/>
            </a:endParaRPr>
          </a:p>
          <a:p>
            <a:pPr marL="427990" indent="-28702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428625" algn="l"/>
              </a:tabLst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n_estimators</a:t>
            </a:r>
            <a:endParaRPr sz="1600">
              <a:latin typeface="Arial"/>
              <a:cs typeface="Arial"/>
            </a:endParaRPr>
          </a:p>
          <a:p>
            <a:pPr marL="427990" indent="-28702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427990" algn="l"/>
                <a:tab pos="428625" algn="l"/>
              </a:tabLst>
            </a:pP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min_samples_split</a:t>
            </a:r>
            <a:endParaRPr sz="1600">
              <a:latin typeface="Arial"/>
              <a:cs typeface="Arial"/>
            </a:endParaRPr>
          </a:p>
          <a:p>
            <a:pPr marL="427990" indent="-287020">
              <a:lnSpc>
                <a:spcPct val="100000"/>
              </a:lnSpc>
              <a:spcBef>
                <a:spcPts val="300"/>
              </a:spcBef>
              <a:buFont typeface="Wingdings"/>
              <a:buChar char=""/>
              <a:tabLst>
                <a:tab pos="427990" algn="l"/>
                <a:tab pos="428625" algn="l"/>
              </a:tabLst>
            </a:pP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max_features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46476" y="3375659"/>
            <a:ext cx="568960" cy="664845"/>
          </a:xfrm>
          <a:custGeom>
            <a:avLst/>
            <a:gdLst/>
            <a:ahLst/>
            <a:cxnLst/>
            <a:rect l="l" t="t" r="r" b="b"/>
            <a:pathLst>
              <a:path w="568960" h="664845">
                <a:moveTo>
                  <a:pt x="284225" y="0"/>
                </a:moveTo>
                <a:lnTo>
                  <a:pt x="284225" y="132841"/>
                </a:lnTo>
                <a:lnTo>
                  <a:pt x="0" y="132841"/>
                </a:lnTo>
                <a:lnTo>
                  <a:pt x="0" y="531621"/>
                </a:lnTo>
                <a:lnTo>
                  <a:pt x="284225" y="531621"/>
                </a:lnTo>
                <a:lnTo>
                  <a:pt x="284225" y="664463"/>
                </a:lnTo>
                <a:lnTo>
                  <a:pt x="568451" y="332231"/>
                </a:lnTo>
                <a:lnTo>
                  <a:pt x="284225" y="0"/>
                </a:lnTo>
                <a:close/>
              </a:path>
            </a:pathLst>
          </a:custGeom>
          <a:solidFill>
            <a:srgbClr val="DEE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46476" y="5462015"/>
            <a:ext cx="568960" cy="664845"/>
          </a:xfrm>
          <a:custGeom>
            <a:avLst/>
            <a:gdLst/>
            <a:ahLst/>
            <a:cxnLst/>
            <a:rect l="l" t="t" r="r" b="b"/>
            <a:pathLst>
              <a:path w="568960" h="664845">
                <a:moveTo>
                  <a:pt x="284225" y="0"/>
                </a:moveTo>
                <a:lnTo>
                  <a:pt x="284225" y="132892"/>
                </a:lnTo>
                <a:lnTo>
                  <a:pt x="0" y="132892"/>
                </a:lnTo>
                <a:lnTo>
                  <a:pt x="0" y="531571"/>
                </a:lnTo>
                <a:lnTo>
                  <a:pt x="284225" y="531571"/>
                </a:lnTo>
                <a:lnTo>
                  <a:pt x="284225" y="664464"/>
                </a:lnTo>
                <a:lnTo>
                  <a:pt x="568451" y="332232"/>
                </a:lnTo>
                <a:lnTo>
                  <a:pt x="284225" y="0"/>
                </a:lnTo>
                <a:close/>
              </a:path>
            </a:pathLst>
          </a:custGeom>
          <a:solidFill>
            <a:srgbClr val="DEED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74320" y="3017520"/>
            <a:ext cx="2705100" cy="559435"/>
            <a:chOff x="274320" y="3017520"/>
            <a:chExt cx="2705100" cy="559435"/>
          </a:xfrm>
        </p:grpSpPr>
        <p:sp>
          <p:nvSpPr>
            <p:cNvPr id="16" name="object 16"/>
            <p:cNvSpPr/>
            <p:nvPr/>
          </p:nvSpPr>
          <p:spPr>
            <a:xfrm>
              <a:off x="293370" y="3036570"/>
              <a:ext cx="2667000" cy="521334"/>
            </a:xfrm>
            <a:custGeom>
              <a:avLst/>
              <a:gdLst/>
              <a:ahLst/>
              <a:cxnLst/>
              <a:rect l="l" t="t" r="r" b="b"/>
              <a:pathLst>
                <a:path w="2667000" h="521335">
                  <a:moveTo>
                    <a:pt x="2580132" y="0"/>
                  </a:moveTo>
                  <a:lnTo>
                    <a:pt x="86868" y="0"/>
                  </a:lnTo>
                  <a:lnTo>
                    <a:pt x="53053" y="6822"/>
                  </a:lnTo>
                  <a:lnTo>
                    <a:pt x="25441" y="25431"/>
                  </a:lnTo>
                  <a:lnTo>
                    <a:pt x="6825" y="53042"/>
                  </a:lnTo>
                  <a:lnTo>
                    <a:pt x="0" y="86867"/>
                  </a:lnTo>
                  <a:lnTo>
                    <a:pt x="0" y="521207"/>
                  </a:lnTo>
                  <a:lnTo>
                    <a:pt x="2667000" y="521207"/>
                  </a:lnTo>
                  <a:lnTo>
                    <a:pt x="2667000" y="86867"/>
                  </a:lnTo>
                  <a:lnTo>
                    <a:pt x="2660177" y="53042"/>
                  </a:lnTo>
                  <a:lnTo>
                    <a:pt x="2641568" y="25431"/>
                  </a:lnTo>
                  <a:lnTo>
                    <a:pt x="2613957" y="6822"/>
                  </a:lnTo>
                  <a:lnTo>
                    <a:pt x="2580132" y="0"/>
                  </a:lnTo>
                  <a:close/>
                </a:path>
              </a:pathLst>
            </a:custGeom>
            <a:solidFill>
              <a:srgbClr val="566C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3370" y="3036570"/>
              <a:ext cx="2667000" cy="521334"/>
            </a:xfrm>
            <a:custGeom>
              <a:avLst/>
              <a:gdLst/>
              <a:ahLst/>
              <a:cxnLst/>
              <a:rect l="l" t="t" r="r" b="b"/>
              <a:pathLst>
                <a:path w="2667000" h="521335">
                  <a:moveTo>
                    <a:pt x="86868" y="0"/>
                  </a:moveTo>
                  <a:lnTo>
                    <a:pt x="2580132" y="0"/>
                  </a:lnTo>
                  <a:lnTo>
                    <a:pt x="2613957" y="6822"/>
                  </a:lnTo>
                  <a:lnTo>
                    <a:pt x="2641568" y="25431"/>
                  </a:lnTo>
                  <a:lnTo>
                    <a:pt x="2660177" y="53042"/>
                  </a:lnTo>
                  <a:lnTo>
                    <a:pt x="2667000" y="86867"/>
                  </a:lnTo>
                  <a:lnTo>
                    <a:pt x="2667000" y="521207"/>
                  </a:lnTo>
                  <a:lnTo>
                    <a:pt x="0" y="521207"/>
                  </a:lnTo>
                  <a:lnTo>
                    <a:pt x="0" y="86867"/>
                  </a:lnTo>
                  <a:lnTo>
                    <a:pt x="6825" y="53042"/>
                  </a:lnTo>
                  <a:lnTo>
                    <a:pt x="25441" y="25431"/>
                  </a:lnTo>
                  <a:lnTo>
                    <a:pt x="53053" y="6822"/>
                  </a:lnTo>
                  <a:lnTo>
                    <a:pt x="86868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74293" y="3097529"/>
            <a:ext cx="1708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Arial"/>
                <a:cs typeface="Arial"/>
              </a:rPr>
              <a:t>Preparation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4320" y="3538728"/>
            <a:ext cx="2705100" cy="1108075"/>
            <a:chOff x="274320" y="3538728"/>
            <a:chExt cx="2705100" cy="1108075"/>
          </a:xfrm>
        </p:grpSpPr>
        <p:sp>
          <p:nvSpPr>
            <p:cNvPr id="20" name="object 20"/>
            <p:cNvSpPr/>
            <p:nvPr/>
          </p:nvSpPr>
          <p:spPr>
            <a:xfrm>
              <a:off x="293370" y="3557778"/>
              <a:ext cx="2667000" cy="1069975"/>
            </a:xfrm>
            <a:custGeom>
              <a:avLst/>
              <a:gdLst/>
              <a:ahLst/>
              <a:cxnLst/>
              <a:rect l="l" t="t" r="r" b="b"/>
              <a:pathLst>
                <a:path w="2667000" h="1069975">
                  <a:moveTo>
                    <a:pt x="2667000" y="0"/>
                  </a:moveTo>
                  <a:lnTo>
                    <a:pt x="0" y="0"/>
                  </a:lnTo>
                  <a:lnTo>
                    <a:pt x="0" y="1069848"/>
                  </a:lnTo>
                  <a:lnTo>
                    <a:pt x="2667000" y="1069848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83A2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3370" y="3557778"/>
              <a:ext cx="2667000" cy="1069975"/>
            </a:xfrm>
            <a:custGeom>
              <a:avLst/>
              <a:gdLst/>
              <a:ahLst/>
              <a:cxnLst/>
              <a:rect l="l" t="t" r="r" b="b"/>
              <a:pathLst>
                <a:path w="2667000" h="1069975">
                  <a:moveTo>
                    <a:pt x="0" y="1069848"/>
                  </a:moveTo>
                  <a:lnTo>
                    <a:pt x="2667000" y="1069848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1069848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37083" y="3622675"/>
            <a:ext cx="2202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86385" algn="l"/>
                <a:tab pos="287020" algn="l"/>
              </a:tabLst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Address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missing</a:t>
            </a: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083" y="3904310"/>
            <a:ext cx="20256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95"/>
              </a:spcBef>
              <a:buFont typeface="Wingdings"/>
              <a:buChar char=""/>
              <a:tabLst>
                <a:tab pos="287020" algn="l"/>
              </a:tabLst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Training 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Testing</a:t>
            </a:r>
            <a:r>
              <a:rPr sz="1600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3595" y="4148709"/>
            <a:ext cx="13639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5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r>
              <a:rPr sz="16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03065" y="1258569"/>
            <a:ext cx="5354320" cy="5441315"/>
            <a:chOff x="3703065" y="1258569"/>
            <a:chExt cx="5354320" cy="5441315"/>
          </a:xfrm>
        </p:grpSpPr>
        <p:sp>
          <p:nvSpPr>
            <p:cNvPr id="26" name="object 26"/>
            <p:cNvSpPr/>
            <p:nvPr/>
          </p:nvSpPr>
          <p:spPr>
            <a:xfrm>
              <a:off x="3732275" y="1287779"/>
              <a:ext cx="5295900" cy="53827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32275" y="1287779"/>
              <a:ext cx="5295900" cy="5382895"/>
            </a:xfrm>
            <a:custGeom>
              <a:avLst/>
              <a:gdLst/>
              <a:ahLst/>
              <a:cxnLst/>
              <a:rect l="l" t="t" r="r" b="b"/>
              <a:pathLst>
                <a:path w="5295900" h="5382895">
                  <a:moveTo>
                    <a:pt x="0" y="5382768"/>
                  </a:moveTo>
                  <a:lnTo>
                    <a:pt x="5295900" y="5382768"/>
                  </a:lnTo>
                  <a:lnTo>
                    <a:pt x="5295900" y="0"/>
                  </a:lnTo>
                  <a:lnTo>
                    <a:pt x="0" y="0"/>
                  </a:lnTo>
                  <a:lnTo>
                    <a:pt x="0" y="5382768"/>
                  </a:lnTo>
                  <a:close/>
                </a:path>
              </a:pathLst>
            </a:custGeom>
            <a:ln w="579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885688" y="1245234"/>
            <a:ext cx="1005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30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sz="18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94759" y="1702307"/>
            <a:ext cx="5157216" cy="2452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06440" y="3587877"/>
            <a:ext cx="1148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794759" y="4020311"/>
            <a:ext cx="5157470" cy="2590800"/>
            <a:chOff x="3794759" y="4020311"/>
            <a:chExt cx="5157470" cy="2590800"/>
          </a:xfrm>
        </p:grpSpPr>
        <p:sp>
          <p:nvSpPr>
            <p:cNvPr id="32" name="object 32"/>
            <p:cNvSpPr/>
            <p:nvPr/>
          </p:nvSpPr>
          <p:spPr>
            <a:xfrm>
              <a:off x="3794759" y="4020311"/>
              <a:ext cx="5157216" cy="180136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94759" y="5687567"/>
              <a:ext cx="5157216" cy="9235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14059" y="5249671"/>
            <a:ext cx="1131570" cy="923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95"/>
              </a:spcBef>
            </a:pPr>
            <a:r>
              <a:rPr sz="1600" b="1" spc="-105" dirty="0">
                <a:solidFill>
                  <a:srgbClr val="FFFFFF"/>
                </a:solidFill>
                <a:latin typeface="Arial"/>
                <a:cs typeface="Arial"/>
              </a:rPr>
              <a:t>Libraries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00">
              <a:latin typeface="Arial"/>
              <a:cs typeface="Arial"/>
            </a:endParaRPr>
          </a:p>
          <a:p>
            <a:pPr marR="5080" algn="ctr">
              <a:lnSpc>
                <a:spcPct val="100000"/>
              </a:lnSpc>
            </a:pPr>
            <a:r>
              <a:rPr sz="1600" b="1" spc="-17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17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14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b="1" spc="-8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b="1" spc="-9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177029" y="5873241"/>
            <a:ext cx="998855" cy="477520"/>
            <a:chOff x="4177029" y="5873241"/>
            <a:chExt cx="998855" cy="477520"/>
          </a:xfrm>
        </p:grpSpPr>
        <p:sp>
          <p:nvSpPr>
            <p:cNvPr id="36" name="object 36"/>
            <p:cNvSpPr/>
            <p:nvPr/>
          </p:nvSpPr>
          <p:spPr>
            <a:xfrm>
              <a:off x="4187189" y="5883401"/>
              <a:ext cx="978535" cy="457200"/>
            </a:xfrm>
            <a:custGeom>
              <a:avLst/>
              <a:gdLst/>
              <a:ahLst/>
              <a:cxnLst/>
              <a:rect l="l" t="t" r="r" b="b"/>
              <a:pathLst>
                <a:path w="978535" h="457200">
                  <a:moveTo>
                    <a:pt x="978408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78408" y="457200"/>
                  </a:lnTo>
                  <a:lnTo>
                    <a:pt x="978408" y="0"/>
                  </a:lnTo>
                  <a:close/>
                </a:path>
              </a:pathLst>
            </a:custGeom>
            <a:solidFill>
              <a:srgbClr val="207B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87189" y="5883401"/>
              <a:ext cx="978535" cy="457200"/>
            </a:xfrm>
            <a:custGeom>
              <a:avLst/>
              <a:gdLst/>
              <a:ahLst/>
              <a:cxnLst/>
              <a:rect l="l" t="t" r="r" b="b"/>
              <a:pathLst>
                <a:path w="978535" h="457200">
                  <a:moveTo>
                    <a:pt x="0" y="457200"/>
                  </a:moveTo>
                  <a:lnTo>
                    <a:pt x="978408" y="457200"/>
                  </a:lnTo>
                  <a:lnTo>
                    <a:pt x="978408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187190" y="5883402"/>
            <a:ext cx="978535" cy="4572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310"/>
              </a:spcBef>
            </a:pPr>
            <a:r>
              <a:rPr sz="1600" spc="-10" dirty="0">
                <a:solidFill>
                  <a:srgbClr val="FFFFFF"/>
                </a:solidFill>
                <a:latin typeface="Arial"/>
                <a:cs typeface="Arial"/>
              </a:rPr>
              <a:t>Python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46493" y="4155694"/>
            <a:ext cx="1351280" cy="558800"/>
            <a:chOff x="6746493" y="4155694"/>
            <a:chExt cx="1351280" cy="558800"/>
          </a:xfrm>
        </p:grpSpPr>
        <p:sp>
          <p:nvSpPr>
            <p:cNvPr id="40" name="object 40"/>
            <p:cNvSpPr/>
            <p:nvPr/>
          </p:nvSpPr>
          <p:spPr>
            <a:xfrm>
              <a:off x="6756653" y="4165854"/>
              <a:ext cx="1330960" cy="538480"/>
            </a:xfrm>
            <a:custGeom>
              <a:avLst/>
              <a:gdLst/>
              <a:ahLst/>
              <a:cxnLst/>
              <a:rect l="l" t="t" r="r" b="b"/>
              <a:pathLst>
                <a:path w="1330959" h="538479">
                  <a:moveTo>
                    <a:pt x="1330452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330452" y="537972"/>
                  </a:lnTo>
                  <a:lnTo>
                    <a:pt x="1330452" y="0"/>
                  </a:lnTo>
                  <a:close/>
                </a:path>
              </a:pathLst>
            </a:custGeom>
            <a:solidFill>
              <a:srgbClr val="094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56653" y="4165854"/>
              <a:ext cx="1330960" cy="538480"/>
            </a:xfrm>
            <a:custGeom>
              <a:avLst/>
              <a:gdLst/>
              <a:ahLst/>
              <a:cxnLst/>
              <a:rect l="l" t="t" r="r" b="b"/>
              <a:pathLst>
                <a:path w="1330959" h="538479">
                  <a:moveTo>
                    <a:pt x="0" y="537972"/>
                  </a:moveTo>
                  <a:lnTo>
                    <a:pt x="1330452" y="537972"/>
                  </a:lnTo>
                  <a:lnTo>
                    <a:pt x="1330452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756654" y="4165853"/>
            <a:ext cx="1330960" cy="5384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20"/>
              </a:spcBef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scikit-learn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925314" y="1884933"/>
            <a:ext cx="2599055" cy="477520"/>
            <a:chOff x="4925314" y="1884933"/>
            <a:chExt cx="2599055" cy="477520"/>
          </a:xfrm>
        </p:grpSpPr>
        <p:sp>
          <p:nvSpPr>
            <p:cNvPr id="44" name="object 44"/>
            <p:cNvSpPr/>
            <p:nvPr/>
          </p:nvSpPr>
          <p:spPr>
            <a:xfrm>
              <a:off x="4935474" y="1895093"/>
              <a:ext cx="2578735" cy="457200"/>
            </a:xfrm>
            <a:custGeom>
              <a:avLst/>
              <a:gdLst/>
              <a:ahLst/>
              <a:cxnLst/>
              <a:rect l="l" t="t" r="r" b="b"/>
              <a:pathLst>
                <a:path w="2578734" h="457200">
                  <a:moveTo>
                    <a:pt x="2578607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2578607" y="457200"/>
                  </a:lnTo>
                  <a:lnTo>
                    <a:pt x="2578607" y="0"/>
                  </a:lnTo>
                  <a:close/>
                </a:path>
              </a:pathLst>
            </a:custGeom>
            <a:solidFill>
              <a:srgbClr val="C05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935474" y="1895093"/>
              <a:ext cx="2578735" cy="457200"/>
            </a:xfrm>
            <a:custGeom>
              <a:avLst/>
              <a:gdLst/>
              <a:ahLst/>
              <a:cxnLst/>
              <a:rect l="l" t="t" r="r" b="b"/>
              <a:pathLst>
                <a:path w="2578734" h="457200">
                  <a:moveTo>
                    <a:pt x="0" y="457200"/>
                  </a:moveTo>
                  <a:lnTo>
                    <a:pt x="2578607" y="457200"/>
                  </a:lnTo>
                  <a:lnTo>
                    <a:pt x="2578607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935473" y="1895094"/>
            <a:ext cx="2578735" cy="457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305"/>
              </a:spcBef>
            </a:pP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RandomForestClassifier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526781" y="5873241"/>
            <a:ext cx="796290" cy="477520"/>
            <a:chOff x="7526781" y="5873241"/>
            <a:chExt cx="796290" cy="477520"/>
          </a:xfrm>
        </p:grpSpPr>
        <p:sp>
          <p:nvSpPr>
            <p:cNvPr id="48" name="object 48"/>
            <p:cNvSpPr/>
            <p:nvPr/>
          </p:nvSpPr>
          <p:spPr>
            <a:xfrm>
              <a:off x="7536941" y="5883401"/>
              <a:ext cx="775970" cy="457200"/>
            </a:xfrm>
            <a:custGeom>
              <a:avLst/>
              <a:gdLst/>
              <a:ahLst/>
              <a:cxnLst/>
              <a:rect l="l" t="t" r="r" b="b"/>
              <a:pathLst>
                <a:path w="775970" h="457200">
                  <a:moveTo>
                    <a:pt x="775716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775716" y="457200"/>
                  </a:lnTo>
                  <a:lnTo>
                    <a:pt x="775716" y="0"/>
                  </a:lnTo>
                  <a:close/>
                </a:path>
              </a:pathLst>
            </a:custGeom>
            <a:solidFill>
              <a:srgbClr val="207B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536941" y="5883401"/>
              <a:ext cx="775970" cy="457200"/>
            </a:xfrm>
            <a:custGeom>
              <a:avLst/>
              <a:gdLst/>
              <a:ahLst/>
              <a:cxnLst/>
              <a:rect l="l" t="t" r="r" b="b"/>
              <a:pathLst>
                <a:path w="775970" h="457200">
                  <a:moveTo>
                    <a:pt x="0" y="457200"/>
                  </a:moveTo>
                  <a:lnTo>
                    <a:pt x="775716" y="457200"/>
                  </a:lnTo>
                  <a:lnTo>
                    <a:pt x="775716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7536942" y="5883402"/>
            <a:ext cx="775970" cy="4572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310"/>
              </a:spcBef>
            </a:pP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422138" y="4155694"/>
            <a:ext cx="1059815" cy="558800"/>
            <a:chOff x="5422138" y="4155694"/>
            <a:chExt cx="1059815" cy="558800"/>
          </a:xfrm>
        </p:grpSpPr>
        <p:sp>
          <p:nvSpPr>
            <p:cNvPr id="52" name="object 52"/>
            <p:cNvSpPr/>
            <p:nvPr/>
          </p:nvSpPr>
          <p:spPr>
            <a:xfrm>
              <a:off x="5432298" y="4165854"/>
              <a:ext cx="1039494" cy="538480"/>
            </a:xfrm>
            <a:custGeom>
              <a:avLst/>
              <a:gdLst/>
              <a:ahLst/>
              <a:cxnLst/>
              <a:rect l="l" t="t" r="r" b="b"/>
              <a:pathLst>
                <a:path w="1039495" h="538479">
                  <a:moveTo>
                    <a:pt x="1039368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039368" y="537972"/>
                  </a:lnTo>
                  <a:lnTo>
                    <a:pt x="1039368" y="0"/>
                  </a:lnTo>
                  <a:close/>
                </a:path>
              </a:pathLst>
            </a:custGeom>
            <a:solidFill>
              <a:srgbClr val="094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32298" y="4165854"/>
              <a:ext cx="1039494" cy="538480"/>
            </a:xfrm>
            <a:custGeom>
              <a:avLst/>
              <a:gdLst/>
              <a:ahLst/>
              <a:cxnLst/>
              <a:rect l="l" t="t" r="r" b="b"/>
              <a:pathLst>
                <a:path w="1039495" h="538479">
                  <a:moveTo>
                    <a:pt x="0" y="537972"/>
                  </a:moveTo>
                  <a:lnTo>
                    <a:pt x="1039368" y="537972"/>
                  </a:lnTo>
                  <a:lnTo>
                    <a:pt x="1039368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432297" y="4165853"/>
            <a:ext cx="1039494" cy="5384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620"/>
              </a:spcBef>
            </a:pP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Pandas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335526" y="4195317"/>
            <a:ext cx="822325" cy="477520"/>
            <a:chOff x="4335526" y="4195317"/>
            <a:chExt cx="822325" cy="477520"/>
          </a:xfrm>
        </p:grpSpPr>
        <p:sp>
          <p:nvSpPr>
            <p:cNvPr id="56" name="object 56"/>
            <p:cNvSpPr/>
            <p:nvPr/>
          </p:nvSpPr>
          <p:spPr>
            <a:xfrm>
              <a:off x="4345686" y="4205477"/>
              <a:ext cx="802005" cy="457200"/>
            </a:xfrm>
            <a:custGeom>
              <a:avLst/>
              <a:gdLst/>
              <a:ahLst/>
              <a:cxnLst/>
              <a:rect l="l" t="t" r="r" b="b"/>
              <a:pathLst>
                <a:path w="802004" h="457200">
                  <a:moveTo>
                    <a:pt x="801624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01624" y="457200"/>
                  </a:lnTo>
                  <a:lnTo>
                    <a:pt x="801624" y="0"/>
                  </a:lnTo>
                  <a:close/>
                </a:path>
              </a:pathLst>
            </a:custGeom>
            <a:solidFill>
              <a:srgbClr val="094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5686" y="4205477"/>
              <a:ext cx="802005" cy="457200"/>
            </a:xfrm>
            <a:custGeom>
              <a:avLst/>
              <a:gdLst/>
              <a:ahLst/>
              <a:cxnLst/>
              <a:rect l="l" t="t" r="r" b="b"/>
              <a:pathLst>
                <a:path w="802004" h="457200">
                  <a:moveTo>
                    <a:pt x="0" y="457200"/>
                  </a:moveTo>
                  <a:lnTo>
                    <a:pt x="801624" y="457200"/>
                  </a:lnTo>
                  <a:lnTo>
                    <a:pt x="801624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345685" y="4205478"/>
            <a:ext cx="802005" cy="4572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10"/>
              </a:spcBef>
            </a:pP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SciPy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971290" y="4766817"/>
            <a:ext cx="1014094" cy="558800"/>
            <a:chOff x="3971290" y="4766817"/>
            <a:chExt cx="1014094" cy="558800"/>
          </a:xfrm>
        </p:grpSpPr>
        <p:sp>
          <p:nvSpPr>
            <p:cNvPr id="60" name="object 60"/>
            <p:cNvSpPr/>
            <p:nvPr/>
          </p:nvSpPr>
          <p:spPr>
            <a:xfrm>
              <a:off x="3981450" y="4776977"/>
              <a:ext cx="993775" cy="538480"/>
            </a:xfrm>
            <a:custGeom>
              <a:avLst/>
              <a:gdLst/>
              <a:ahLst/>
              <a:cxnLst/>
              <a:rect l="l" t="t" r="r" b="b"/>
              <a:pathLst>
                <a:path w="993775" h="538479">
                  <a:moveTo>
                    <a:pt x="993648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993648" y="537972"/>
                  </a:lnTo>
                  <a:lnTo>
                    <a:pt x="993648" y="0"/>
                  </a:lnTo>
                  <a:close/>
                </a:path>
              </a:pathLst>
            </a:custGeom>
            <a:solidFill>
              <a:srgbClr val="094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981450" y="4776977"/>
              <a:ext cx="993775" cy="538480"/>
            </a:xfrm>
            <a:custGeom>
              <a:avLst/>
              <a:gdLst/>
              <a:ahLst/>
              <a:cxnLst/>
              <a:rect l="l" t="t" r="r" b="b"/>
              <a:pathLst>
                <a:path w="993775" h="538479">
                  <a:moveTo>
                    <a:pt x="0" y="537972"/>
                  </a:moveTo>
                  <a:lnTo>
                    <a:pt x="993648" y="537972"/>
                  </a:lnTo>
                  <a:lnTo>
                    <a:pt x="993648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81450" y="4776978"/>
            <a:ext cx="993775" cy="5384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30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NumPy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088382" y="4766817"/>
            <a:ext cx="1044575" cy="558800"/>
            <a:chOff x="5088382" y="4766817"/>
            <a:chExt cx="1044575" cy="558800"/>
          </a:xfrm>
        </p:grpSpPr>
        <p:sp>
          <p:nvSpPr>
            <p:cNvPr id="64" name="object 64"/>
            <p:cNvSpPr/>
            <p:nvPr/>
          </p:nvSpPr>
          <p:spPr>
            <a:xfrm>
              <a:off x="5098542" y="4776977"/>
              <a:ext cx="1024255" cy="538480"/>
            </a:xfrm>
            <a:custGeom>
              <a:avLst/>
              <a:gdLst/>
              <a:ahLst/>
              <a:cxnLst/>
              <a:rect l="l" t="t" r="r" b="b"/>
              <a:pathLst>
                <a:path w="1024254" h="538479">
                  <a:moveTo>
                    <a:pt x="1024127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024127" y="537972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094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098542" y="4776977"/>
              <a:ext cx="1024255" cy="538480"/>
            </a:xfrm>
            <a:custGeom>
              <a:avLst/>
              <a:gdLst/>
              <a:ahLst/>
              <a:cxnLst/>
              <a:rect l="l" t="t" r="r" b="b"/>
              <a:pathLst>
                <a:path w="1024254" h="538479">
                  <a:moveTo>
                    <a:pt x="0" y="537972"/>
                  </a:moveTo>
                  <a:lnTo>
                    <a:pt x="1024127" y="537972"/>
                  </a:lnTo>
                  <a:lnTo>
                    <a:pt x="1024127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098541" y="4776978"/>
            <a:ext cx="1024255" cy="5384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30"/>
              </a:spcBef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IPython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235953" y="4766817"/>
            <a:ext cx="1317625" cy="558800"/>
            <a:chOff x="6235953" y="4766817"/>
            <a:chExt cx="1317625" cy="558800"/>
          </a:xfrm>
        </p:grpSpPr>
        <p:sp>
          <p:nvSpPr>
            <p:cNvPr id="68" name="object 68"/>
            <p:cNvSpPr/>
            <p:nvPr/>
          </p:nvSpPr>
          <p:spPr>
            <a:xfrm>
              <a:off x="6246113" y="4776977"/>
              <a:ext cx="1297305" cy="538480"/>
            </a:xfrm>
            <a:custGeom>
              <a:avLst/>
              <a:gdLst/>
              <a:ahLst/>
              <a:cxnLst/>
              <a:rect l="l" t="t" r="r" b="b"/>
              <a:pathLst>
                <a:path w="1297304" h="538479">
                  <a:moveTo>
                    <a:pt x="1296924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296924" y="537972"/>
                  </a:lnTo>
                  <a:lnTo>
                    <a:pt x="1296924" y="0"/>
                  </a:lnTo>
                  <a:close/>
                </a:path>
              </a:pathLst>
            </a:custGeom>
            <a:solidFill>
              <a:srgbClr val="094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46113" y="4776977"/>
              <a:ext cx="1297305" cy="538480"/>
            </a:xfrm>
            <a:custGeom>
              <a:avLst/>
              <a:gdLst/>
              <a:ahLst/>
              <a:cxnLst/>
              <a:rect l="l" t="t" r="r" b="b"/>
              <a:pathLst>
                <a:path w="1297304" h="538479">
                  <a:moveTo>
                    <a:pt x="0" y="537972"/>
                  </a:moveTo>
                  <a:lnTo>
                    <a:pt x="1296924" y="537972"/>
                  </a:lnTo>
                  <a:lnTo>
                    <a:pt x="1296924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246114" y="4776978"/>
            <a:ext cx="1297305" cy="5384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630"/>
              </a:spcBef>
            </a:pP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Matplotlib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7656321" y="4766817"/>
            <a:ext cx="1127125" cy="558800"/>
            <a:chOff x="7656321" y="4766817"/>
            <a:chExt cx="1127125" cy="558800"/>
          </a:xfrm>
        </p:grpSpPr>
        <p:sp>
          <p:nvSpPr>
            <p:cNvPr id="72" name="object 72"/>
            <p:cNvSpPr/>
            <p:nvPr/>
          </p:nvSpPr>
          <p:spPr>
            <a:xfrm>
              <a:off x="7666481" y="4776977"/>
              <a:ext cx="1106805" cy="538480"/>
            </a:xfrm>
            <a:custGeom>
              <a:avLst/>
              <a:gdLst/>
              <a:ahLst/>
              <a:cxnLst/>
              <a:rect l="l" t="t" r="r" b="b"/>
              <a:pathLst>
                <a:path w="1106804" h="538479">
                  <a:moveTo>
                    <a:pt x="1106424" y="0"/>
                  </a:moveTo>
                  <a:lnTo>
                    <a:pt x="0" y="0"/>
                  </a:lnTo>
                  <a:lnTo>
                    <a:pt x="0" y="537972"/>
                  </a:lnTo>
                  <a:lnTo>
                    <a:pt x="1106424" y="537972"/>
                  </a:lnTo>
                  <a:lnTo>
                    <a:pt x="1106424" y="0"/>
                  </a:lnTo>
                  <a:close/>
                </a:path>
              </a:pathLst>
            </a:custGeom>
            <a:solidFill>
              <a:srgbClr val="094D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666481" y="4776977"/>
              <a:ext cx="1106805" cy="538480"/>
            </a:xfrm>
            <a:custGeom>
              <a:avLst/>
              <a:gdLst/>
              <a:ahLst/>
              <a:cxnLst/>
              <a:rect l="l" t="t" r="r" b="b"/>
              <a:pathLst>
                <a:path w="1106804" h="538479">
                  <a:moveTo>
                    <a:pt x="0" y="537972"/>
                  </a:moveTo>
                  <a:lnTo>
                    <a:pt x="1106424" y="537972"/>
                  </a:lnTo>
                  <a:lnTo>
                    <a:pt x="1106424" y="0"/>
                  </a:lnTo>
                  <a:lnTo>
                    <a:pt x="0" y="0"/>
                  </a:lnTo>
                  <a:lnTo>
                    <a:pt x="0" y="537972"/>
                  </a:lnTo>
                  <a:close/>
                </a:path>
              </a:pathLst>
            </a:custGeom>
            <a:ln w="1981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666481" y="4776978"/>
            <a:ext cx="1106805" cy="53848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44780">
              <a:lnSpc>
                <a:spcPct val="100000"/>
              </a:lnSpc>
              <a:spcBef>
                <a:spcPts val="630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seaborn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4082541" y="2491485"/>
            <a:ext cx="1785620" cy="1097915"/>
            <a:chOff x="4082541" y="2491485"/>
            <a:chExt cx="1785620" cy="1097915"/>
          </a:xfrm>
        </p:grpSpPr>
        <p:sp>
          <p:nvSpPr>
            <p:cNvPr id="76" name="object 76"/>
            <p:cNvSpPr/>
            <p:nvPr/>
          </p:nvSpPr>
          <p:spPr>
            <a:xfrm>
              <a:off x="4107941" y="2501645"/>
              <a:ext cx="1750060" cy="457200"/>
            </a:xfrm>
            <a:custGeom>
              <a:avLst/>
              <a:gdLst/>
              <a:ahLst/>
              <a:cxnLst/>
              <a:rect l="l" t="t" r="r" b="b"/>
              <a:pathLst>
                <a:path w="1750060" h="457200">
                  <a:moveTo>
                    <a:pt x="174955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749552" y="457200"/>
                  </a:lnTo>
                  <a:lnTo>
                    <a:pt x="1749552" y="0"/>
                  </a:lnTo>
                  <a:close/>
                </a:path>
              </a:pathLst>
            </a:custGeom>
            <a:solidFill>
              <a:srgbClr val="C05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107941" y="2501645"/>
              <a:ext cx="1750060" cy="457200"/>
            </a:xfrm>
            <a:custGeom>
              <a:avLst/>
              <a:gdLst/>
              <a:ahLst/>
              <a:cxnLst/>
              <a:rect l="l" t="t" r="r" b="b"/>
              <a:pathLst>
                <a:path w="1750060" h="457200">
                  <a:moveTo>
                    <a:pt x="0" y="457200"/>
                  </a:moveTo>
                  <a:lnTo>
                    <a:pt x="1749552" y="457200"/>
                  </a:lnTo>
                  <a:lnTo>
                    <a:pt x="1749552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092701" y="3121913"/>
              <a:ext cx="1658620" cy="457200"/>
            </a:xfrm>
            <a:custGeom>
              <a:avLst/>
              <a:gdLst/>
              <a:ahLst/>
              <a:cxnLst/>
              <a:rect l="l" t="t" r="r" b="b"/>
              <a:pathLst>
                <a:path w="1658620" h="457200">
                  <a:moveTo>
                    <a:pt x="165811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658112" y="457200"/>
                  </a:lnTo>
                  <a:lnTo>
                    <a:pt x="1658112" y="0"/>
                  </a:lnTo>
                  <a:close/>
                </a:path>
              </a:pathLst>
            </a:custGeom>
            <a:solidFill>
              <a:srgbClr val="C05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4092701" y="3121913"/>
              <a:ext cx="1658620" cy="457200"/>
            </a:xfrm>
            <a:custGeom>
              <a:avLst/>
              <a:gdLst/>
              <a:ahLst/>
              <a:cxnLst/>
              <a:rect l="l" t="t" r="r" b="b"/>
              <a:pathLst>
                <a:path w="1658620" h="457200">
                  <a:moveTo>
                    <a:pt x="0" y="457200"/>
                  </a:moveTo>
                  <a:lnTo>
                    <a:pt x="1658112" y="457200"/>
                  </a:lnTo>
                  <a:lnTo>
                    <a:pt x="1658112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092702" y="3121914"/>
            <a:ext cx="1658620" cy="4572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00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train_test_split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915914" y="2491485"/>
            <a:ext cx="1742439" cy="477520"/>
            <a:chOff x="5915914" y="2491485"/>
            <a:chExt cx="1742439" cy="477520"/>
          </a:xfrm>
        </p:grpSpPr>
        <p:sp>
          <p:nvSpPr>
            <p:cNvPr id="82" name="object 82"/>
            <p:cNvSpPr/>
            <p:nvPr/>
          </p:nvSpPr>
          <p:spPr>
            <a:xfrm>
              <a:off x="5926074" y="2501645"/>
              <a:ext cx="1722120" cy="457200"/>
            </a:xfrm>
            <a:custGeom>
              <a:avLst/>
              <a:gdLst/>
              <a:ahLst/>
              <a:cxnLst/>
              <a:rect l="l" t="t" r="r" b="b"/>
              <a:pathLst>
                <a:path w="1722120" h="457200">
                  <a:moveTo>
                    <a:pt x="172212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722120" y="457200"/>
                  </a:lnTo>
                  <a:lnTo>
                    <a:pt x="1722120" y="0"/>
                  </a:lnTo>
                  <a:close/>
                </a:path>
              </a:pathLst>
            </a:custGeom>
            <a:solidFill>
              <a:srgbClr val="C05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926074" y="2501645"/>
              <a:ext cx="1722120" cy="457200"/>
            </a:xfrm>
            <a:custGeom>
              <a:avLst/>
              <a:gdLst/>
              <a:ahLst/>
              <a:cxnLst/>
              <a:rect l="l" t="t" r="r" b="b"/>
              <a:pathLst>
                <a:path w="1722120" h="457200">
                  <a:moveTo>
                    <a:pt x="0" y="457200"/>
                  </a:moveTo>
                  <a:lnTo>
                    <a:pt x="1722120" y="457200"/>
                  </a:lnTo>
                  <a:lnTo>
                    <a:pt x="172212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4251959" y="2528442"/>
            <a:ext cx="30537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818005" algn="l"/>
              </a:tabLst>
            </a:pP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Strati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iedKFold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4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15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40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600" spc="-1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876290" y="3111754"/>
            <a:ext cx="1788160" cy="477520"/>
            <a:chOff x="5876290" y="3111754"/>
            <a:chExt cx="1788160" cy="477520"/>
          </a:xfrm>
        </p:grpSpPr>
        <p:sp>
          <p:nvSpPr>
            <p:cNvPr id="86" name="object 86"/>
            <p:cNvSpPr/>
            <p:nvPr/>
          </p:nvSpPr>
          <p:spPr>
            <a:xfrm>
              <a:off x="5886450" y="3121914"/>
              <a:ext cx="1767839" cy="457200"/>
            </a:xfrm>
            <a:custGeom>
              <a:avLst/>
              <a:gdLst/>
              <a:ahLst/>
              <a:cxnLst/>
              <a:rect l="l" t="t" r="r" b="b"/>
              <a:pathLst>
                <a:path w="1767840" h="457200">
                  <a:moveTo>
                    <a:pt x="176784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767840" y="457200"/>
                  </a:lnTo>
                  <a:lnTo>
                    <a:pt x="1767840" y="0"/>
                  </a:lnTo>
                  <a:close/>
                </a:path>
              </a:pathLst>
            </a:custGeom>
            <a:solidFill>
              <a:srgbClr val="C05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886450" y="3121914"/>
              <a:ext cx="1767839" cy="457200"/>
            </a:xfrm>
            <a:custGeom>
              <a:avLst/>
              <a:gdLst/>
              <a:ahLst/>
              <a:cxnLst/>
              <a:rect l="l" t="t" r="r" b="b"/>
              <a:pathLst>
                <a:path w="1767840" h="457200">
                  <a:moveTo>
                    <a:pt x="0" y="457200"/>
                  </a:moveTo>
                  <a:lnTo>
                    <a:pt x="1767840" y="457200"/>
                  </a:lnTo>
                  <a:lnTo>
                    <a:pt x="1767840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886450" y="3121914"/>
            <a:ext cx="1767839" cy="4572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300"/>
              </a:spcBef>
            </a:pPr>
            <a:r>
              <a:rPr sz="1600" spc="-30" dirty="0">
                <a:solidFill>
                  <a:srgbClr val="FFFFFF"/>
                </a:solidFill>
                <a:latin typeface="Arial"/>
                <a:cs typeface="Arial"/>
              </a:rPr>
              <a:t>learning_curve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706614" y="2491485"/>
            <a:ext cx="947419" cy="477520"/>
            <a:chOff x="7706614" y="2491485"/>
            <a:chExt cx="947419" cy="477520"/>
          </a:xfrm>
        </p:grpSpPr>
        <p:sp>
          <p:nvSpPr>
            <p:cNvPr id="90" name="object 90"/>
            <p:cNvSpPr/>
            <p:nvPr/>
          </p:nvSpPr>
          <p:spPr>
            <a:xfrm>
              <a:off x="7716774" y="2501645"/>
              <a:ext cx="927100" cy="457200"/>
            </a:xfrm>
            <a:custGeom>
              <a:avLst/>
              <a:gdLst/>
              <a:ahLst/>
              <a:cxnLst/>
              <a:rect l="l" t="t" r="r" b="b"/>
              <a:pathLst>
                <a:path w="927100" h="457200">
                  <a:moveTo>
                    <a:pt x="926592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926592" y="457200"/>
                  </a:lnTo>
                  <a:lnTo>
                    <a:pt x="926592" y="0"/>
                  </a:lnTo>
                  <a:close/>
                </a:path>
              </a:pathLst>
            </a:custGeom>
            <a:solidFill>
              <a:srgbClr val="C05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716774" y="2501645"/>
              <a:ext cx="927100" cy="457200"/>
            </a:xfrm>
            <a:custGeom>
              <a:avLst/>
              <a:gdLst/>
              <a:ahLst/>
              <a:cxnLst/>
              <a:rect l="l" t="t" r="r" b="b"/>
              <a:pathLst>
                <a:path w="927100" h="457200">
                  <a:moveTo>
                    <a:pt x="0" y="457200"/>
                  </a:moveTo>
                  <a:lnTo>
                    <a:pt x="926592" y="457200"/>
                  </a:lnTo>
                  <a:lnTo>
                    <a:pt x="926592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716773" y="2501645"/>
            <a:ext cx="927100" cy="4572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305"/>
              </a:spcBef>
            </a:pPr>
            <a:r>
              <a:rPr sz="1600" spc="35" dirty="0">
                <a:solidFill>
                  <a:srgbClr val="FFFFFF"/>
                </a:solidFill>
                <a:latin typeface="Arial"/>
                <a:cs typeface="Arial"/>
              </a:rPr>
              <a:t>pyplot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7764780" y="3112007"/>
            <a:ext cx="882650" cy="477520"/>
            <a:chOff x="7764780" y="3112007"/>
            <a:chExt cx="882650" cy="477520"/>
          </a:xfrm>
        </p:grpSpPr>
        <p:sp>
          <p:nvSpPr>
            <p:cNvPr id="94" name="object 94"/>
            <p:cNvSpPr/>
            <p:nvPr/>
          </p:nvSpPr>
          <p:spPr>
            <a:xfrm>
              <a:off x="7774686" y="3121913"/>
              <a:ext cx="862965" cy="457200"/>
            </a:xfrm>
            <a:custGeom>
              <a:avLst/>
              <a:gdLst/>
              <a:ahLst/>
              <a:cxnLst/>
              <a:rect l="l" t="t" r="r" b="b"/>
              <a:pathLst>
                <a:path w="862965" h="457200">
                  <a:moveTo>
                    <a:pt x="862583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862583" y="457200"/>
                  </a:lnTo>
                  <a:lnTo>
                    <a:pt x="862583" y="0"/>
                  </a:lnTo>
                  <a:close/>
                </a:path>
              </a:pathLst>
            </a:custGeom>
            <a:solidFill>
              <a:srgbClr val="C05A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774686" y="3121913"/>
              <a:ext cx="862965" cy="457200"/>
            </a:xfrm>
            <a:custGeom>
              <a:avLst/>
              <a:gdLst/>
              <a:ahLst/>
              <a:cxnLst/>
              <a:rect l="l" t="t" r="r" b="b"/>
              <a:pathLst>
                <a:path w="862965" h="457200">
                  <a:moveTo>
                    <a:pt x="0" y="457200"/>
                  </a:moveTo>
                  <a:lnTo>
                    <a:pt x="862583" y="457200"/>
                  </a:lnTo>
                  <a:lnTo>
                    <a:pt x="862583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81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7774685" y="3121914"/>
            <a:ext cx="862965" cy="4572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300"/>
              </a:spcBef>
            </a:pPr>
            <a:r>
              <a:rPr sz="1600" spc="20" dirty="0">
                <a:solidFill>
                  <a:srgbClr val="FFFFFF"/>
                </a:solidFill>
                <a:latin typeface="Arial"/>
                <a:cs typeface="Arial"/>
              </a:rPr>
              <a:t>interp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848867" y="1269491"/>
            <a:ext cx="2131060" cy="561340"/>
            <a:chOff x="848867" y="1269491"/>
            <a:chExt cx="2131060" cy="561340"/>
          </a:xfrm>
        </p:grpSpPr>
        <p:sp>
          <p:nvSpPr>
            <p:cNvPr id="98" name="object 98"/>
            <p:cNvSpPr/>
            <p:nvPr/>
          </p:nvSpPr>
          <p:spPr>
            <a:xfrm>
              <a:off x="867917" y="1288541"/>
              <a:ext cx="2092960" cy="523240"/>
            </a:xfrm>
            <a:custGeom>
              <a:avLst/>
              <a:gdLst/>
              <a:ahLst/>
              <a:cxnLst/>
              <a:rect l="l" t="t" r="r" b="b"/>
              <a:pathLst>
                <a:path w="2092960" h="523239">
                  <a:moveTo>
                    <a:pt x="2005330" y="0"/>
                  </a:moveTo>
                  <a:lnTo>
                    <a:pt x="87122" y="0"/>
                  </a:lnTo>
                  <a:lnTo>
                    <a:pt x="53208" y="6844"/>
                  </a:lnTo>
                  <a:lnTo>
                    <a:pt x="25515" y="25511"/>
                  </a:lnTo>
                  <a:lnTo>
                    <a:pt x="6845" y="53203"/>
                  </a:lnTo>
                  <a:lnTo>
                    <a:pt x="0" y="87122"/>
                  </a:lnTo>
                  <a:lnTo>
                    <a:pt x="0" y="522732"/>
                  </a:lnTo>
                  <a:lnTo>
                    <a:pt x="2092452" y="522732"/>
                  </a:lnTo>
                  <a:lnTo>
                    <a:pt x="2092452" y="87122"/>
                  </a:lnTo>
                  <a:lnTo>
                    <a:pt x="2085607" y="53203"/>
                  </a:lnTo>
                  <a:lnTo>
                    <a:pt x="2066940" y="25511"/>
                  </a:lnTo>
                  <a:lnTo>
                    <a:pt x="2039248" y="6844"/>
                  </a:lnTo>
                  <a:lnTo>
                    <a:pt x="2005330" y="0"/>
                  </a:lnTo>
                  <a:close/>
                </a:path>
              </a:pathLst>
            </a:custGeom>
            <a:solidFill>
              <a:srgbClr val="7C66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67917" y="1288541"/>
              <a:ext cx="2092960" cy="523240"/>
            </a:xfrm>
            <a:custGeom>
              <a:avLst/>
              <a:gdLst/>
              <a:ahLst/>
              <a:cxnLst/>
              <a:rect l="l" t="t" r="r" b="b"/>
              <a:pathLst>
                <a:path w="2092960" h="523239">
                  <a:moveTo>
                    <a:pt x="87122" y="0"/>
                  </a:moveTo>
                  <a:lnTo>
                    <a:pt x="2005330" y="0"/>
                  </a:lnTo>
                  <a:lnTo>
                    <a:pt x="2039248" y="6844"/>
                  </a:lnTo>
                  <a:lnTo>
                    <a:pt x="2066940" y="25511"/>
                  </a:lnTo>
                  <a:lnTo>
                    <a:pt x="2085607" y="53203"/>
                  </a:lnTo>
                  <a:lnTo>
                    <a:pt x="2092452" y="87122"/>
                  </a:lnTo>
                  <a:lnTo>
                    <a:pt x="2092452" y="522732"/>
                  </a:lnTo>
                  <a:lnTo>
                    <a:pt x="0" y="522732"/>
                  </a:lnTo>
                  <a:lnTo>
                    <a:pt x="0" y="87122"/>
                  </a:lnTo>
                  <a:lnTo>
                    <a:pt x="6845" y="53203"/>
                  </a:lnTo>
                  <a:lnTo>
                    <a:pt x="25515" y="25511"/>
                  </a:lnTo>
                  <a:lnTo>
                    <a:pt x="53208" y="6844"/>
                  </a:lnTo>
                  <a:lnTo>
                    <a:pt x="87122" y="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1390269" y="1349502"/>
            <a:ext cx="10458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40" dirty="0">
                <a:solidFill>
                  <a:srgbClr val="FFFFFF"/>
                </a:solidFill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48867" y="1792223"/>
            <a:ext cx="2131060" cy="1068705"/>
            <a:chOff x="848867" y="1792223"/>
            <a:chExt cx="2131060" cy="1068705"/>
          </a:xfrm>
        </p:grpSpPr>
        <p:sp>
          <p:nvSpPr>
            <p:cNvPr id="102" name="object 102"/>
            <p:cNvSpPr/>
            <p:nvPr/>
          </p:nvSpPr>
          <p:spPr>
            <a:xfrm>
              <a:off x="867917" y="1811273"/>
              <a:ext cx="2092960" cy="1030605"/>
            </a:xfrm>
            <a:custGeom>
              <a:avLst/>
              <a:gdLst/>
              <a:ahLst/>
              <a:cxnLst/>
              <a:rect l="l" t="t" r="r" b="b"/>
              <a:pathLst>
                <a:path w="2092960" h="1030605">
                  <a:moveTo>
                    <a:pt x="2092452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2092452" y="1030224"/>
                  </a:lnTo>
                  <a:lnTo>
                    <a:pt x="2092452" y="0"/>
                  </a:lnTo>
                  <a:close/>
                </a:path>
              </a:pathLst>
            </a:custGeom>
            <a:solidFill>
              <a:srgbClr val="BB9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67917" y="1811273"/>
              <a:ext cx="2092960" cy="1030605"/>
            </a:xfrm>
            <a:custGeom>
              <a:avLst/>
              <a:gdLst/>
              <a:ahLst/>
              <a:cxnLst/>
              <a:rect l="l" t="t" r="r" b="b"/>
              <a:pathLst>
                <a:path w="2092960" h="1030605">
                  <a:moveTo>
                    <a:pt x="0" y="1030224"/>
                  </a:moveTo>
                  <a:lnTo>
                    <a:pt x="2092452" y="1030224"/>
                  </a:lnTo>
                  <a:lnTo>
                    <a:pt x="2092452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011326" y="1874900"/>
            <a:ext cx="1214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87020" algn="l"/>
              </a:tabLst>
            </a:pP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wdbc.data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011326" y="2118741"/>
            <a:ext cx="15957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87020" algn="l"/>
              </a:tabLst>
            </a:pP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FFFFFF"/>
                </a:solidFill>
                <a:latin typeface="Arial"/>
                <a:cs typeface="Arial"/>
              </a:rPr>
              <a:t>ast</a:t>
            </a:r>
            <a:r>
              <a:rPr sz="1600" spc="1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-7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anc</a:t>
            </a:r>
            <a:r>
              <a:rPr sz="1600" spc="-6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15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10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297813" y="2362580"/>
            <a:ext cx="13068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wisconsin.data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0411714" y="3082290"/>
            <a:ext cx="837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="1" spc="-9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b="1" spc="-24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9732264" y="3523488"/>
            <a:ext cx="2190115" cy="822960"/>
            <a:chOff x="9732264" y="3523488"/>
            <a:chExt cx="2190115" cy="822960"/>
          </a:xfrm>
        </p:grpSpPr>
        <p:sp>
          <p:nvSpPr>
            <p:cNvPr id="109" name="object 109"/>
            <p:cNvSpPr/>
            <p:nvPr/>
          </p:nvSpPr>
          <p:spPr>
            <a:xfrm>
              <a:off x="9751314" y="3542538"/>
              <a:ext cx="2152015" cy="784860"/>
            </a:xfrm>
            <a:custGeom>
              <a:avLst/>
              <a:gdLst/>
              <a:ahLst/>
              <a:cxnLst/>
              <a:rect l="l" t="t" r="r" b="b"/>
              <a:pathLst>
                <a:path w="2152015" h="784860">
                  <a:moveTo>
                    <a:pt x="2151887" y="0"/>
                  </a:moveTo>
                  <a:lnTo>
                    <a:pt x="0" y="0"/>
                  </a:lnTo>
                  <a:lnTo>
                    <a:pt x="0" y="784860"/>
                  </a:lnTo>
                  <a:lnTo>
                    <a:pt x="2151887" y="784860"/>
                  </a:lnTo>
                  <a:lnTo>
                    <a:pt x="2151887" y="0"/>
                  </a:lnTo>
                  <a:close/>
                </a:path>
              </a:pathLst>
            </a:custGeom>
            <a:solidFill>
              <a:srgbClr val="BB9A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9751314" y="3542538"/>
              <a:ext cx="2152015" cy="784860"/>
            </a:xfrm>
            <a:custGeom>
              <a:avLst/>
              <a:gdLst/>
              <a:ahLst/>
              <a:cxnLst/>
              <a:rect l="l" t="t" r="r" b="b"/>
              <a:pathLst>
                <a:path w="2152015" h="784860">
                  <a:moveTo>
                    <a:pt x="0" y="784860"/>
                  </a:moveTo>
                  <a:lnTo>
                    <a:pt x="2151887" y="784860"/>
                  </a:lnTo>
                  <a:lnTo>
                    <a:pt x="2151887" y="0"/>
                  </a:lnTo>
                  <a:lnTo>
                    <a:pt x="0" y="0"/>
                  </a:lnTo>
                  <a:lnTo>
                    <a:pt x="0" y="78486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9897109" y="3607689"/>
            <a:ext cx="174878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3520" indent="-224154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24154" algn="l"/>
              </a:tabLst>
            </a:pP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Trained</a:t>
            </a:r>
            <a:r>
              <a:rPr sz="1600" spc="-45" dirty="0">
                <a:solidFill>
                  <a:srgbClr val="FFFFFF"/>
                </a:solidFill>
                <a:latin typeface="Arial"/>
                <a:cs typeface="Arial"/>
              </a:rPr>
              <a:t> Classifier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897109" y="3851528"/>
            <a:ext cx="1225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5425" indent="-22606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26060" algn="l"/>
              </a:tabLst>
            </a:pPr>
            <a:r>
              <a:rPr sz="1600" spc="-18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-5" dirty="0">
                <a:solidFill>
                  <a:srgbClr val="FFFFFF"/>
                </a:solidFill>
                <a:latin typeface="Arial"/>
                <a:cs typeface="Arial"/>
              </a:rPr>
              <a:t>redi</a:t>
            </a:r>
            <a:r>
              <a:rPr sz="1600" spc="-1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40" dirty="0">
                <a:solidFill>
                  <a:srgbClr val="FFFFFF"/>
                </a:solidFill>
                <a:latin typeface="Arial"/>
                <a:cs typeface="Arial"/>
              </a:rPr>
              <a:t>tio</a:t>
            </a:r>
            <a:r>
              <a:rPr sz="1600" spc="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-12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942715"/>
            <a:ext cx="4019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65" dirty="0"/>
              <a:t>Data</a:t>
            </a:r>
            <a:r>
              <a:rPr sz="4000" spc="-85" dirty="0"/>
              <a:t> </a:t>
            </a:r>
            <a:r>
              <a:rPr sz="4000" spc="-30" dirty="0"/>
              <a:t>Visualization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4E36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746</Words>
  <Application>Microsoft Office PowerPoint</Application>
  <PresentationFormat>Widescreen</PresentationFormat>
  <Paragraphs>300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Black</vt:lpstr>
      <vt:lpstr>Calibri</vt:lpstr>
      <vt:lpstr>Courier New</vt:lpstr>
      <vt:lpstr>Perpetua</vt:lpstr>
      <vt:lpstr>Times New Roman</vt:lpstr>
      <vt:lpstr>Wingdings</vt:lpstr>
      <vt:lpstr>Office Theme</vt:lpstr>
      <vt:lpstr>   Machine Learning for Breast Cancer                      Detection </vt:lpstr>
      <vt:lpstr>Introduction</vt:lpstr>
      <vt:lpstr>Breast Cancer: An overview</vt:lpstr>
      <vt:lpstr>Data Source</vt:lpstr>
      <vt:lpstr>Data Files</vt:lpstr>
      <vt:lpstr>Data Sets</vt:lpstr>
      <vt:lpstr>Flow of Data</vt:lpstr>
      <vt:lpstr>Analysis</vt:lpstr>
      <vt:lpstr>Data Visualization</vt:lpstr>
      <vt:lpstr>Data Description : wdbc.data</vt:lpstr>
      <vt:lpstr>wdbc.data</vt:lpstr>
      <vt:lpstr>wdbc.data</vt:lpstr>
      <vt:lpstr>wdbc.data</vt:lpstr>
      <vt:lpstr>Data Description : breast-cancer-wisconsin.data</vt:lpstr>
      <vt:lpstr>breast-cancer-wisconsin.data</vt:lpstr>
      <vt:lpstr>breast-cancer-wisconsin.data</vt:lpstr>
      <vt:lpstr>breast-cancer-wisconsin.data</vt:lpstr>
      <vt:lpstr>Results</vt:lpstr>
      <vt:lpstr>Analysis: wdbc.data</vt:lpstr>
      <vt:lpstr>Plotting three cases…</vt:lpstr>
      <vt:lpstr>Plotting three cases:</vt:lpstr>
      <vt:lpstr>Plotting two features at a time</vt:lpstr>
      <vt:lpstr>PowerPoint Presentation</vt:lpstr>
      <vt:lpstr>Analysis:</vt:lpstr>
      <vt:lpstr>Plotting two cases…</vt:lpstr>
      <vt:lpstr>Plotting three cases…</vt:lpstr>
      <vt:lpstr>Plotting two features at a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Tamil</dc:creator>
  <cp:lastModifiedBy>WELCOME</cp:lastModifiedBy>
  <cp:revision>3</cp:revision>
  <dcterms:created xsi:type="dcterms:W3CDTF">2020-03-16T13:01:19Z</dcterms:created>
  <dcterms:modified xsi:type="dcterms:W3CDTF">2025-10-22T03:46:47Z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2016-01-08T00:00:00Z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2020-03-16T00:00:00Z</vt:filetime>
  </property>
</Properties>
</file>