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24"/>
  </p:notesMasterIdLst>
  <p:handoutMasterIdLst>
    <p:handoutMasterId r:id="rId25"/>
  </p:handoutMasterIdLst>
  <p:sldIdLst>
    <p:sldId id="256" r:id="rId5"/>
    <p:sldId id="258" r:id="rId6"/>
    <p:sldId id="260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7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 snapToObjects="1">
      <p:cViewPr varScale="1">
        <p:scale>
          <a:sx n="80" d="100"/>
          <a:sy n="80" d="100"/>
        </p:scale>
        <p:origin x="58" y="31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ofPieChart>
        <c:ofPieType val="pie"/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00"/>
        <c:secondPieSize val="75"/>
        <c:serLines>
          <c:spPr>
            <a:ln w="635" cap="flat" cmpd="sng" algn="ctr">
              <a:solidFill>
                <a:schemeClr val="tx1">
                  <a:alpha val="50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3724402046109014"/>
          <c:y val="0.28306539071289344"/>
          <c:w val="0.15149181877179171"/>
          <c:h val="0.4002463789797520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915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0.55458</cdr:y>
    </cdr:to>
    <cdr:pic>
      <cdr:nvPicPr>
        <cdr:cNvPr id="2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11150550" cy="2024047"/>
        </a:xfrm>
        <a:prstGeom xmlns:a="http://schemas.openxmlformats.org/drawingml/2006/main" prst="rect">
          <a:avLst/>
        </a:prstGeom>
      </cdr:spPr>
    </cdr:pic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10/17/2025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10/17/2025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31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10/17/2025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10/17/2025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7136" y="734726"/>
            <a:ext cx="9557748" cy="2421464"/>
          </a:xfrm>
        </p:spPr>
        <p:txBody>
          <a:bodyPr>
            <a:normAutofit/>
          </a:bodyPr>
          <a:lstStyle/>
          <a:p>
            <a:r>
              <a:rPr lang="en-US" sz="4000" dirty="0"/>
              <a:t>Road Sign Recognition Using CNN</a:t>
            </a:r>
            <a:endParaRPr lang="en-US" sz="4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0731" y="3692434"/>
            <a:ext cx="4219394" cy="2689315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Presented by,</a:t>
            </a:r>
          </a:p>
          <a:p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Arjun M</a:t>
            </a:r>
          </a:p>
          <a:p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DA &amp; DS </a:t>
            </a:r>
          </a:p>
          <a:p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March batch</a:t>
            </a:r>
            <a:endParaRPr lang="en-US" sz="2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TESTING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00" y="1989137"/>
            <a:ext cx="4773474" cy="474503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274" y="2065866"/>
            <a:ext cx="7020538" cy="466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52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PREDICTION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5866"/>
            <a:ext cx="4953000" cy="479213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346" y="2065866"/>
            <a:ext cx="6345454" cy="468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50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Model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400" dirty="0" smtClean="0"/>
              <a:t>Trained </a:t>
            </a:r>
            <a:r>
              <a:rPr lang="en-US" sz="2400" dirty="0"/>
              <a:t>CNN on training </a:t>
            </a:r>
            <a:r>
              <a:rPr lang="en-US" sz="2400" dirty="0" smtClean="0"/>
              <a:t>data</a:t>
            </a:r>
          </a:p>
          <a:p>
            <a:endParaRPr lang="en-US" sz="2400" dirty="0"/>
          </a:p>
          <a:p>
            <a:r>
              <a:rPr lang="en-US" sz="2400" dirty="0" smtClean="0"/>
              <a:t>Used </a:t>
            </a:r>
            <a:r>
              <a:rPr lang="en-US" sz="2400" dirty="0"/>
              <a:t>early stopping and </a:t>
            </a:r>
            <a:r>
              <a:rPr lang="en-US" sz="2400" dirty="0" smtClean="0"/>
              <a:t>checkpoints</a:t>
            </a:r>
          </a:p>
          <a:p>
            <a:endParaRPr lang="en-US" sz="2400" dirty="0"/>
          </a:p>
          <a:p>
            <a:r>
              <a:rPr lang="en-US" sz="2400" dirty="0" smtClean="0"/>
              <a:t>Monitored </a:t>
            </a:r>
            <a:r>
              <a:rPr lang="en-US" sz="2400" dirty="0"/>
              <a:t>validation accuracy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513" y="1710478"/>
            <a:ext cx="6297612" cy="488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45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Metrics: Accuracy, Precision, Recall, F1-Score</a:t>
            </a:r>
          </a:p>
          <a:p>
            <a:r>
              <a:rPr lang="en-US" sz="2800" dirty="0"/>
              <a:t>Tools: Confusion Matrix, Classification Report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741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: </a:t>
            </a:r>
            <a:r>
              <a:rPr lang="en-US" b="1" dirty="0" err="1"/>
              <a:t>Hyperparameter</a:t>
            </a:r>
            <a:r>
              <a:rPr lang="en-US" b="1" dirty="0"/>
              <a:t> 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• Used Grid Search / Random </a:t>
            </a:r>
            <a:r>
              <a:rPr lang="en-US" sz="2800" dirty="0" smtClean="0"/>
              <a:t>Search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• Tuned learning rate, kernel size, number of filters, dropout rate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7225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" y="742950"/>
            <a:ext cx="5739965" cy="601800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974" y="609600"/>
            <a:ext cx="5773617" cy="605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27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Model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Tried different CNN architectures</a:t>
            </a:r>
          </a:p>
          <a:p>
            <a:r>
              <a:rPr lang="en-US" sz="2800" dirty="0"/>
              <a:t>• Added dropout layers</a:t>
            </a:r>
          </a:p>
          <a:p>
            <a:r>
              <a:rPr lang="en-US" sz="2800" dirty="0"/>
              <a:t>• Balanced performance and complexity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3444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Streamlit</a:t>
            </a:r>
            <a:r>
              <a:rPr lang="en-US" b="1" dirty="0" smtClean="0"/>
              <a:t> </a:t>
            </a:r>
            <a:r>
              <a:rPr lang="en-US" b="1" dirty="0"/>
              <a:t>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• Built interactive UI to upload test images</a:t>
            </a:r>
          </a:p>
          <a:p>
            <a:r>
              <a:rPr lang="en-US" sz="2800" dirty="0"/>
              <a:t>• Displayed accuracy and predicted class</a:t>
            </a:r>
          </a:p>
          <a:p>
            <a:r>
              <a:rPr lang="en-US" sz="2800" dirty="0"/>
              <a:t>• Easy for end-users to test the model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3881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Results: High model accuracy and successful road sign recognition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0367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>
            <a:normAutofit/>
          </a:bodyPr>
          <a:lstStyle/>
          <a:p>
            <a:r>
              <a:rPr lang="en-US" dirty="0"/>
              <a:t>Project Overview</a:t>
            </a:r>
            <a:endParaRPr lang="ru-RU" dirty="0"/>
          </a:p>
        </p:txBody>
      </p:sp>
      <p:pic>
        <p:nvPicPr>
          <p:cNvPr id="4" name="Picture 3" descr="satellite against the night sky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reeform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reeform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 descr="abstract image of light dots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Objective: Build a Convolutional Neural Network to classify road signs from images.</a:t>
            </a:r>
          </a:p>
          <a:p>
            <a:r>
              <a:rPr lang="en-US" sz="2400" dirty="0"/>
              <a:t>Approach: Data preprocessing → CNN model → Evaluation → </a:t>
            </a:r>
            <a:r>
              <a:rPr lang="en-US" sz="2400" dirty="0" err="1" smtClean="0"/>
              <a:t>Streamlit</a:t>
            </a:r>
            <a:r>
              <a:rPr lang="en-US" sz="2400" dirty="0" smtClean="0"/>
              <a:t> UI&gt;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1456267"/>
          </a:xfrm>
        </p:spPr>
        <p:txBody>
          <a:bodyPr/>
          <a:lstStyle/>
          <a:p>
            <a:r>
              <a:rPr lang="en-US" dirty="0"/>
              <a:t>Objectives</a:t>
            </a:r>
            <a:endParaRPr lang="en-US" dirty="0"/>
          </a:p>
        </p:txBody>
      </p:sp>
      <p:graphicFrame>
        <p:nvGraphicFramePr>
          <p:cNvPr id="6" name="Content Placeholder 5" descr="Chart">
            <a:extLst>
              <a:ext uri="{FF2B5EF4-FFF2-40B4-BE49-F238E27FC236}">
                <a16:creationId xmlns:a16="http://schemas.microsoft.com/office/drawing/2014/main" id="{B969B0A3-888C-49AE-AB43-78DF29C9BE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6662508"/>
              </p:ext>
            </p:extLst>
          </p:nvPr>
        </p:nvGraphicFramePr>
        <p:xfrm>
          <a:off x="612117" y="2141538"/>
          <a:ext cx="10131425" cy="3649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Data Collection → Data Preprocessing → CNN Model → Training → Evaluation → </a:t>
            </a:r>
            <a:r>
              <a:rPr lang="en-US" sz="2800" dirty="0" err="1"/>
              <a:t>Streamlit</a:t>
            </a:r>
            <a:r>
              <a:rPr lang="en-US" sz="2800" dirty="0"/>
              <a:t> UI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5303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6" y="1756833"/>
            <a:ext cx="10131425" cy="1906058"/>
          </a:xfrm>
        </p:spPr>
        <p:txBody>
          <a:bodyPr/>
          <a:lstStyle/>
          <a:p>
            <a:r>
              <a:rPr lang="en-US" sz="2800" dirty="0"/>
              <a:t>Downloaded road sign dataset</a:t>
            </a:r>
          </a:p>
          <a:p>
            <a:r>
              <a:rPr lang="en-US" sz="2800" dirty="0" smtClean="0"/>
              <a:t> </a:t>
            </a:r>
            <a:r>
              <a:rPr lang="en-US" sz="2800" dirty="0"/>
              <a:t>Loaded images and labels into Python environment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8675" y="3681941"/>
            <a:ext cx="3442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Data Preprocessing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8675" y="4580721"/>
            <a:ext cx="75176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Resized images to consistent shape (e.g., 64x64x3)</a:t>
            </a:r>
          </a:p>
          <a:p>
            <a:r>
              <a:rPr lang="en-US" sz="2800" dirty="0"/>
              <a:t>• Normalized pixel values</a:t>
            </a:r>
          </a:p>
        </p:txBody>
      </p:sp>
    </p:spTree>
    <p:extLst>
      <p:ext uri="{BB962C8B-B14F-4D97-AF65-F5344CB8AC3E}">
        <p14:creationId xmlns:p14="http://schemas.microsoft.com/office/powerpoint/2010/main" val="277046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CNN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5981699" cy="3649133"/>
          </a:xfrm>
        </p:spPr>
        <p:txBody>
          <a:bodyPr>
            <a:normAutofit/>
          </a:bodyPr>
          <a:lstStyle/>
          <a:p>
            <a:r>
              <a:rPr lang="en-US" sz="2800" dirty="0"/>
              <a:t>Input Layer → </a:t>
            </a:r>
            <a:r>
              <a:rPr lang="en-US" sz="2800" dirty="0" err="1"/>
              <a:t>Conv</a:t>
            </a:r>
            <a:r>
              <a:rPr lang="en-US" sz="2800" dirty="0"/>
              <a:t> Layers → Pooling → Flatten → Dense → </a:t>
            </a:r>
            <a:r>
              <a:rPr lang="en-US" sz="2800" dirty="0" smtClean="0"/>
              <a:t>Output</a:t>
            </a:r>
          </a:p>
          <a:p>
            <a:endParaRPr lang="en-US" sz="2800" dirty="0"/>
          </a:p>
          <a:p>
            <a:r>
              <a:rPr lang="en-US" sz="2800" dirty="0"/>
              <a:t>Activation: </a:t>
            </a:r>
            <a:r>
              <a:rPr lang="en-US" sz="2800" dirty="0" err="1"/>
              <a:t>ReLU</a:t>
            </a:r>
            <a:r>
              <a:rPr lang="en-US" sz="2800" dirty="0"/>
              <a:t> for hidden layers, </a:t>
            </a:r>
            <a:r>
              <a:rPr lang="en-US" sz="2800" dirty="0" err="1"/>
              <a:t>Softmax</a:t>
            </a:r>
            <a:r>
              <a:rPr lang="en-US" sz="2800" dirty="0"/>
              <a:t> for output layer</a:t>
            </a:r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0" y="1468613"/>
            <a:ext cx="5021902" cy="508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39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CNN </a:t>
            </a:r>
            <a:r>
              <a:rPr lang="en-US" b="1" dirty="0" smtClean="0"/>
              <a:t>Layers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• Convolutional Layers extract spatial features</a:t>
            </a:r>
          </a:p>
          <a:p>
            <a:r>
              <a:rPr lang="en-US" sz="2800" dirty="0"/>
              <a:t>• Max-Pooling reduces dimensionality</a:t>
            </a:r>
          </a:p>
          <a:p>
            <a:r>
              <a:rPr lang="en-US" sz="2800" dirty="0"/>
              <a:t>• Fully Connected Layers classify images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824" y="800100"/>
            <a:ext cx="4515834" cy="581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27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Splitting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Training: 70%</a:t>
            </a:r>
          </a:p>
          <a:p>
            <a:r>
              <a:rPr lang="en-US" sz="2800" dirty="0"/>
              <a:t>Validation: 15%</a:t>
            </a:r>
          </a:p>
          <a:p>
            <a:r>
              <a:rPr lang="en-US" sz="2800" dirty="0"/>
              <a:t>Testing: 15%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8557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TRAINING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6" y="2371725"/>
            <a:ext cx="3990974" cy="43434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485" y="2371725"/>
            <a:ext cx="8205796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47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15B3C4-7FB6-414C-8C24-8862C0E6C9F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E12C2FA-3740-4055-BA8A-74A1458F4A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57C101-46E1-4CAE-AE60-1AB79022B7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design</Template>
  <TotalTime>0</TotalTime>
  <Words>267</Words>
  <Application>Microsoft Office PowerPoint</Application>
  <PresentationFormat>Widescreen</PresentationFormat>
  <Paragraphs>61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Celestial</vt:lpstr>
      <vt:lpstr>Road Sign Recognition Using CNN</vt:lpstr>
      <vt:lpstr>Project Overview</vt:lpstr>
      <vt:lpstr>Objectives</vt:lpstr>
      <vt:lpstr>Project Workflow</vt:lpstr>
      <vt:lpstr>Data Collection</vt:lpstr>
      <vt:lpstr>CNN Architecture</vt:lpstr>
      <vt:lpstr>CNN Layers</vt:lpstr>
      <vt:lpstr>Data Splitting</vt:lpstr>
      <vt:lpstr>TRAINING</vt:lpstr>
      <vt:lpstr>TESTING</vt:lpstr>
      <vt:lpstr>PREDICTION</vt:lpstr>
      <vt:lpstr>Model Training</vt:lpstr>
      <vt:lpstr>Model Evaluation</vt:lpstr>
      <vt:lpstr>: Hyperparameter Tuning</vt:lpstr>
      <vt:lpstr>PowerPoint Presentation</vt:lpstr>
      <vt:lpstr>Model Optimization</vt:lpstr>
      <vt:lpstr>Streamlit UI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2025-10-17T14:00:49Z</dcterms:created>
  <dcterms:modified xsi:type="dcterms:W3CDTF">2025-10-17T16:25:59Z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