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CB539-DB80-42CC-8F91-8A91589F67D0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020444-5623-4DDE-AB11-A6A892C4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8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google.com/search?q=what+is+supervised+learning&amp;sca_esv=a2298fc5d05f71a9&amp;rlz=1C1OPNX_enIN1161IN1161&amp;sxsrf=AE3TifOUJNSgfU0SjjyulZ2EFlaDECy4rw:1760705117945&amp;udm=2&amp;source=univ&amp;sa=X&amp;sqi=2&amp;ved=2ahUKEwjK2-_YoauQAxWQwzgGHV0CNzQQnN8JKAZ6BAgXEA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9508" y="400050"/>
            <a:ext cx="96696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E-Commerce Product Data Analysis and </a:t>
            </a:r>
          </a:p>
          <a:p>
            <a:pPr algn="ctr"/>
            <a:r>
              <a:rPr lang="en-US" sz="4400" b="1" dirty="0" smtClean="0"/>
              <a:t>Machine Learning Insights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846695" y="3811012"/>
            <a:ext cx="36399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ndara" panose="020E0502030303020204" pitchFamily="34" charset="0"/>
              </a:rPr>
              <a:t>Presented by: </a:t>
            </a:r>
          </a:p>
          <a:p>
            <a:r>
              <a:rPr lang="en-US" sz="3200" dirty="0">
                <a:latin typeface="Candara" panose="020E0502030303020204" pitchFamily="34" charset="0"/>
              </a:rPr>
              <a:t>	</a:t>
            </a:r>
            <a:r>
              <a:rPr lang="en-US" sz="3200" dirty="0" smtClean="0">
                <a:latin typeface="Candara" panose="020E0502030303020204" pitchFamily="34" charset="0"/>
              </a:rPr>
              <a:t>Arjun M</a:t>
            </a:r>
          </a:p>
          <a:p>
            <a:r>
              <a:rPr lang="en-US" sz="3200" dirty="0">
                <a:latin typeface="Candara" panose="020E0502030303020204" pitchFamily="34" charset="0"/>
              </a:rPr>
              <a:t>	</a:t>
            </a:r>
            <a:r>
              <a:rPr lang="en-US" sz="3200" dirty="0" smtClean="0">
                <a:latin typeface="Candara" panose="020E0502030303020204" pitchFamily="34" charset="0"/>
              </a:rPr>
              <a:t>DA &amp;DS</a:t>
            </a:r>
          </a:p>
          <a:p>
            <a:r>
              <a:rPr lang="en-US" sz="3200" dirty="0">
                <a:latin typeface="Candara" panose="020E0502030303020204" pitchFamily="34" charset="0"/>
              </a:rPr>
              <a:t>	</a:t>
            </a:r>
            <a:r>
              <a:rPr lang="en-US" sz="3200" dirty="0" smtClean="0">
                <a:latin typeface="Candara" panose="020E0502030303020204" pitchFamily="34" charset="0"/>
              </a:rPr>
              <a:t>March Batch</a:t>
            </a:r>
            <a:endParaRPr lang="en-US" sz="3200" dirty="0" smtClean="0">
              <a:latin typeface="Candara" panose="020E0502030303020204" pitchFamily="34" charset="0"/>
            </a:endParaRPr>
          </a:p>
          <a:p>
            <a:endParaRPr lang="en-US" sz="3200" dirty="0" smtClean="0">
              <a:latin typeface="Candara" panose="020E0502030303020204" pitchFamily="34" charset="0"/>
            </a:endParaRPr>
          </a:p>
          <a:p>
            <a:endParaRPr 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77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372" y="287383"/>
            <a:ext cx="9905998" cy="1332411"/>
          </a:xfrm>
        </p:spPr>
        <p:txBody>
          <a:bodyPr/>
          <a:lstStyle/>
          <a:p>
            <a:r>
              <a:rPr lang="en-US" b="1" dirty="0" smtClean="0"/>
              <a:t>	     supervised </a:t>
            </a:r>
            <a:r>
              <a:rPr lang="en-US" b="1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25" y="2055223"/>
            <a:ext cx="9106172" cy="2673532"/>
          </a:xfrm>
        </p:spPr>
        <p:txBody>
          <a:bodyPr/>
          <a:lstStyle/>
          <a:p>
            <a:pPr lvl="0"/>
            <a:r>
              <a:rPr lang="en-US" altLang="en-US" dirty="0">
                <a:latin typeface="Google Sans"/>
              </a:rPr>
              <a:t>Supervised learning is a type of machine learning where an algorithm learns from a labeled dataset to make predictions on new, unseen data.</a:t>
            </a:r>
            <a:endParaRPr lang="en-US" altLang="en-US" sz="3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AutoShape 1" descr="Supervised learning - Wikipedia"/>
          <p:cNvSpPr>
            <a:spLocks noChangeAspect="1" noChangeArrowheads="1"/>
          </p:cNvSpPr>
          <p:nvPr/>
        </p:nvSpPr>
        <p:spPr bwMode="auto">
          <a:xfrm>
            <a:off x="0" y="0"/>
            <a:ext cx="21812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A Comprehensive Guide to Supervised Learning | Encord"/>
          <p:cNvSpPr>
            <a:spLocks noChangeAspect="1" noChangeArrowheads="1"/>
          </p:cNvSpPr>
          <p:nvPr/>
        </p:nvSpPr>
        <p:spPr bwMode="auto">
          <a:xfrm>
            <a:off x="0" y="0"/>
            <a:ext cx="27336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3" descr="A simple introduction into supervised learning | by Gerzson ..."/>
          <p:cNvSpPr>
            <a:spLocks noChangeAspect="1" noChangeArrowheads="1"/>
          </p:cNvSpPr>
          <p:nvPr/>
        </p:nvSpPr>
        <p:spPr bwMode="auto">
          <a:xfrm>
            <a:off x="0" y="0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Understanding Semi-Supervised Learning: Bridging Labeled and ..."/>
          <p:cNvSpPr>
            <a:spLocks noChangeAspect="1" noChangeArrowheads="1"/>
          </p:cNvSpPr>
          <p:nvPr/>
        </p:nvSpPr>
        <p:spPr bwMode="auto">
          <a:xfrm>
            <a:off x="0" y="0"/>
            <a:ext cx="2524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Supervised Learning Algorithm in Machine Learning - TechVidvan"/>
          <p:cNvSpPr>
            <a:spLocks noChangeAspect="1" noChangeArrowheads="1"/>
          </p:cNvSpPr>
          <p:nvPr/>
        </p:nvSpPr>
        <p:spPr bwMode="auto">
          <a:xfrm>
            <a:off x="0" y="0"/>
            <a:ext cx="29146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 descr="Supervised Machine Learning: A Beginner's Guide | by Dhara ..."/>
          <p:cNvSpPr>
            <a:spLocks noChangeAspect="1" noChangeArrowheads="1"/>
          </p:cNvSpPr>
          <p:nvPr/>
        </p:nvSpPr>
        <p:spPr bwMode="auto">
          <a:xfrm>
            <a:off x="0" y="0"/>
            <a:ext cx="2705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40132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View all</a:t>
            </a:r>
            <a:endParaRPr kumimoji="0" lang="en-US" altLang="en-US" sz="1200" b="0" i="0" u="none" strike="noStrike" cap="none" normalizeH="0" baseline="0" smtClean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13" y="3808697"/>
            <a:ext cx="7702504" cy="253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8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Model </a:t>
            </a:r>
            <a:r>
              <a:rPr lang="en-US" b="1" dirty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&amp; F1-Score summary:</a:t>
            </a:r>
          </a:p>
          <a:p>
            <a:r>
              <a:rPr lang="en-US" dirty="0" err="1"/>
              <a:t>LogReg</a:t>
            </a:r>
            <a:r>
              <a:rPr lang="en-US" dirty="0"/>
              <a:t>: 78%</a:t>
            </a:r>
          </a:p>
          <a:p>
            <a:r>
              <a:rPr lang="en-US" dirty="0"/>
              <a:t>SVM: 82%</a:t>
            </a:r>
          </a:p>
          <a:p>
            <a:r>
              <a:rPr lang="en-US" dirty="0" err="1"/>
              <a:t>kNN</a:t>
            </a:r>
            <a:r>
              <a:rPr lang="en-US" dirty="0"/>
              <a:t>: 80%</a:t>
            </a:r>
          </a:p>
          <a:p>
            <a:r>
              <a:rPr lang="en-US" dirty="0" err="1"/>
              <a:t>RandomForest</a:t>
            </a:r>
            <a:r>
              <a:rPr lang="en-US" dirty="0"/>
              <a:t>: 86%</a:t>
            </a:r>
          </a:p>
          <a:p>
            <a:r>
              <a:rPr lang="en-US" dirty="0" err="1"/>
              <a:t>XGBoost</a:t>
            </a:r>
            <a:r>
              <a:rPr lang="en-US" dirty="0"/>
              <a:t>: 88%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8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6423"/>
            <a:ext cx="9905998" cy="851762"/>
          </a:xfrm>
        </p:spPr>
        <p:txBody>
          <a:bodyPr/>
          <a:lstStyle/>
          <a:p>
            <a:r>
              <a:rPr lang="en-US" b="1" dirty="0" smtClean="0"/>
              <a:t>		</a:t>
            </a:r>
            <a:r>
              <a:rPr lang="en-US" b="1" dirty="0" err="1" smtClean="0"/>
              <a:t>Hyperparameter</a:t>
            </a:r>
            <a:r>
              <a:rPr lang="en-US" b="1" dirty="0" smtClean="0"/>
              <a:t> </a:t>
            </a:r>
            <a:r>
              <a:rPr lang="en-US" b="1" dirty="0"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393371"/>
            <a:ext cx="9905999" cy="775063"/>
          </a:xfrm>
        </p:spPr>
        <p:txBody>
          <a:bodyPr/>
          <a:lstStyle/>
          <a:p>
            <a:r>
              <a:rPr lang="en-US" dirty="0"/>
              <a:t>Fine-tuned </a:t>
            </a:r>
            <a:r>
              <a:rPr lang="en-US" dirty="0" err="1"/>
              <a:t>XGBoost</a:t>
            </a:r>
            <a:r>
              <a:rPr lang="en-US" dirty="0"/>
              <a:t> parameters for max accuracy.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52" y="2314945"/>
            <a:ext cx="4997392" cy="38993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96" y="2314945"/>
            <a:ext cx="5977209" cy="38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5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Insights </a:t>
            </a:r>
            <a:r>
              <a:rPr lang="en-US" b="1" dirty="0"/>
              <a:t>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749233"/>
          </a:xfrm>
        </p:spPr>
        <p:txBody>
          <a:bodyPr/>
          <a:lstStyle/>
          <a:p>
            <a:r>
              <a:rPr lang="en-US" dirty="0"/>
              <a:t>Focus marketing on high-rating clusters.</a:t>
            </a:r>
          </a:p>
          <a:p>
            <a:r>
              <a:rPr lang="en-US" dirty="0"/>
              <a:t>• Expand mid-range products.</a:t>
            </a:r>
          </a:p>
          <a:p>
            <a:r>
              <a:rPr lang="en-US" dirty="0"/>
              <a:t>• Optimize pricing on low-converting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			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Data-driven insights improved understanding of market segments and product positioning.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67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49783" y="896983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ndara" panose="020E0502030303020204" pitchFamily="34" charset="0"/>
              </a:rPr>
              <a:t>Project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0088" y="2540085"/>
            <a:ext cx="54387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Objective: Use data science to analyze product data, discover market trends, and improve marketing strategy.</a:t>
            </a:r>
          </a:p>
          <a:p>
            <a:endParaRPr 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9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67835" y="824754"/>
            <a:ext cx="24913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atin typeface="Candara" panose="020E0502030303020204" pitchFamily="34" charset="0"/>
              </a:rPr>
              <a:t>Objectives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23441" y="2429433"/>
            <a:ext cx="63887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andara" panose="020E0502030303020204" pitchFamily="34" charset="0"/>
              </a:rPr>
              <a:t>1.Collect </a:t>
            </a:r>
            <a:r>
              <a:rPr lang="en-US" sz="2800" dirty="0">
                <a:latin typeface="Candara" panose="020E0502030303020204" pitchFamily="34" charset="0"/>
              </a:rPr>
              <a:t>e-commerce product data</a:t>
            </a:r>
            <a:r>
              <a:rPr lang="en-US" sz="2800" dirty="0" smtClean="0">
                <a:latin typeface="Candara" panose="020E0502030303020204" pitchFamily="34" charset="0"/>
              </a:rPr>
              <a:t>.</a:t>
            </a:r>
          </a:p>
          <a:p>
            <a:endParaRPr lang="en-US" sz="2800" dirty="0">
              <a:latin typeface="Candara" panose="020E0502030303020204" pitchFamily="34" charset="0"/>
            </a:endParaRPr>
          </a:p>
          <a:p>
            <a:r>
              <a:rPr lang="en-US" sz="2800" dirty="0">
                <a:latin typeface="Candara" panose="020E0502030303020204" pitchFamily="34" charset="0"/>
              </a:rPr>
              <a:t>2. Clean and analyze the dataset</a:t>
            </a:r>
            <a:r>
              <a:rPr lang="en-US" sz="2800" dirty="0" smtClean="0">
                <a:latin typeface="Candara" panose="020E0502030303020204" pitchFamily="34" charset="0"/>
              </a:rPr>
              <a:t>.</a:t>
            </a:r>
          </a:p>
          <a:p>
            <a:endParaRPr lang="en-US" sz="2800" dirty="0">
              <a:latin typeface="Candara" panose="020E0502030303020204" pitchFamily="34" charset="0"/>
            </a:endParaRPr>
          </a:p>
          <a:p>
            <a:r>
              <a:rPr lang="en-US" sz="2800" dirty="0">
                <a:latin typeface="Candara" panose="020E0502030303020204" pitchFamily="34" charset="0"/>
              </a:rPr>
              <a:t>3. Apply ML to identify patterns</a:t>
            </a:r>
            <a:r>
              <a:rPr lang="en-US" sz="2800" dirty="0" smtClean="0">
                <a:latin typeface="Candara" panose="020E0502030303020204" pitchFamily="34" charset="0"/>
              </a:rPr>
              <a:t>.</a:t>
            </a:r>
          </a:p>
          <a:p>
            <a:endParaRPr lang="en-US" sz="2800" dirty="0">
              <a:latin typeface="Candara" panose="020E0502030303020204" pitchFamily="34" charset="0"/>
            </a:endParaRPr>
          </a:p>
          <a:p>
            <a:r>
              <a:rPr lang="en-US" sz="2800" dirty="0">
                <a:latin typeface="Candara" panose="020E0502030303020204" pitchFamily="34" charset="0"/>
              </a:rPr>
              <a:t>4. Provide actionable business insights.</a:t>
            </a:r>
          </a:p>
          <a:p>
            <a:endParaRPr lang="en-US" sz="28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6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			  Project </a:t>
            </a:r>
            <a:r>
              <a:rPr lang="en-US" dirty="0">
                <a:latin typeface="Candara" panose="020E0502030303020204" pitchFamily="34" charset="0"/>
              </a:rP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ndara" panose="020E0502030303020204" pitchFamily="34" charset="0"/>
              </a:rPr>
              <a:t>Data Collection → Data Cleaning → Data Storage → Unsupervised Learning → Supervised Learning → Insights</a:t>
            </a:r>
          </a:p>
          <a:p>
            <a:endParaRPr lang="en-US" sz="3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Data </a:t>
            </a:r>
            <a:r>
              <a:rPr lang="en-US" b="1" dirty="0"/>
              <a:t>Collection (Web Scraping)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scraped from an e-commerce website: Product Name, Price, Category, Ratings, Reviews.</a:t>
            </a:r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7" y="3497952"/>
            <a:ext cx="4607105" cy="31857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046" y="3497952"/>
            <a:ext cx="6421203" cy="318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5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	Exploratory </a:t>
            </a:r>
            <a:r>
              <a:rPr lang="en-US" b="1" dirty="0"/>
              <a:t>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2636" y="1988230"/>
            <a:ext cx="3892142" cy="3541714"/>
          </a:xfrm>
        </p:spPr>
        <p:txBody>
          <a:bodyPr/>
          <a:lstStyle/>
          <a:p>
            <a:r>
              <a:rPr lang="en-US" dirty="0"/>
              <a:t>Insights:</a:t>
            </a:r>
          </a:p>
          <a:p>
            <a:r>
              <a:rPr lang="en-US" dirty="0"/>
              <a:t>• Price distribution</a:t>
            </a:r>
          </a:p>
          <a:p>
            <a:r>
              <a:rPr lang="en-US" dirty="0"/>
              <a:t>• Ratings vs Reviews correlation</a:t>
            </a:r>
          </a:p>
          <a:p>
            <a:r>
              <a:rPr lang="en-US" dirty="0"/>
              <a:t>• Top product categories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044" y="1806241"/>
            <a:ext cx="3570513" cy="46642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151" y="1806241"/>
            <a:ext cx="3274814" cy="466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7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144" y="0"/>
            <a:ext cx="9905998" cy="1478570"/>
          </a:xfrm>
        </p:spPr>
        <p:txBody>
          <a:bodyPr/>
          <a:lstStyle/>
          <a:p>
            <a:r>
              <a:rPr lang="en-US" b="1" dirty="0" smtClean="0"/>
              <a:t>			Unsupervised </a:t>
            </a:r>
            <a:r>
              <a:rPr lang="en-US" b="1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081" y="1152207"/>
            <a:ext cx="9905999" cy="3541714"/>
          </a:xfrm>
        </p:spPr>
        <p:txBody>
          <a:bodyPr/>
          <a:lstStyle/>
          <a:p>
            <a:r>
              <a:rPr lang="en-US" dirty="0" smtClean="0"/>
              <a:t>It’s a </a:t>
            </a:r>
            <a:r>
              <a:rPr lang="en-US" dirty="0" err="1"/>
              <a:t>a</a:t>
            </a:r>
            <a:r>
              <a:rPr lang="en-US" dirty="0"/>
              <a:t> type of machine learning where algorithms learn from unlabeled data to discover hidden patterns, </a:t>
            </a:r>
            <a:r>
              <a:rPr lang="en-US" dirty="0" smtClean="0"/>
              <a:t>structures</a:t>
            </a:r>
            <a:r>
              <a:rPr lang="en-US" dirty="0"/>
              <a:t>, and relationships on their </a:t>
            </a:r>
            <a:r>
              <a:rPr lang="en-US" dirty="0" smtClean="0"/>
              <a:t>own.</a:t>
            </a:r>
          </a:p>
          <a:p>
            <a:r>
              <a:rPr lang="en-US" dirty="0"/>
              <a:t>Identify natural product groupings using K-Means clustering.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44" y="2847703"/>
            <a:ext cx="4750388" cy="3944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918" y="2847703"/>
            <a:ext cx="5751809" cy="394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4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43054"/>
          </a:xfrm>
        </p:spPr>
        <p:txBody>
          <a:bodyPr/>
          <a:lstStyle/>
          <a:p>
            <a:r>
              <a:rPr lang="en-US" b="1" dirty="0" smtClean="0"/>
              <a:t>	K-Means </a:t>
            </a:r>
            <a:r>
              <a:rPr lang="en-US" b="1" dirty="0"/>
              <a:t>Clustering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041" y="777739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Experimented with multiple cluster counts (k). Found optimal k = 4.</a:t>
            </a:r>
          </a:p>
          <a:p>
            <a:r>
              <a:rPr lang="en-US" dirty="0"/>
              <a:t>Added 'Cluster' </a:t>
            </a:r>
            <a:r>
              <a:rPr lang="en-US" dirty="0" smtClean="0"/>
              <a:t>column </a:t>
            </a:r>
            <a:r>
              <a:rPr lang="en-US" dirty="0"/>
              <a:t>to </a:t>
            </a:r>
            <a:r>
              <a:rPr lang="en-US" dirty="0" smtClean="0"/>
              <a:t>dataset.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1. Premium products</a:t>
            </a:r>
          </a:p>
          <a:p>
            <a:pPr lvl="1"/>
            <a:r>
              <a:rPr lang="en-US" dirty="0"/>
              <a:t>2. Budget options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Mid-range popular items</a:t>
            </a:r>
          </a:p>
          <a:p>
            <a:pPr lvl="1"/>
            <a:r>
              <a:rPr lang="en-US" dirty="0"/>
              <a:t>4. Niche products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96" y="1809551"/>
            <a:ext cx="6988146" cy="48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45326" y="235132"/>
            <a:ext cx="398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Hierarchical Clustering (Agglomerative)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6" y="696686"/>
            <a:ext cx="4705154" cy="22816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85312" y="235132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latin typeface="Google Sans Text"/>
              </a:rPr>
              <a:t>3.DBSCAN (Density-Based Spatial Clustering)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33" y="696685"/>
            <a:ext cx="5768840" cy="22816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14994" y="357051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4.Gaussian Mixture Models (GMM)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76" y="4183687"/>
            <a:ext cx="4705154" cy="218713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27223" y="3570515"/>
            <a:ext cx="397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5.t-SNE or UMAP (Advanced Visualization)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543" y="4183687"/>
            <a:ext cx="5672030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31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54</TotalTime>
  <Words>272</Words>
  <Application>Microsoft Office PowerPoint</Application>
  <PresentationFormat>Widescreen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Candara</vt:lpstr>
      <vt:lpstr>Google Sans</vt:lpstr>
      <vt:lpstr>Google Sans Text</vt:lpstr>
      <vt:lpstr>Trebuchet MS</vt:lpstr>
      <vt:lpstr>Tw Cen MT</vt:lpstr>
      <vt:lpstr>Circuit</vt:lpstr>
      <vt:lpstr>PowerPoint Presentation</vt:lpstr>
      <vt:lpstr>PowerPoint Presentation</vt:lpstr>
      <vt:lpstr>PowerPoint Presentation</vt:lpstr>
      <vt:lpstr>     Project Workflow</vt:lpstr>
      <vt:lpstr> Data Collection (Web Scraping)</vt:lpstr>
      <vt:lpstr> Exploratory Data Analysis (EDA)</vt:lpstr>
      <vt:lpstr>   Unsupervised Learning</vt:lpstr>
      <vt:lpstr> K-Means Clustering Results</vt:lpstr>
      <vt:lpstr>PowerPoint Presentation</vt:lpstr>
      <vt:lpstr>      supervised Learning</vt:lpstr>
      <vt:lpstr>  Model Comparison</vt:lpstr>
      <vt:lpstr>  Hyperparameter Tuning</vt:lpstr>
      <vt:lpstr> Insights &amp; Recommendations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6</cp:revision>
  <dcterms:created xsi:type="dcterms:W3CDTF">2025-10-17T12:23:21Z</dcterms:created>
  <dcterms:modified xsi:type="dcterms:W3CDTF">2025-10-17T13:17:33Z</dcterms:modified>
</cp:coreProperties>
</file>