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6" r:id="rId5"/>
    <p:sldId id="267" r:id="rId6"/>
    <p:sldId id="268" r:id="rId7"/>
    <p:sldId id="261" r:id="rId8"/>
    <p:sldId id="269" r:id="rId9"/>
    <p:sldId id="270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FED"/>
    <a:srgbClr val="14D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CFEC9-8CFA-46FF-A09A-8FB35F62948B}" type="doc">
      <dgm:prSet loTypeId="urn:microsoft.com/office/officeart/2005/8/layout/process5" loCatId="process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64F8346-6354-47D6-B163-2A085EE53922}">
      <dgm:prSet custT="1"/>
      <dgm:spPr/>
      <dgm:t>
        <a:bodyPr/>
        <a:lstStyle/>
        <a:p>
          <a:r>
            <a:rPr lang="en-US" sz="2000" kern="1200" dirty="0">
              <a:solidFill>
                <a:schemeClr val="bg1"/>
              </a:solidFill>
              <a:latin typeface="Book Antiqua" panose="02040602050305030304" pitchFamily="18" charset="0"/>
              <a:ea typeface="+mn-ea"/>
              <a:cs typeface="+mn-cs"/>
            </a:rPr>
            <a:t>    </a:t>
          </a: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Goals </a:t>
          </a:r>
          <a:endParaRPr lang="en-IN" sz="2000" b="1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BA57D4F8-151A-403F-B6CA-2C7C4B0DC0A0}" type="parTrans" cxnId="{1150ED71-59F1-437F-8280-06E3F66E38C0}">
      <dgm:prSet/>
      <dgm:spPr/>
      <dgm:t>
        <a:bodyPr/>
        <a:lstStyle/>
        <a:p>
          <a:endParaRPr lang="en-IN"/>
        </a:p>
      </dgm:t>
    </dgm:pt>
    <dgm:pt modelId="{A400EE24-C162-442F-9396-DD65654B28FA}" type="sibTrans" cxnId="{1150ED71-59F1-437F-8280-06E3F66E38C0}">
      <dgm:prSet/>
      <dgm:spPr/>
      <dgm:t>
        <a:bodyPr/>
        <a:lstStyle/>
        <a:p>
          <a:endParaRPr lang="en-IN"/>
        </a:p>
      </dgm:t>
    </dgm:pt>
    <dgm:pt modelId="{DF661752-BFCD-4D24-B0B3-316F5E00129D}">
      <dgm:prSet custT="1"/>
      <dgm:spPr/>
      <dgm:t>
        <a:bodyPr/>
        <a:lstStyle/>
        <a:p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Clean, merge, and prepare multi-source datasets.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5396E118-D377-492A-8D77-F59B3BB958D3}" type="parTrans" cxnId="{96DFDF8D-9EBE-4873-A011-27586A6D2D88}">
      <dgm:prSet/>
      <dgm:spPr/>
      <dgm:t>
        <a:bodyPr/>
        <a:lstStyle/>
        <a:p>
          <a:endParaRPr lang="en-IN"/>
        </a:p>
      </dgm:t>
    </dgm:pt>
    <dgm:pt modelId="{2F42E0AE-4517-4621-AC73-AF174E1AB84C}" type="sibTrans" cxnId="{96DFDF8D-9EBE-4873-A011-27586A6D2D88}">
      <dgm:prSet/>
      <dgm:spPr/>
      <dgm:t>
        <a:bodyPr/>
        <a:lstStyle/>
        <a:p>
          <a:endParaRPr lang="en-IN"/>
        </a:p>
      </dgm:t>
    </dgm:pt>
    <dgm:pt modelId="{D7DD8935-7D7B-4F9B-B389-5CAA9CD01BD6}">
      <dgm:prSet custT="1"/>
      <dgm:spPr/>
      <dgm:t>
        <a:bodyPr/>
        <a:lstStyle/>
        <a:p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Perform descriptive statistics and DAX calculations.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43AE0AF0-E75E-4035-B480-83042AB83785}" type="parTrans" cxnId="{56A902A9-6BC1-4C1D-9CD5-31D196438230}">
      <dgm:prSet/>
      <dgm:spPr/>
      <dgm:t>
        <a:bodyPr/>
        <a:lstStyle/>
        <a:p>
          <a:endParaRPr lang="en-IN"/>
        </a:p>
      </dgm:t>
    </dgm:pt>
    <dgm:pt modelId="{BD3A3BAB-D799-4A9A-AC33-790CA99A633F}" type="sibTrans" cxnId="{56A902A9-6BC1-4C1D-9CD5-31D196438230}">
      <dgm:prSet/>
      <dgm:spPr/>
      <dgm:t>
        <a:bodyPr/>
        <a:lstStyle/>
        <a:p>
          <a:endParaRPr lang="en-IN"/>
        </a:p>
      </dgm:t>
    </dgm:pt>
    <dgm:pt modelId="{DA968FEF-70A3-4C80-800F-87DC151ADDC7}">
      <dgm:prSet custT="1"/>
      <dgm:spPr/>
      <dgm:t>
        <a:bodyPr/>
        <a:lstStyle/>
        <a:p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Build an interactive Power BI dashboard.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E288473A-FC81-4583-943E-08127A1035E2}" type="parTrans" cxnId="{BC00B3F4-5321-4548-A42D-1CE0AD16747C}">
      <dgm:prSet/>
      <dgm:spPr/>
      <dgm:t>
        <a:bodyPr/>
        <a:lstStyle/>
        <a:p>
          <a:endParaRPr lang="en-IN"/>
        </a:p>
      </dgm:t>
    </dgm:pt>
    <dgm:pt modelId="{7908CDC9-6F80-4575-BB4F-6B71CBBEB3FD}" type="sibTrans" cxnId="{BC00B3F4-5321-4548-A42D-1CE0AD16747C}">
      <dgm:prSet/>
      <dgm:spPr/>
      <dgm:t>
        <a:bodyPr/>
        <a:lstStyle/>
        <a:p>
          <a:endParaRPr lang="en-IN"/>
        </a:p>
      </dgm:t>
    </dgm:pt>
    <dgm:pt modelId="{4530DCAA-6EDB-4C8F-9743-BA66243A58B7}">
      <dgm:prSet custT="1"/>
      <dgm:spPr/>
      <dgm:t>
        <a:bodyPr/>
        <a:lstStyle/>
        <a:p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Highlight key global trends, rankings, and correlations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B1C02E5-2CD3-45EB-8D48-CF06E45EB52D}" type="parTrans" cxnId="{382B769A-8EF1-47FC-9425-17CED9BC3503}">
      <dgm:prSet/>
      <dgm:spPr/>
      <dgm:t>
        <a:bodyPr/>
        <a:lstStyle/>
        <a:p>
          <a:endParaRPr lang="en-IN"/>
        </a:p>
      </dgm:t>
    </dgm:pt>
    <dgm:pt modelId="{B1FBAC44-B712-42FA-B1E3-1F07BDCD3B65}" type="sibTrans" cxnId="{382B769A-8EF1-47FC-9425-17CED9BC3503}">
      <dgm:prSet/>
      <dgm:spPr/>
      <dgm:t>
        <a:bodyPr/>
        <a:lstStyle/>
        <a:p>
          <a:endParaRPr lang="en-IN"/>
        </a:p>
      </dgm:t>
    </dgm:pt>
    <dgm:pt modelId="{7EA77650-D20D-4F6B-A614-ECC350E05965}" type="pres">
      <dgm:prSet presAssocID="{772CFEC9-8CFA-46FF-A09A-8FB35F62948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A29917-E55E-4EE4-8E6B-13857B1BF0D3}" type="pres">
      <dgm:prSet presAssocID="{764F8346-6354-47D6-B163-2A085EE53922}" presName="node" presStyleLbl="node1" presStyleIdx="0" presStyleCnt="5" custScaleX="123193" custLinFactNeighborX="-6957" custLinFactNeighborY="-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82723-A719-475B-8765-577CC1A56415}" type="pres">
      <dgm:prSet presAssocID="{A400EE24-C162-442F-9396-DD65654B28FA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1115A01-2E6E-4279-9FC5-20EE667A26BE}" type="pres">
      <dgm:prSet presAssocID="{A400EE24-C162-442F-9396-DD65654B28FA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212CC2E-6D87-4A1F-960E-6531C2872B3C}" type="pres">
      <dgm:prSet presAssocID="{DF661752-BFCD-4D24-B0B3-316F5E00129D}" presName="node" presStyleLbl="node1" presStyleIdx="1" presStyleCnt="5" custScaleX="159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BFC21-9734-49D9-AA51-E16B668C2388}" type="pres">
      <dgm:prSet presAssocID="{2F42E0AE-4517-4621-AC73-AF174E1AB84C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32F22E8-FACE-4B91-A6A4-4C6F2269F064}" type="pres">
      <dgm:prSet presAssocID="{2F42E0AE-4517-4621-AC73-AF174E1AB84C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70710B71-5DD6-430D-B85C-8EEB24735221}" type="pres">
      <dgm:prSet presAssocID="{D7DD8935-7D7B-4F9B-B389-5CAA9CD01BD6}" presName="node" presStyleLbl="node1" presStyleIdx="2" presStyleCnt="5" custScaleX="158676" custLinFactNeighborX="22660" custLinFactNeighborY="-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1C7313-9A8D-4BFA-919C-33BBE1FCD95B}" type="pres">
      <dgm:prSet presAssocID="{BD3A3BAB-D799-4A9A-AC33-790CA99A633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2B3FF436-9328-47B4-8430-B462C26CCE96}" type="pres">
      <dgm:prSet presAssocID="{BD3A3BAB-D799-4A9A-AC33-790CA99A633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C2ACE59-90B3-47CF-90B2-9093D96F5C97}" type="pres">
      <dgm:prSet presAssocID="{DA968FEF-70A3-4C80-800F-87DC151ADDC7}" presName="node" presStyleLbl="node1" presStyleIdx="3" presStyleCnt="5" custScaleX="169881" custLinFactNeighborX="18223" custLinFactNeighborY="-15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ABEDE-72F9-4EB5-A217-84CC7BFF14E7}" type="pres">
      <dgm:prSet presAssocID="{7908CDC9-6F80-4575-BB4F-6B71CBBEB3FD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E61498F-D4E5-40D1-A63B-59DD898EDE54}" type="pres">
      <dgm:prSet presAssocID="{7908CDC9-6F80-4575-BB4F-6B71CBBEB3FD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FF1EFA7-586A-4217-87F7-E23D5E0BF707}" type="pres">
      <dgm:prSet presAssocID="{4530DCAA-6EDB-4C8F-9743-BA66243A58B7}" presName="node" presStyleLbl="node1" presStyleIdx="4" presStyleCnt="5" custScaleX="168849" custLinFactNeighborX="8907" custLinFactNeighborY="3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68C596-DFEA-4B58-973C-6C78442A9746}" type="presOf" srcId="{BD3A3BAB-D799-4A9A-AC33-790CA99A633F}" destId="{2B3FF436-9328-47B4-8430-B462C26CCE96}" srcOrd="1" destOrd="0" presId="urn:microsoft.com/office/officeart/2005/8/layout/process5"/>
    <dgm:cxn modelId="{B3B55DD3-5194-4F2D-BA7E-933B6773B2CA}" type="presOf" srcId="{2F42E0AE-4517-4621-AC73-AF174E1AB84C}" destId="{248BFC21-9734-49D9-AA51-E16B668C2388}" srcOrd="0" destOrd="0" presId="urn:microsoft.com/office/officeart/2005/8/layout/process5"/>
    <dgm:cxn modelId="{9D636CB3-C159-4EBC-9E19-068C53849225}" type="presOf" srcId="{764F8346-6354-47D6-B163-2A085EE53922}" destId="{85A29917-E55E-4EE4-8E6B-13857B1BF0D3}" srcOrd="0" destOrd="0" presId="urn:microsoft.com/office/officeart/2005/8/layout/process5"/>
    <dgm:cxn modelId="{BF2E003E-144D-4796-A32E-A10770BE27D4}" type="presOf" srcId="{7908CDC9-6F80-4575-BB4F-6B71CBBEB3FD}" destId="{1E61498F-D4E5-40D1-A63B-59DD898EDE54}" srcOrd="1" destOrd="0" presId="urn:microsoft.com/office/officeart/2005/8/layout/process5"/>
    <dgm:cxn modelId="{7655B6A6-E1B7-4E31-BD46-142DFB98290D}" type="presOf" srcId="{772CFEC9-8CFA-46FF-A09A-8FB35F62948B}" destId="{7EA77650-D20D-4F6B-A614-ECC350E05965}" srcOrd="0" destOrd="0" presId="urn:microsoft.com/office/officeart/2005/8/layout/process5"/>
    <dgm:cxn modelId="{BC00B3F4-5321-4548-A42D-1CE0AD16747C}" srcId="{772CFEC9-8CFA-46FF-A09A-8FB35F62948B}" destId="{DA968FEF-70A3-4C80-800F-87DC151ADDC7}" srcOrd="3" destOrd="0" parTransId="{E288473A-FC81-4583-943E-08127A1035E2}" sibTransId="{7908CDC9-6F80-4575-BB4F-6B71CBBEB3FD}"/>
    <dgm:cxn modelId="{47972C71-3414-41A6-B481-64554FEE0866}" type="presOf" srcId="{2F42E0AE-4517-4621-AC73-AF174E1AB84C}" destId="{332F22E8-FACE-4B91-A6A4-4C6F2269F064}" srcOrd="1" destOrd="0" presId="urn:microsoft.com/office/officeart/2005/8/layout/process5"/>
    <dgm:cxn modelId="{031DA1A5-E330-4D87-BCB5-EE782C769A8E}" type="presOf" srcId="{DF661752-BFCD-4D24-B0B3-316F5E00129D}" destId="{3212CC2E-6D87-4A1F-960E-6531C2872B3C}" srcOrd="0" destOrd="0" presId="urn:microsoft.com/office/officeart/2005/8/layout/process5"/>
    <dgm:cxn modelId="{56A902A9-6BC1-4C1D-9CD5-31D196438230}" srcId="{772CFEC9-8CFA-46FF-A09A-8FB35F62948B}" destId="{D7DD8935-7D7B-4F9B-B389-5CAA9CD01BD6}" srcOrd="2" destOrd="0" parTransId="{43AE0AF0-E75E-4035-B480-83042AB83785}" sibTransId="{BD3A3BAB-D799-4A9A-AC33-790CA99A633F}"/>
    <dgm:cxn modelId="{DF6FA160-871A-4FCE-97F1-7E044F94465E}" type="presOf" srcId="{A400EE24-C162-442F-9396-DD65654B28FA}" destId="{11115A01-2E6E-4279-9FC5-20EE667A26BE}" srcOrd="1" destOrd="0" presId="urn:microsoft.com/office/officeart/2005/8/layout/process5"/>
    <dgm:cxn modelId="{B2310C1F-9079-42B3-83F1-BD45427C1C27}" type="presOf" srcId="{4530DCAA-6EDB-4C8F-9743-BA66243A58B7}" destId="{BFF1EFA7-586A-4217-87F7-E23D5E0BF707}" srcOrd="0" destOrd="0" presId="urn:microsoft.com/office/officeart/2005/8/layout/process5"/>
    <dgm:cxn modelId="{382B769A-8EF1-47FC-9425-17CED9BC3503}" srcId="{772CFEC9-8CFA-46FF-A09A-8FB35F62948B}" destId="{4530DCAA-6EDB-4C8F-9743-BA66243A58B7}" srcOrd="4" destOrd="0" parTransId="{6B1C02E5-2CD3-45EB-8D48-CF06E45EB52D}" sibTransId="{B1FBAC44-B712-42FA-B1E3-1F07BDCD3B65}"/>
    <dgm:cxn modelId="{96DFDF8D-9EBE-4873-A011-27586A6D2D88}" srcId="{772CFEC9-8CFA-46FF-A09A-8FB35F62948B}" destId="{DF661752-BFCD-4D24-B0B3-316F5E00129D}" srcOrd="1" destOrd="0" parTransId="{5396E118-D377-492A-8D77-F59B3BB958D3}" sibTransId="{2F42E0AE-4517-4621-AC73-AF174E1AB84C}"/>
    <dgm:cxn modelId="{BAFD2546-EC4F-413E-998E-E1AADCE5A0FC}" type="presOf" srcId="{D7DD8935-7D7B-4F9B-B389-5CAA9CD01BD6}" destId="{70710B71-5DD6-430D-B85C-8EEB24735221}" srcOrd="0" destOrd="0" presId="urn:microsoft.com/office/officeart/2005/8/layout/process5"/>
    <dgm:cxn modelId="{05A6CEA9-6708-49DE-80FB-700C56B6FCA8}" type="presOf" srcId="{BD3A3BAB-D799-4A9A-AC33-790CA99A633F}" destId="{431C7313-9A8D-4BFA-919C-33BBE1FCD95B}" srcOrd="0" destOrd="0" presId="urn:microsoft.com/office/officeart/2005/8/layout/process5"/>
    <dgm:cxn modelId="{D5831059-BA37-4C2C-BC1D-604D5AE604AC}" type="presOf" srcId="{DA968FEF-70A3-4C80-800F-87DC151ADDC7}" destId="{FC2ACE59-90B3-47CF-90B2-9093D96F5C97}" srcOrd="0" destOrd="0" presId="urn:microsoft.com/office/officeart/2005/8/layout/process5"/>
    <dgm:cxn modelId="{1150ED71-59F1-437F-8280-06E3F66E38C0}" srcId="{772CFEC9-8CFA-46FF-A09A-8FB35F62948B}" destId="{764F8346-6354-47D6-B163-2A085EE53922}" srcOrd="0" destOrd="0" parTransId="{BA57D4F8-151A-403F-B6CA-2C7C4B0DC0A0}" sibTransId="{A400EE24-C162-442F-9396-DD65654B28FA}"/>
    <dgm:cxn modelId="{BB6E118B-8408-4022-BE20-8DE598E14878}" type="presOf" srcId="{7908CDC9-6F80-4575-BB4F-6B71CBBEB3FD}" destId="{856ABEDE-72F9-4EB5-A217-84CC7BFF14E7}" srcOrd="0" destOrd="0" presId="urn:microsoft.com/office/officeart/2005/8/layout/process5"/>
    <dgm:cxn modelId="{8CB46222-5F13-468E-8D47-729A9AA59A17}" type="presOf" srcId="{A400EE24-C162-442F-9396-DD65654B28FA}" destId="{AE182723-A719-475B-8765-577CC1A56415}" srcOrd="0" destOrd="0" presId="urn:microsoft.com/office/officeart/2005/8/layout/process5"/>
    <dgm:cxn modelId="{4DED8E47-AD10-4CC2-9D11-F4FA62600887}" type="presParOf" srcId="{7EA77650-D20D-4F6B-A614-ECC350E05965}" destId="{85A29917-E55E-4EE4-8E6B-13857B1BF0D3}" srcOrd="0" destOrd="0" presId="urn:microsoft.com/office/officeart/2005/8/layout/process5"/>
    <dgm:cxn modelId="{EDA4EB41-929D-4EF5-97A9-2C6006B4DBAA}" type="presParOf" srcId="{7EA77650-D20D-4F6B-A614-ECC350E05965}" destId="{AE182723-A719-475B-8765-577CC1A56415}" srcOrd="1" destOrd="0" presId="urn:microsoft.com/office/officeart/2005/8/layout/process5"/>
    <dgm:cxn modelId="{D194217E-3ACC-4B71-87A1-1B5414F06899}" type="presParOf" srcId="{AE182723-A719-475B-8765-577CC1A56415}" destId="{11115A01-2E6E-4279-9FC5-20EE667A26BE}" srcOrd="0" destOrd="0" presId="urn:microsoft.com/office/officeart/2005/8/layout/process5"/>
    <dgm:cxn modelId="{0054248D-9272-4285-A245-893F71C8D5C4}" type="presParOf" srcId="{7EA77650-D20D-4F6B-A614-ECC350E05965}" destId="{3212CC2E-6D87-4A1F-960E-6531C2872B3C}" srcOrd="2" destOrd="0" presId="urn:microsoft.com/office/officeart/2005/8/layout/process5"/>
    <dgm:cxn modelId="{810F462D-DA6C-46E1-AF21-FCBEF8237F7B}" type="presParOf" srcId="{7EA77650-D20D-4F6B-A614-ECC350E05965}" destId="{248BFC21-9734-49D9-AA51-E16B668C2388}" srcOrd="3" destOrd="0" presId="urn:microsoft.com/office/officeart/2005/8/layout/process5"/>
    <dgm:cxn modelId="{DC8B6725-55C4-4ACB-9CC3-49DDB23C8C6C}" type="presParOf" srcId="{248BFC21-9734-49D9-AA51-E16B668C2388}" destId="{332F22E8-FACE-4B91-A6A4-4C6F2269F064}" srcOrd="0" destOrd="0" presId="urn:microsoft.com/office/officeart/2005/8/layout/process5"/>
    <dgm:cxn modelId="{D91844A7-2B79-429D-A75C-C78690055860}" type="presParOf" srcId="{7EA77650-D20D-4F6B-A614-ECC350E05965}" destId="{70710B71-5DD6-430D-B85C-8EEB24735221}" srcOrd="4" destOrd="0" presId="urn:microsoft.com/office/officeart/2005/8/layout/process5"/>
    <dgm:cxn modelId="{FC009D2D-D9C9-4BFE-85E6-DF193351ECE4}" type="presParOf" srcId="{7EA77650-D20D-4F6B-A614-ECC350E05965}" destId="{431C7313-9A8D-4BFA-919C-33BBE1FCD95B}" srcOrd="5" destOrd="0" presId="urn:microsoft.com/office/officeart/2005/8/layout/process5"/>
    <dgm:cxn modelId="{53A29B5A-23D8-499C-A2EB-648C7BA8E6FA}" type="presParOf" srcId="{431C7313-9A8D-4BFA-919C-33BBE1FCD95B}" destId="{2B3FF436-9328-47B4-8430-B462C26CCE96}" srcOrd="0" destOrd="0" presId="urn:microsoft.com/office/officeart/2005/8/layout/process5"/>
    <dgm:cxn modelId="{96094212-26E6-4E9B-9EFA-1093DFBBC618}" type="presParOf" srcId="{7EA77650-D20D-4F6B-A614-ECC350E05965}" destId="{FC2ACE59-90B3-47CF-90B2-9093D96F5C97}" srcOrd="6" destOrd="0" presId="urn:microsoft.com/office/officeart/2005/8/layout/process5"/>
    <dgm:cxn modelId="{C78BE3D5-D758-4C64-8B5E-9014F54C8A45}" type="presParOf" srcId="{7EA77650-D20D-4F6B-A614-ECC350E05965}" destId="{856ABEDE-72F9-4EB5-A217-84CC7BFF14E7}" srcOrd="7" destOrd="0" presId="urn:microsoft.com/office/officeart/2005/8/layout/process5"/>
    <dgm:cxn modelId="{33BCDD95-7F63-47DD-8EEA-0C2B89F01235}" type="presParOf" srcId="{856ABEDE-72F9-4EB5-A217-84CC7BFF14E7}" destId="{1E61498F-D4E5-40D1-A63B-59DD898EDE54}" srcOrd="0" destOrd="0" presId="urn:microsoft.com/office/officeart/2005/8/layout/process5"/>
    <dgm:cxn modelId="{58157A60-124A-4C77-A04F-E4C31534D0E8}" type="presParOf" srcId="{7EA77650-D20D-4F6B-A614-ECC350E05965}" destId="{BFF1EFA7-586A-4217-87F7-E23D5E0BF70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29917-E55E-4EE4-8E6B-13857B1BF0D3}">
      <dsp:nvSpPr>
        <dsp:cNvPr id="0" name=""/>
        <dsp:cNvSpPr/>
      </dsp:nvSpPr>
      <dsp:spPr>
        <a:xfrm>
          <a:off x="134694" y="608"/>
          <a:ext cx="2339791" cy="1139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bg1"/>
              </a:solidFill>
              <a:latin typeface="Book Antiqua" panose="02040602050305030304" pitchFamily="18" charset="0"/>
              <a:ea typeface="+mn-ea"/>
              <a:cs typeface="+mn-cs"/>
            </a:rPr>
            <a:t>    </a:t>
          </a: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Goals </a:t>
          </a:r>
          <a:endParaRPr lang="en-IN" sz="2000" b="1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168071" y="33985"/>
        <a:ext cx="2273037" cy="1072819"/>
      </dsp:txXfrm>
    </dsp:sp>
    <dsp:sp modelId="{AE182723-A719-475B-8765-577CC1A56415}">
      <dsp:nvSpPr>
        <dsp:cNvPr id="0" name=""/>
        <dsp:cNvSpPr/>
      </dsp:nvSpPr>
      <dsp:spPr>
        <a:xfrm rot="515">
          <a:off x="2670692" y="335123"/>
          <a:ext cx="472680" cy="471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/>
        </a:p>
      </dsp:txBody>
      <dsp:txXfrm>
        <a:off x="2670692" y="429317"/>
        <a:ext cx="331373" cy="282613"/>
      </dsp:txXfrm>
    </dsp:sp>
    <dsp:sp modelId="{3212CC2E-6D87-4A1F-960E-6531C2872B3C}">
      <dsp:nvSpPr>
        <dsp:cNvPr id="0" name=""/>
        <dsp:cNvSpPr/>
      </dsp:nvSpPr>
      <dsp:spPr>
        <a:xfrm>
          <a:off x="3366335" y="1144"/>
          <a:ext cx="3021674" cy="1139573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Clean, merge, and prepare multi-source datasets.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3399712" y="34521"/>
        <a:ext cx="2954920" cy="1072819"/>
      </dsp:txXfrm>
    </dsp:sp>
    <dsp:sp modelId="{248BFC21-9734-49D9-AA51-E16B668C2388}">
      <dsp:nvSpPr>
        <dsp:cNvPr id="0" name=""/>
        <dsp:cNvSpPr/>
      </dsp:nvSpPr>
      <dsp:spPr>
        <a:xfrm rot="21599545">
          <a:off x="6613848" y="335152"/>
          <a:ext cx="544068" cy="471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/>
        </a:p>
      </dsp:txBody>
      <dsp:txXfrm>
        <a:off x="6613848" y="429366"/>
        <a:ext cx="402761" cy="282613"/>
      </dsp:txXfrm>
    </dsp:sp>
    <dsp:sp modelId="{70710B71-5DD6-430D-B85C-8EEB24735221}">
      <dsp:nvSpPr>
        <dsp:cNvPr id="0" name=""/>
        <dsp:cNvSpPr/>
      </dsp:nvSpPr>
      <dsp:spPr>
        <a:xfrm>
          <a:off x="7414552" y="608"/>
          <a:ext cx="3013716" cy="1139573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Perform descriptive statistics and DAX calculations.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7447929" y="33985"/>
        <a:ext cx="2946962" cy="1072819"/>
      </dsp:txXfrm>
    </dsp:sp>
    <dsp:sp modelId="{431C7313-9A8D-4BFA-919C-33BBE1FCD95B}">
      <dsp:nvSpPr>
        <dsp:cNvPr id="0" name=""/>
        <dsp:cNvSpPr/>
      </dsp:nvSpPr>
      <dsp:spPr>
        <a:xfrm rot="5594196">
          <a:off x="8671866" y="1264587"/>
          <a:ext cx="393940" cy="471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/>
        </a:p>
      </dsp:txBody>
      <dsp:txXfrm rot="-5400000">
        <a:off x="8730866" y="1303222"/>
        <a:ext cx="282613" cy="275758"/>
      </dsp:txXfrm>
    </dsp:sp>
    <dsp:sp modelId="{FC2ACE59-90B3-47CF-90B2-9093D96F5C97}">
      <dsp:nvSpPr>
        <dsp:cNvPr id="0" name=""/>
        <dsp:cNvSpPr/>
      </dsp:nvSpPr>
      <dsp:spPr>
        <a:xfrm>
          <a:off x="7201737" y="1882279"/>
          <a:ext cx="3226531" cy="1139573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Build an interactive Power BI dashboard.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7235114" y="1915656"/>
        <a:ext cx="3159777" cy="1072819"/>
      </dsp:txXfrm>
    </dsp:sp>
    <dsp:sp modelId="{856ABEDE-72F9-4EB5-A217-84CC7BFF14E7}">
      <dsp:nvSpPr>
        <dsp:cNvPr id="0" name=""/>
        <dsp:cNvSpPr/>
      </dsp:nvSpPr>
      <dsp:spPr>
        <a:xfrm rot="10783717">
          <a:off x="6558704" y="2226165"/>
          <a:ext cx="454413" cy="471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kern="1200"/>
        </a:p>
      </dsp:txBody>
      <dsp:txXfrm rot="10800000">
        <a:off x="6695027" y="2320047"/>
        <a:ext cx="318089" cy="282613"/>
      </dsp:txXfrm>
    </dsp:sp>
    <dsp:sp modelId="{BFF1EFA7-586A-4217-87F7-E23D5E0BF707}">
      <dsp:nvSpPr>
        <dsp:cNvPr id="0" name=""/>
        <dsp:cNvSpPr/>
      </dsp:nvSpPr>
      <dsp:spPr>
        <a:xfrm>
          <a:off x="3137432" y="1901577"/>
          <a:ext cx="3206930" cy="113957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Highlight key global trends, rankings, and correlations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170809" y="1934954"/>
        <a:ext cx="3140176" cy="1072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4A0CE-E492-6A56-4363-AF383031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FCC2C-4FEC-6289-1C2D-78B10333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F9B20-2967-DE8A-630A-7E82F62D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E740-D609-E4BA-CCF1-B221105A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9C9E6-11CD-8A3B-882F-E170778C5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81978-3590-3181-A096-62F8178E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49D5-EF9D-5512-6C0A-EDB7545F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6813-3009-5AEF-2395-47E5551E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D96B4-C2F4-FB30-3A17-2D213CAAF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5E4B1-F9CD-ACBA-B6D6-D46C698C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E6DB-F9EF-564D-4C64-42667516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169E-88D3-A83B-D648-B92E9F4A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AE70-A969-B45C-7CDC-737706F7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9C5-0414-DA1B-BBCB-E0FAF417D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026C3-AC62-139B-559A-5DB54A287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A1DB-233F-A50D-FD12-AF85AD8C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A845-01AE-DDB6-9159-6190FA14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CF22-4C47-72A4-600D-E7E233E9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C0BB-C70F-4F21-DA81-31F12EB9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22BA-0C49-89BE-6E6A-169C050BB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423E-DADA-1E96-3D10-A3EAC81D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C7FA-A51A-35F1-7196-D278C346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9265-E6FE-EDA1-91BA-C0717A3A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85AD-967C-489A-CC8C-33614F91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484FF-66BC-E737-FBD5-4A75B6261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ADB5-CF78-F7C9-9093-503C3225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4A06F-0CBD-94B2-26AF-FCFFF338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D6DE-A67B-B15F-EAFC-A45BDCB0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C713-0925-10F3-4F11-1DE88605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69B2-7B29-442C-E68F-ABE832A5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78E22-4D86-C916-73F2-AE27E99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6DD21-EA1E-2A19-B12F-EC7F37DA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3D0D-35BF-09FF-F5DA-59E47BF8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FCF7-0F5A-DF8D-932B-D3DA326D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E263-ED61-771D-9D9F-03F50081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CC6A3-A1DB-D86A-6EAC-2E5AD49A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1E137-2F1A-8A73-8F92-55CA55D1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12565-A538-5526-260D-912AEEFB8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62D64-A9FD-716A-BAB3-AD75C263C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18416-B1A1-B342-90DB-848AE1BD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8A1AF-C256-FF5E-68AD-C3A6A7B4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965E-E8A4-51D8-5170-EADE9F4A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A8EB-5D66-9B62-25FB-BDBF43F6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06ADA-A850-1543-9D10-B2A099AC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D35AE-D170-0AF7-7906-220F690F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5FC5F-DCFD-36DB-B50E-9E42A4DF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A95E-2250-AB81-EBB9-68E05F0D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3B6E-369E-2CF5-3E84-50F36734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B6AF8-B098-F9C3-58BD-97D9F5AC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2BF3-0763-0AFA-2DC0-B3C28B8B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4510-F912-13B5-D75F-E7A2DEDE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F6FE-C3D4-E54C-37F9-20CD4B97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5823-DA15-ED78-55AA-ACCB3D25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F0275-C062-64E5-B5E5-80ED2BE0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9F4A-8442-E304-C259-B3B29D1E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8FE5-71ED-684B-02E8-9BD9FFFE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4C036-5EFD-F0C2-3329-FBFBB3283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60748-8A0B-F362-45A0-D91C8EDD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0335-77E0-3276-89F5-D1ED96D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7781-5F4F-9A64-F569-20CFDD57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A1F4-6B0D-F2B4-AD1A-8E24BD95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181BD-FDC7-19E7-1A06-D527A549D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34A53-365B-6728-DD79-4166F8EF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F0FB-6CFC-9C0F-7386-0A53E1DA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53801-9CDC-617C-F59C-F464398D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37573-4CBF-A37F-782F-C85A8ACB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1280-646F-5A41-E2B4-B15F4577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A9A11-CED1-AB07-BD0D-CD72D142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692C-8A06-A6E9-730E-CB684E24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30B2-9BD0-2437-1455-CE75C960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6425-B113-EBBD-3BFA-4FCADB95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8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BE0E3-7E36-48C5-4848-74C1DEAC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2A6E2-EDE2-DEF1-4DFE-6E34CE08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13EF-E4EA-B00B-813D-4906A14D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ABEC-3107-DCE1-25D1-B183CF99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E9C6-8C32-D38D-AE4E-A9527BB1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114E-9571-BF96-715F-D2771E67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3FEE-452D-3743-36A8-3BAF5682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C579-38A9-8211-C782-1A441348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BB07-BD63-6B5D-9437-D403431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5053-AA18-20B6-CFE3-08447E0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0AA3-1D59-D734-272E-4760709C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1CD69-5B5F-9305-2177-04BB4D57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EA28-C38E-A000-DD17-AD593111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B3D6-F64B-B9E2-DE9F-5B2AF427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95AC-AA31-C787-8CBB-9DFCD281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DE26-7DE2-5685-0BA1-7E9EDCC8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6196-E88B-9F6C-8A5A-F249BD081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9F84-1CE5-0A36-F335-3F817694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A8DCB-B8DC-2132-B8BA-F39C2ED2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F512A-8FA1-BC1D-8A7F-2B5C43B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EE6D-F2D6-4569-07A7-805D9F06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3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6561-4A9B-6D57-4E43-4C432AA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C0C8-3F3F-C83A-40F1-122A2E23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216DF-2B70-15CF-4528-2205E7FF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4535D-A241-1A0D-51CA-466CA87C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0FDEF-A25C-1BFF-F3FA-D63E733C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502B-8338-8CC7-F970-9EF2B430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6D390-FB61-F2C3-33B7-F605C062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4A89E-5E57-B449-FBE2-2D8EA93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CA9-1B9D-FA67-D73D-A2B2B9FC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1E0E3-674A-18E1-E0E4-6B43C318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B470-168D-3B23-55CB-3D51799A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2152B-BA07-5E13-3D64-630AD5DE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AB4E-34A9-23FD-7A73-D650EC2E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573A-407F-C97E-2F8A-9A7F5F1C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F904B-E385-98FD-7148-69D9151D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2367A-6D39-297F-CE9C-604BA795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CB6A-072A-D717-8407-C39048A2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7115-6B7A-4C06-FFED-EF7A5C32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3476-8965-CF96-D5EA-D3B0BE59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578C9-EDE0-9FDA-C181-C551026C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2D3B-06CF-52C8-B2CE-85009E877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B7E6-E8DB-2A90-A90A-B90F78BC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78E38-ECE8-1E1B-D5E9-4DC3DA34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C5E08-D10B-F11A-8042-7AB48461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400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A86A7-612A-2A55-5ED7-6123532B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F9C94-F451-DA94-A27A-49BB110B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8DE4-8CDD-A898-233F-3941B8FC8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091A-0A24-47A6-BB22-18498143224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2896-4DA2-54A6-85C4-9B7E47642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7F60-3B71-342B-08E0-74C1FF67D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400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6C5C0-D332-F8B8-A65B-A6FCE03A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8E32-41C8-3E9E-9FB0-D044FBC6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CAFBB-15A0-D05D-7262-E20B598E5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223C-2F28-4133-8359-A477544E34A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C1E9-5744-64FF-21C4-38E5AF36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E887-7FCE-609E-AE1B-9AC5DEDF2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8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6000"/>
                    </a14:imgEffect>
                    <a14:imgEffect>
                      <a14:brightnessContrast bright="-39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B3F8-8383-D8A1-F720-93A787C7FA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91929" y="3802712"/>
            <a:ext cx="4803428" cy="2270197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Presented BY,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/>
            </a:r>
            <a:br>
              <a:rPr lang="en-US" sz="2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</a:br>
            <a:r>
              <a:rPr lang="en-US" sz="2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/>
            </a:r>
            <a:br>
              <a:rPr lang="en-US" sz="2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</a:br>
            <a:r>
              <a:rPr lang="en-US" sz="2800" dirty="0" err="1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Arjun.M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/>
            </a:r>
            <a:br>
              <a:rPr lang="en-US" sz="28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</a:br>
            <a:r>
              <a:rPr lang="en-US" sz="2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/>
            </a:r>
            <a:br>
              <a:rPr lang="en-US" sz="28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</a:br>
            <a:r>
              <a:rPr lang="en-US" sz="2800" dirty="0" smtClean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DA &amp; DS  March Batch</a:t>
            </a:r>
            <a:r>
              <a:rPr lang="en-US" sz="280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/>
            </a:r>
            <a:br>
              <a:rPr lang="en-US" sz="2800" dirty="0" smtClean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</a:br>
            <a:endParaRPr lang="en-IN" sz="2800" dirty="0">
              <a:ln w="0"/>
              <a:solidFill>
                <a:srgbClr val="FFC000"/>
              </a:solidFill>
              <a:effectLst>
                <a:reflection blurRad="6350" stA="53000" endA="300" endPos="35500" dir="5400000" sy="-90000" algn="bl" rotWithShape="0"/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4BC181-B55B-27EA-927A-BE700FC73DDD}"/>
              </a:ext>
            </a:extLst>
          </p:cNvPr>
          <p:cNvSpPr txBox="1">
            <a:spLocks/>
          </p:cNvSpPr>
          <p:nvPr/>
        </p:nvSpPr>
        <p:spPr>
          <a:xfrm>
            <a:off x="821933" y="2270197"/>
            <a:ext cx="112779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50" dirty="0" smtClean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GDP and Population Analysis</a:t>
            </a:r>
            <a:endParaRPr lang="en-IN" sz="4800" b="1" spc="50" dirty="0">
              <a:ln w="0">
                <a:solidFill>
                  <a:schemeClr val="tx1"/>
                </a:solidFill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663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0D25D-8BF8-872E-2915-2895CD71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836" y="443188"/>
            <a:ext cx="4031751" cy="1325563"/>
          </a:xfrm>
        </p:spPr>
        <p:txBody>
          <a:bodyPr/>
          <a:lstStyle/>
          <a:p>
            <a:r>
              <a:rPr lang="en-US" sz="3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	Conclusion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ndara" panose="020E0502030303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8B86E0-177B-D2DB-FC34-00EAF4E5F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0668" y="1922639"/>
            <a:ext cx="965171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High-income regions have higher GDP per capita and lower infant mortality.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Developing regions show rapid population growth but face economic and health challenges.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Literacy rates strongly correlate with GDP growth in most regions.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The interactive dashboard enables deeper exploration for data-driven decisions</a:t>
            </a:r>
          </a:p>
        </p:txBody>
      </p:sp>
    </p:spTree>
    <p:extLst>
      <p:ext uri="{BB962C8B-B14F-4D97-AF65-F5344CB8AC3E}">
        <p14:creationId xmlns:p14="http://schemas.microsoft.com/office/powerpoint/2010/main" val="10417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6B719-CDC1-DDA3-0B8E-C1C4FA73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894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THANK </a:t>
            </a:r>
            <a:r>
              <a:rPr 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/>
                <a:latin typeface="Candara" panose="020E0502030303020204" pitchFamily="34" charset="0"/>
              </a:rPr>
              <a:t>YOU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002D1FA-6C3E-991D-CC66-A5F0B0DD6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590897"/>
              </p:ext>
            </p:extLst>
          </p:nvPr>
        </p:nvGraphicFramePr>
        <p:xfrm>
          <a:off x="543396" y="3277456"/>
          <a:ext cx="10428269" cy="304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93C5A49-FA98-E4AC-B43A-C0508C2C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546" y="377771"/>
            <a:ext cx="6024937" cy="69311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PROJECT OVERVIEW </a:t>
            </a:r>
            <a:endParaRPr lang="en-IN" sz="3600" b="1" spc="50" dirty="0">
              <a:ln w="0"/>
              <a:solidFill>
                <a:schemeClr val="accent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5208E2-8A8E-3C21-BBB6-9B2E47B8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13809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Analyze global economic and demographic data (population, GDP, literacy, infant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mortality) from SQL and Excel sources using Power BI to uncover trends and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relationships.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14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0036" y="554181"/>
            <a:ext cx="443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Dataset Overview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9855" y="1874982"/>
            <a:ext cx="7389090" cy="303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Countries World (SQL) 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– Country details: population, GDP per capita, literacy, infant mortality, birth/death rates, economy sectors, etc</a:t>
            </a:r>
            <a:r>
              <a:rPr lang="en-US" dirty="0" smtClean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PopulationPerCountry.xlsx 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– Annual population data (1960–2017) for each country.</a:t>
            </a:r>
            <a:endParaRPr lang="en-IN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lvl="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Meta Data Country.xlsx 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– Region, income group, and special notes for each country.</a:t>
            </a:r>
            <a:endParaRPr lang="en-IN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IN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0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				Data </a:t>
            </a:r>
            <a:r>
              <a:rPr lang="en-IN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Cleaning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Removed duplicates &amp; irrelevant records</a:t>
            </a:r>
          </a:p>
          <a:p>
            <a:endParaRPr lang="en-US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Handled missing values </a:t>
            </a:r>
          </a:p>
          <a:p>
            <a:endParaRPr lang="en-US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Converted data types for consistency</a:t>
            </a: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IN" sz="32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Merged datasets using Country Code &amp; Country Name</a:t>
            </a: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.</a:t>
            </a:r>
            <a:endParaRPr lang="en-IN" sz="3200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endParaRPr lang="en-US" dirty="0" smtClean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Created DAX measures for GDP/</a:t>
            </a:r>
            <a:r>
              <a:rPr lang="en-US" sz="3200" dirty="0">
                <a:solidFill>
                  <a:schemeClr val="bg1"/>
                </a:solidFill>
                <a:latin typeface="Candara" panose="020E0502030303020204" pitchFamily="34" charset="0"/>
              </a:rPr>
              <a:t>Population</a:t>
            </a:r>
            <a:r>
              <a:rPr lang="en-US" dirty="0">
                <a:solidFill>
                  <a:schemeClr val="bg1"/>
                </a:solidFill>
                <a:latin typeface="Candara" panose="020E0502030303020204" pitchFamily="34" charset="0"/>
              </a:rPr>
              <a:t> growth &amp; per capita values.</a:t>
            </a:r>
            <a:endParaRPr lang="en-IN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819CD-851B-46D0-E599-D5C4720A8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64" y="1825625"/>
            <a:ext cx="3815416" cy="24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				Statistical </a:t>
            </a:r>
            <a:r>
              <a:rPr lang="en-IN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Analysis</a:t>
            </a:r>
            <a:endParaRPr lang="en-US" sz="36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Basic stats for population, GDP, literacy, infant mortality.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Highest &amp; lowest GDP per </a:t>
            </a:r>
            <a:r>
              <a:rPr lang="en-US" alt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capital.</a:t>
            </a:r>
            <a:endParaRPr lang="en-US" alt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Regional averages &amp; distributions.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Growth trends (1960–2017).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782" y="2534053"/>
            <a:ext cx="5089236" cy="37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4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BB73-66AC-05FA-DC66-0388B527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10" y="375005"/>
            <a:ext cx="5257800" cy="610920"/>
          </a:xfrm>
        </p:spPr>
        <p:txBody>
          <a:bodyPr>
            <a:normAutofit fontScale="90000"/>
          </a:bodyPr>
          <a:lstStyle/>
          <a:p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DAX </a:t>
            </a:r>
            <a:r>
              <a:rPr lang="en-US" sz="40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Functions</a:t>
            </a:r>
            <a:endParaRPr lang="en-IN" sz="4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E1495-BF93-15DB-0F0B-D1CC623FF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297" y="1445481"/>
            <a:ext cx="5439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askerville Old Face" panose="02020602080505020303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Population Growth Rate </a:t>
            </a:r>
            <a:r>
              <a:rPr lang="en-US" sz="1900" dirty="0">
                <a:solidFill>
                  <a:schemeClr val="bg1"/>
                </a:solidFill>
                <a:latin typeface="Book Antiqua" panose="02040602050305030304" pitchFamily="18" charset="0"/>
              </a:rPr>
              <a:t>= % change over years.</a:t>
            </a:r>
          </a:p>
          <a:p>
            <a:endParaRPr lang="en-US" sz="19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GDP Growth Rate </a:t>
            </a:r>
            <a:r>
              <a:rPr lang="en-US" sz="1900" dirty="0">
                <a:solidFill>
                  <a:schemeClr val="bg1"/>
                </a:solidFill>
                <a:latin typeface="Book Antiqua" panose="02040602050305030304" pitchFamily="18" charset="0"/>
              </a:rPr>
              <a:t>= % change over years.</a:t>
            </a:r>
          </a:p>
          <a:p>
            <a:endParaRPr lang="en-US" sz="19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GDP per Capita </a:t>
            </a:r>
            <a:r>
              <a:rPr lang="en-US" sz="1900" dirty="0">
                <a:solidFill>
                  <a:schemeClr val="bg1"/>
                </a:solidFill>
                <a:latin typeface="Book Antiqua" panose="02040602050305030304" pitchFamily="18" charset="0"/>
              </a:rPr>
              <a:t>= GDP ÷ Population.</a:t>
            </a:r>
          </a:p>
          <a:p>
            <a:endParaRPr lang="en-US" sz="19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Regional GDP / Population </a:t>
            </a:r>
            <a:r>
              <a:rPr lang="en-US" sz="1900" dirty="0">
                <a:solidFill>
                  <a:schemeClr val="bg1"/>
                </a:solidFill>
                <a:latin typeface="Book Antiqua" panose="02040602050305030304" pitchFamily="18" charset="0"/>
              </a:rPr>
              <a:t>= SUM by region.</a:t>
            </a:r>
          </a:p>
          <a:p>
            <a:endParaRPr lang="en-US" sz="19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GDP–Literacy Correlation 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6B2EF-269D-A571-9727-BFCEA8870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03" y="3860499"/>
            <a:ext cx="5181600" cy="2622496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671314E7-E78E-3F25-2141-4CEEB413F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103" y="1107022"/>
            <a:ext cx="5181600" cy="262249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61E4F66-38DA-F8DF-0ED6-B952A712096F}"/>
              </a:ext>
            </a:extLst>
          </p:cNvPr>
          <p:cNvSpPr txBox="1">
            <a:spLocks/>
          </p:cNvSpPr>
          <p:nvPr/>
        </p:nvSpPr>
        <p:spPr>
          <a:xfrm>
            <a:off x="7117851" y="496102"/>
            <a:ext cx="3454685" cy="61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50" dirty="0" smtClean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Schoolbook" panose="02040604050505020304" pitchFamily="18" charset="0"/>
              </a:rPr>
              <a:t> </a:t>
            </a:r>
            <a:endParaRPr lang="en-IN" sz="2400" b="1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92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8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C43C8-B255-A5FB-4112-77F316D7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02" y="-154309"/>
            <a:ext cx="3877638" cy="1325563"/>
          </a:xfrm>
        </p:spPr>
        <p:txBody>
          <a:bodyPr/>
          <a:lstStyle/>
          <a:p>
            <a:r>
              <a:rPr 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Key</a:t>
            </a:r>
            <a:r>
              <a:rPr 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 </a:t>
            </a:r>
            <a:r>
              <a:rPr lang="en-US" sz="3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ndara" panose="020E0502030303020204" pitchFamily="34" charset="0"/>
              </a:rPr>
              <a:t>insights</a:t>
            </a:r>
            <a:endParaRPr lang="en-IN" sz="3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ndara" panose="020E0502030303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74C988-5214-E513-22F8-90ED57549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49"/>
            <a:ext cx="10515600" cy="3755841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Oceania has the highest population growth rate (382,352).</a:t>
            </a:r>
          </a:p>
          <a:p>
            <a:pPr marL="0" lvl="0" indent="0">
              <a:buNone/>
            </a:pPr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Andorra (19000) has the highest and Saint Helena (2500) the lowest GDP per capita.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Infant mortality is significantly lower in high-income regions.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Western Europe (3,989.70) has the highest and North America (0.00) the lowest population density.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GDP growth strongly correlates with literacy rates in most regions</a:t>
            </a:r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358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Malgun Gothic</vt:lpstr>
      <vt:lpstr>Arial</vt:lpstr>
      <vt:lpstr>Baskerville Old Face</vt:lpstr>
      <vt:lpstr>Berlin Sans FB Demi</vt:lpstr>
      <vt:lpstr>Book Antiqua</vt:lpstr>
      <vt:lpstr>Calibri</vt:lpstr>
      <vt:lpstr>Calibri Light</vt:lpstr>
      <vt:lpstr>Candara</vt:lpstr>
      <vt:lpstr>Century Schoolbook</vt:lpstr>
      <vt:lpstr>Cooper Black</vt:lpstr>
      <vt:lpstr>Wingdings</vt:lpstr>
      <vt:lpstr>Office Theme</vt:lpstr>
      <vt:lpstr>Custom Design</vt:lpstr>
      <vt:lpstr>Presented BY,  Arjun.M  DA &amp; DS  March Batch </vt:lpstr>
      <vt:lpstr>PROJECT OVERVIEW </vt:lpstr>
      <vt:lpstr>PowerPoint Presentation</vt:lpstr>
      <vt:lpstr>    Data Cleaning</vt:lpstr>
      <vt:lpstr>    Statistical Analysis</vt:lpstr>
      <vt:lpstr>DAX Functions</vt:lpstr>
      <vt:lpstr>PowerPoint Presentation</vt:lpstr>
      <vt:lpstr>PowerPoint Presentation</vt:lpstr>
      <vt:lpstr>Key insights</vt:lpstr>
      <vt:lpstr>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BY,  Arjun.M  DA &amp; DS  March Batch</dc:title>
  <dc:creator>Rajasekar R</dc:creator>
  <cp:lastModifiedBy>WELCOME</cp:lastModifiedBy>
  <cp:revision>22</cp:revision>
  <dcterms:created xsi:type="dcterms:W3CDTF">2025-08-09T08:58:54Z</dcterms:created>
  <dcterms:modified xsi:type="dcterms:W3CDTF">2025-10-15T14:47:45Z</dcterms:modified>
</cp:coreProperties>
</file>