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5143500"/>
  <p:notesSz cx="6858000" cy="9144000"/>
  <p:embeddedFontLst>
    <p:embeddedFont>
      <p:font typeface="Raleway"/>
      <p:regular r:id="rId41"/>
    </p:embeddedFont>
    <p:embeddedFont>
      <p:font typeface="Lato" panose="020F0502020204030203"/>
      <p:regular r:id="rId42"/>
    </p:embeddedFont>
    <p:embeddedFont>
      <p:font typeface="Roboto Mono" panose="00000009000000000000"/>
      <p:regular r:id="rId43"/>
      <p:bold r:id="rId44"/>
      <p:italic r:id="rId45"/>
      <p:boldItalic r:id="rId46"/>
    </p:embeddedFont>
    <p:embeddedFont>
      <p:font typeface="Georgia" panose="02040502050405020303"/>
      <p:regular r:id="rId47"/>
      <p:bold r:id="rId48"/>
      <p:italic r:id="rId49"/>
      <p:boldItalic r:id="rId50"/>
    </p:embeddedFont>
    <p:embeddedFont>
      <p:font typeface="Roboto" panose="0200000000000000000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4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font" Target="fonts/font14.fntdata"/><Relationship Id="rId53" Type="http://schemas.openxmlformats.org/officeDocument/2006/relationships/font" Target="fonts/font13.fntdata"/><Relationship Id="rId52" Type="http://schemas.openxmlformats.org/officeDocument/2006/relationships/font" Target="fonts/font12.fntdata"/><Relationship Id="rId51" Type="http://schemas.openxmlformats.org/officeDocument/2006/relationships/font" Target="fonts/font11.fntdata"/><Relationship Id="rId50" Type="http://schemas.openxmlformats.org/officeDocument/2006/relationships/font" Target="fonts/font10.fntdata"/><Relationship Id="rId5" Type="http://schemas.openxmlformats.org/officeDocument/2006/relationships/slide" Target="slides/slide2.xml"/><Relationship Id="rId49" Type="http://schemas.openxmlformats.org/officeDocument/2006/relationships/font" Target="fonts/font9.fntdata"/><Relationship Id="rId48" Type="http://schemas.openxmlformats.org/officeDocument/2006/relationships/font" Target="fonts/font8.fntdata"/><Relationship Id="rId47" Type="http://schemas.openxmlformats.org/officeDocument/2006/relationships/font" Target="fonts/font7.fntdata"/><Relationship Id="rId46" Type="http://schemas.openxmlformats.org/officeDocument/2006/relationships/font" Target="fonts/font6.fntdata"/><Relationship Id="rId45" Type="http://schemas.openxmlformats.org/officeDocument/2006/relationships/font" Target="fonts/font5.fntdata"/><Relationship Id="rId44" Type="http://schemas.openxmlformats.org/officeDocument/2006/relationships/font" Target="fonts/font4.fntdata"/><Relationship Id="rId43" Type="http://schemas.openxmlformats.org/officeDocument/2006/relationships/font" Target="fonts/font3.fntdata"/><Relationship Id="rId42" Type="http://schemas.openxmlformats.org/officeDocument/2006/relationships/font" Target="fonts/font2.fntdata"/><Relationship Id="rId41" Type="http://schemas.openxmlformats.org/officeDocument/2006/relationships/font" Target="fonts/font1.fntdata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b06e06c9c_2_3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b06e06c9c_2_3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b0f279656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b0f279656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b06e06c9c_2_7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b06e06c9c_2_7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config --list</a:t>
            </a:r>
            <a:br>
              <a:rPr lang="en-GB"/>
            </a:br>
            <a:br>
              <a:rPr lang="en-GB"/>
            </a:br>
            <a:r>
              <a:rPr lang="en-GB"/>
              <a:t>Create workshop folder in d or c drive</a:t>
            </a:r>
            <a:br>
              <a:rPr lang="en-GB"/>
            </a:br>
            <a:r>
              <a:rPr lang="en-GB"/>
              <a:t>Then create two folders in it one Project and other Server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open Project folder and create new folder named GitPractice without any space </a:t>
            </a:r>
            <a:br>
              <a:rPr lang="en-GB"/>
            </a:br>
            <a:r>
              <a:rPr lang="en-GB"/>
              <a:t>Open that folder in cmd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b06e06c9c_2_7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b06e06c9c_2_7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b06e06c9c_2_7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b06e06c9c_2_7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.git folder in GitPractice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git status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is a very handy command for figuring our where you are and what is going on.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Create new text file named first.txt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b06e06c9c_2_7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b06e06c9c_2_7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The command </a:t>
            </a:r>
            <a:r>
              <a:rPr lang="en-GB" sz="1050">
                <a:solidFill>
                  <a:srgbClr val="188038"/>
                </a:solidFill>
                <a:highlight>
                  <a:srgbClr val="FFFFFF"/>
                </a:highlight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git add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takes the changes and moves them to the staging area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b06e06c9c_2_7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b06e06c9c_2_7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Speak</a:t>
            </a:r>
            <a:r>
              <a:rPr lang="en-GB"/>
              <a:t> about what is commit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commit is like saving your work in a video game. It takes a snapshot of your project at that moment, so you can always go back to it later.</a:t>
            </a:r>
            <a:br>
              <a:rPr lang="en-GB"/>
            </a:b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Git already automatically records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36600" marR="279400" lvl="0" indent="-29527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who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36600" marR="2794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when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736600" marR="2794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what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b06e06c9c_2_7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b06e06c9c_2_7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b06e06c9c_2_7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b06e06c9c_2_7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remote repository is like a shared online folder where everyone working on a project keeps the official, up-to-date version of their work.  It lets people easily share changes and work together.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b06e06c9c_2_7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b06e06c9c_2_7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folder to server</a:t>
            </a:r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b06e06c9c_2_7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b06e06c9c_2_7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f033eede0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f033eede0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b06e06c9c_2_8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b06e06c9c_2_8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b06e06c9c_2_8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b06e06c9c_2_8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folder for clone</a:t>
            </a:r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b0f279656_0_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b0f279656_0_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b0f279656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b0f279656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Fork repo to their account https://github.com/nilesh-darji-work/git-workshop.git</a:t>
            </a:r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b0f279656_0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2b0f279656_0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b0f279656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b0f279656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b0f279656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b0f279656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b0f279656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b0f279656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b0f279656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2b0f279656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b0f279656_0_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b0f279656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06e06c9c_2_7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06e06c9c_2_7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example of company</a:t>
            </a:r>
            <a:br>
              <a:rPr lang="en-GB"/>
            </a:br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f033eede0_0_1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f033eede0_0_1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b0f279656_0_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b0f279656_0_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b0f279656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b0f279656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b0f279656_0_1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b0f279656_0_1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b0f279656_0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b0f279656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b06e06c9c_2_5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b06e06c9c_2_5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b0f27965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b0f27965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b06e06c9c_2_5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b06e06c9c_2_5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b06e06c9c_2_5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b06e06c9c_2_5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b06e06c9c_2_6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b06e06c9c_2_6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b06e06c9c_2_6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b06e06c9c_2_6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git-scm.com/downloads" TargetMode="Externa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TRAINING</a:t>
            </a:r>
            <a:endParaRPr lang="en-GB"/>
          </a:p>
        </p:txBody>
      </p:sp>
      <p:sp>
        <p:nvSpPr>
          <p:cNvPr id="87" name="Google Shape;87;p13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Free Fresher’s Workshop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Let’s Start with Git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body" idx="1"/>
          </p:nvPr>
        </p:nvSpPr>
        <p:spPr>
          <a:xfrm>
            <a:off x="729325" y="1850275"/>
            <a:ext cx="58755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/>
              <a:t>g</a:t>
            </a:r>
            <a:r>
              <a:rPr lang="en-GB" sz="1500" b="1"/>
              <a:t>it config </a:t>
            </a:r>
            <a:r>
              <a:rPr lang="en-GB" sz="1500" b="1"/>
              <a:t>--global user.name “Your Name”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/>
              <a:t>git config --global user.email “your.email@example.com”</a:t>
            </a:r>
            <a:endParaRPr sz="1500" b="1"/>
          </a:p>
        </p:txBody>
      </p:sp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Configure Git</a:t>
            </a:r>
            <a:endParaRPr lang="en-GB"/>
          </a:p>
        </p:txBody>
      </p:sp>
      <p:pic>
        <p:nvPicPr>
          <p:cNvPr id="171" name="Google Shape;171;p23"/>
          <p:cNvPicPr preferRelativeResize="0"/>
          <p:nvPr/>
        </p:nvPicPr>
        <p:blipFill rotWithShape="1">
          <a:blip r:embed="rId1"/>
          <a:srcRect r="4942"/>
          <a:stretch>
            <a:fillRect/>
          </a:stretch>
        </p:blipFill>
        <p:spPr>
          <a:xfrm>
            <a:off x="685800" y="2570575"/>
            <a:ext cx="8402376" cy="7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body" idx="1"/>
          </p:nvPr>
        </p:nvSpPr>
        <p:spPr>
          <a:xfrm>
            <a:off x="729325" y="1850275"/>
            <a:ext cx="3774300" cy="5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Initializes a new Git repository.</a:t>
            </a:r>
            <a:endParaRPr sz="1500"/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r>
              <a:rPr lang="en-GB"/>
              <a:t>it init</a:t>
            </a:r>
            <a:endParaRPr lang="en-GB"/>
          </a:p>
        </p:txBody>
      </p:sp>
      <p:sp>
        <p:nvSpPr>
          <p:cNvPr id="178" name="Google Shape;178;p24"/>
          <p:cNvSpPr txBox="1"/>
          <p:nvPr>
            <p:ph type="body" idx="1"/>
          </p:nvPr>
        </p:nvSpPr>
        <p:spPr>
          <a:xfrm>
            <a:off x="729325" y="3374275"/>
            <a:ext cx="37743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 b="1"/>
              <a:t>What is repository?</a:t>
            </a:r>
            <a:endParaRPr sz="1500" b="1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Contains </a:t>
            </a:r>
            <a:r>
              <a:rPr lang="en-GB" sz="13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files </a:t>
            </a:r>
            <a:endParaRPr sz="13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Contains Change history</a:t>
            </a:r>
            <a:endParaRPr sz="1300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9850" y="2313325"/>
            <a:ext cx="7614800" cy="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r>
              <a:rPr lang="en-GB"/>
              <a:t>it status</a:t>
            </a:r>
            <a:endParaRPr lang="en-GB"/>
          </a:p>
        </p:txBody>
      </p:sp>
      <p:sp>
        <p:nvSpPr>
          <p:cNvPr id="185" name="Google Shape;185;p25"/>
          <p:cNvSpPr txBox="1"/>
          <p:nvPr>
            <p:ph type="body" idx="1"/>
          </p:nvPr>
        </p:nvSpPr>
        <p:spPr>
          <a:xfrm>
            <a:off x="729325" y="1850275"/>
            <a:ext cx="3774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/>
              <a:t>Shows current status of the repository</a:t>
            </a:r>
            <a:endParaRPr sz="1500"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52488" y="2386013"/>
            <a:ext cx="74390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r>
              <a:rPr lang="en-GB"/>
              <a:t>it add first.txt</a:t>
            </a:r>
            <a:endParaRPr lang="en-GB"/>
          </a:p>
        </p:txBody>
      </p:sp>
      <p:sp>
        <p:nvSpPr>
          <p:cNvPr id="192" name="Google Shape;192;p26"/>
          <p:cNvSpPr txBox="1"/>
          <p:nvPr>
            <p:ph type="body" idx="1"/>
          </p:nvPr>
        </p:nvSpPr>
        <p:spPr>
          <a:xfrm>
            <a:off x="881725" y="1926475"/>
            <a:ext cx="3774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Add files to the staging area(index)</a:t>
            </a:r>
            <a:endParaRPr lang="en-GB"/>
          </a:p>
        </p:txBody>
      </p:sp>
      <p:sp>
        <p:nvSpPr>
          <p:cNvPr id="193" name="Google Shape;193;p26"/>
          <p:cNvSpPr txBox="1"/>
          <p:nvPr>
            <p:ph type="body" idx="1"/>
          </p:nvPr>
        </p:nvSpPr>
        <p:spPr>
          <a:xfrm>
            <a:off x="729325" y="2993275"/>
            <a:ext cx="3774300" cy="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/>
              <a:t>git status</a:t>
            </a:r>
            <a:endParaRPr b="1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Shows current status of the repository</a:t>
            </a:r>
            <a:endParaRPr lang="en-GB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14400" y="2286000"/>
            <a:ext cx="76390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33450" y="3567125"/>
            <a:ext cx="7124700" cy="14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r>
              <a:rPr lang="en-GB"/>
              <a:t>it commit -m “Initial Commit”</a:t>
            </a:r>
            <a:endParaRPr lang="en-GB"/>
          </a:p>
        </p:txBody>
      </p:sp>
      <p:sp>
        <p:nvSpPr>
          <p:cNvPr id="201" name="Google Shape;201;p27"/>
          <p:cNvSpPr txBox="1"/>
          <p:nvPr>
            <p:ph type="body" idx="1"/>
          </p:nvPr>
        </p:nvSpPr>
        <p:spPr>
          <a:xfrm>
            <a:off x="881725" y="1926475"/>
            <a:ext cx="75954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4E443C"/>
                </a:solidFill>
                <a:highlight>
                  <a:srgbClr val="FCFCFA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Create a new commit containing the current contents of the stage (index)</a:t>
            </a:r>
            <a:endParaRPr sz="1400"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8200" y="2479075"/>
            <a:ext cx="7595401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Git Works?</a:t>
            </a:r>
            <a:endParaRPr lang="en-GB"/>
          </a:p>
        </p:txBody>
      </p:sp>
      <p:sp>
        <p:nvSpPr>
          <p:cNvPr id="208" name="Google Shape;208;p28"/>
          <p:cNvSpPr/>
          <p:nvPr/>
        </p:nvSpPr>
        <p:spPr>
          <a:xfrm>
            <a:off x="2213250" y="2712025"/>
            <a:ext cx="1075500" cy="62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55525" y="1857378"/>
            <a:ext cx="6993074" cy="294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remote repository?</a:t>
            </a:r>
            <a:endParaRPr lang="en-GB"/>
          </a:p>
        </p:txBody>
      </p:sp>
      <p:sp>
        <p:nvSpPr>
          <p:cNvPr id="215" name="Google Shape;215;p29"/>
          <p:cNvSpPr txBox="1"/>
          <p:nvPr/>
        </p:nvSpPr>
        <p:spPr>
          <a:xfrm>
            <a:off x="916325" y="2005900"/>
            <a:ext cx="60351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 panose="020F0502020204030203"/>
              <a:buChar char="●"/>
            </a:pPr>
            <a:r>
              <a:rPr lang="en-GB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Remote repositories allow you to share your code and collaborate with others.</a:t>
            </a:r>
            <a:endParaRPr>
              <a:solidFill>
                <a:schemeClr val="accen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51725" y="2571750"/>
            <a:ext cx="2726056" cy="22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remote repository</a:t>
            </a:r>
            <a:endParaRPr lang="en-GB"/>
          </a:p>
        </p:txBody>
      </p:sp>
      <p:sp>
        <p:nvSpPr>
          <p:cNvPr id="222" name="Google Shape;222;p30"/>
          <p:cNvSpPr txBox="1"/>
          <p:nvPr>
            <p:ph type="body" idx="1"/>
          </p:nvPr>
        </p:nvSpPr>
        <p:spPr>
          <a:xfrm>
            <a:off x="729450" y="1926475"/>
            <a:ext cx="76887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</a:t>
            </a:r>
            <a:r>
              <a:rPr lang="en-GB" sz="1500"/>
              <a:t>it init </a:t>
            </a:r>
            <a:r>
              <a:rPr lang="en-GB" sz="1500"/>
              <a:t>--bare GitPractice</a:t>
            </a:r>
            <a:endParaRPr sz="1500"/>
          </a:p>
        </p:txBody>
      </p:sp>
      <p:sp>
        <p:nvSpPr>
          <p:cNvPr id="223" name="Google Shape;223;p30"/>
          <p:cNvSpPr txBox="1"/>
          <p:nvPr>
            <p:ph type="body" idx="1"/>
          </p:nvPr>
        </p:nvSpPr>
        <p:spPr>
          <a:xfrm>
            <a:off x="729450" y="3390325"/>
            <a:ext cx="76887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Creates repo without working directory so any one can push to this repo</a:t>
            </a:r>
            <a:endParaRPr lang="en-GB" sz="1500"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8200" y="2514600"/>
            <a:ext cx="7924800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r>
              <a:rPr lang="en-GB"/>
              <a:t>it remote add origin “Path/to/remote/repo”</a:t>
            </a:r>
            <a:endParaRPr lang="en-GB"/>
          </a:p>
        </p:txBody>
      </p:sp>
      <p:sp>
        <p:nvSpPr>
          <p:cNvPr id="230" name="Google Shape;230;p31"/>
          <p:cNvSpPr txBox="1"/>
          <p:nvPr>
            <p:ph type="body" idx="1"/>
          </p:nvPr>
        </p:nvSpPr>
        <p:spPr>
          <a:xfrm>
            <a:off x="727650" y="2871375"/>
            <a:ext cx="7688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Check remote repository status (git remote -v)</a:t>
            </a:r>
            <a:endParaRPr sz="1400"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2000" y="1981200"/>
            <a:ext cx="7611725" cy="6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5800" y="3423975"/>
            <a:ext cx="773430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</a:t>
            </a:r>
            <a:r>
              <a:rPr lang="en-GB"/>
              <a:t>it push origin -u master</a:t>
            </a:r>
            <a:endParaRPr lang="en-GB"/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2000" y="2021875"/>
            <a:ext cx="75342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clone D:/Workshop/Server/GitPractice</a:t>
            </a:r>
            <a:endParaRPr lang="en-GB"/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2000" y="1945675"/>
            <a:ext cx="753427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GitHub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40"/>
              <a:t>What is GitHub?</a:t>
            </a:r>
            <a:endParaRPr sz="2540"/>
          </a:p>
        </p:txBody>
      </p:sp>
      <p:sp>
        <p:nvSpPr>
          <p:cNvPr id="255" name="Google Shape;255;p35"/>
          <p:cNvSpPr txBox="1"/>
          <p:nvPr>
            <p:ph type="body" idx="1"/>
          </p:nvPr>
        </p:nvSpPr>
        <p:spPr>
          <a:xfrm>
            <a:off x="729450" y="2078875"/>
            <a:ext cx="7688700" cy="22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GitHub is a web-based platform built around Git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Host your Git Repository online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Enables </a:t>
            </a:r>
            <a:r>
              <a:rPr lang="en-GB" sz="1800"/>
              <a:t>Collaboration</a:t>
            </a:r>
            <a:r>
              <a:rPr lang="en-GB" sz="1800"/>
              <a:t> and sharing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/>
              <a:t>Fork</a:t>
            </a:r>
            <a:endParaRPr sz="2740"/>
          </a:p>
        </p:txBody>
      </p:sp>
      <p:sp>
        <p:nvSpPr>
          <p:cNvPr id="261" name="Google Shape;261;p36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Create copy of someone else repository to your GitHub account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Forking allows you to experiment with changes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Your fork is entirely separate from the original.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Clone Repository 	</a:t>
            </a:r>
            <a:endParaRPr lang="en-GB"/>
          </a:p>
        </p:txBody>
      </p:sp>
      <p:sp>
        <p:nvSpPr>
          <p:cNvPr id="267" name="Google Shape;267;p37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3"/>
                </a:solidFill>
              </a:rPr>
              <a:t>TortoiseGit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273" name="Google Shape;273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9450" y="1462247"/>
            <a:ext cx="1212626" cy="6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is TortoiseGit?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79" name="Google Shape;279;p39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 panose="02000000000000000000"/>
              <a:buChar char="●"/>
            </a:pPr>
            <a:r>
              <a:rPr lang="en-GB" sz="18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TortoiseGit is a Windows shell extension that brings the power of Git to your fingertips through a user-friendly graphical interface.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8500" y="773770"/>
            <a:ext cx="704350" cy="3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Git Branching</a:t>
            </a:r>
            <a:endParaRPr sz="264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86" name="Google Shape;286;p40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parallel version of the repository.</a:t>
            </a:r>
            <a:endParaRPr sz="18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Allows you to work on features, fixes, or experiments without affecting the main codebase.</a:t>
            </a:r>
            <a:endParaRPr sz="1800"/>
          </a:p>
        </p:txBody>
      </p:sp>
      <p:pic>
        <p:nvPicPr>
          <p:cNvPr id="287" name="Google Shape;287;p40"/>
          <p:cNvPicPr preferRelativeResize="0"/>
          <p:nvPr/>
        </p:nvPicPr>
        <p:blipFill rotWithShape="1">
          <a:blip r:embed="rId1"/>
          <a:srcRect t="33186" b="28851"/>
          <a:stretch>
            <a:fillRect/>
          </a:stretch>
        </p:blipFill>
        <p:spPr>
          <a:xfrm>
            <a:off x="881850" y="3234150"/>
            <a:ext cx="6191250" cy="17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/>
              <a:t>Git Merge</a:t>
            </a:r>
            <a:endParaRPr sz="2640"/>
          </a:p>
        </p:txBody>
      </p:sp>
      <p:sp>
        <p:nvSpPr>
          <p:cNvPr id="293" name="Google Shape;293;p41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Combines changes from one branch into another.</a:t>
            </a:r>
            <a:endParaRPr sz="18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Merges the history of two branches.</a:t>
            </a:r>
            <a:endParaRPr sz="18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Creates a new </a:t>
            </a:r>
            <a:r>
              <a:rPr lang="en-GB" sz="1800" b="1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merge commit</a:t>
            </a: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864300"/>
            <a:ext cx="70212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accent3"/>
                </a:solidFill>
              </a:rPr>
              <a:t>What is Version Control?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2"/>
          <p:cNvPicPr preferRelativeResize="0"/>
          <p:nvPr/>
        </p:nvPicPr>
        <p:blipFill rotWithShape="1">
          <a:blip r:embed="rId1"/>
          <a:srcRect t="33186" b="28851"/>
          <a:stretch>
            <a:fillRect/>
          </a:stretch>
        </p:blipFill>
        <p:spPr>
          <a:xfrm>
            <a:off x="1193575" y="2099388"/>
            <a:ext cx="6191250" cy="17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 and merge</a:t>
            </a:r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Pull Request (PR)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05" name="Google Shape;305;p43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 request to merge changes from one branch into another.</a:t>
            </a:r>
            <a:endParaRPr sz="18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Facilitates code review and collaboration before merging.</a:t>
            </a:r>
            <a:endParaRPr sz="18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Encourages team collaboration and code quality.</a:t>
            </a:r>
            <a:endParaRPr sz="18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Git Fetch</a:t>
            </a:r>
            <a:endParaRPr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1" name="Google Shape;311;p4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Downloads changes from a remote repository without merging them.</a:t>
            </a:r>
            <a:endParaRPr sz="18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Updates remote-tracking branches</a:t>
            </a:r>
            <a:endParaRPr sz="18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Git Pull</a:t>
            </a:r>
            <a:endParaRPr sz="264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317" name="Google Shape;317;p45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Fetches changes from a remote repository and merges them into the current branch.</a:t>
            </a:r>
            <a:endParaRPr sz="18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 panose="02000000000000000000"/>
              <a:buChar char="●"/>
            </a:pPr>
            <a:r>
              <a:rPr lang="en-GB" sz="18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Combines git fetch and git merge in one command.</a:t>
            </a:r>
            <a:endParaRPr sz="18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764100" y="1384350"/>
            <a:ext cx="70389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What is Version Control?</a:t>
            </a:r>
            <a:endParaRPr sz="2600"/>
          </a:p>
        </p:txBody>
      </p:sp>
      <p:sp>
        <p:nvSpPr>
          <p:cNvPr id="103" name="Google Shape;103;p16"/>
          <p:cNvSpPr txBox="1"/>
          <p:nvPr>
            <p:ph type="body" idx="1"/>
          </p:nvPr>
        </p:nvSpPr>
        <p:spPr>
          <a:xfrm>
            <a:off x="764100" y="1988250"/>
            <a:ext cx="7038900" cy="30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353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13"/>
              <a:buChar char="●"/>
            </a:pPr>
            <a:r>
              <a:rPr lang="en-GB" sz="1810"/>
              <a:t>Tracks changes to files over time.</a:t>
            </a:r>
            <a:endParaRPr sz="1810"/>
          </a:p>
          <a:p>
            <a:pPr marL="457200" lvl="0" indent="-343535" algn="l" rtl="0">
              <a:spcBef>
                <a:spcPts val="1000"/>
              </a:spcBef>
              <a:spcAft>
                <a:spcPts val="0"/>
              </a:spcAft>
              <a:buSzPts val="1813"/>
              <a:buChar char="●"/>
            </a:pPr>
            <a:r>
              <a:rPr lang="en-GB" sz="1810"/>
              <a:t>A method for centrally storing files.</a:t>
            </a:r>
            <a:endParaRPr sz="1810"/>
          </a:p>
          <a:p>
            <a:pPr marL="457200" lvl="0" indent="-34353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13"/>
              <a:buChar char="●"/>
            </a:pPr>
            <a:r>
              <a:rPr lang="en-GB" sz="1810"/>
              <a:t>Allows you to revert to previous versions.</a:t>
            </a:r>
            <a:endParaRPr sz="1810"/>
          </a:p>
          <a:p>
            <a:pPr marL="457200" lvl="0" indent="-34353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13"/>
              <a:buChar char="●"/>
            </a:pPr>
            <a:r>
              <a:rPr lang="en-GB" sz="1810"/>
              <a:t>Facilitates collaboration among multiple developers.</a:t>
            </a:r>
            <a:endParaRPr sz="1810"/>
          </a:p>
          <a:p>
            <a:pPr marL="457200" lvl="0" indent="-34353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13"/>
              <a:buChar char="●"/>
            </a:pPr>
            <a:r>
              <a:rPr lang="en-GB" sz="1810"/>
              <a:t>Manages different versions and branches of code.</a:t>
            </a:r>
            <a:endParaRPr sz="1810"/>
          </a:p>
          <a:p>
            <a:pPr marL="457200" lvl="0" indent="-343535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13"/>
              <a:buChar char="●"/>
            </a:pPr>
            <a:r>
              <a:rPr lang="en-GB" sz="1810"/>
              <a:t>Essential for software development, but useful for any kind of digital project.</a:t>
            </a:r>
            <a:endParaRPr sz="18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of VCS</a:t>
            </a:r>
            <a:endParaRPr lang="en-GB"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82050" y="2127193"/>
            <a:ext cx="1332775" cy="11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2"/>
          <a:srcRect l="14910" r="16568"/>
          <a:stretch>
            <a:fillRect/>
          </a:stretch>
        </p:blipFill>
        <p:spPr>
          <a:xfrm>
            <a:off x="890000" y="2127200"/>
            <a:ext cx="1332775" cy="1127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 rotWithShape="1">
          <a:blip r:embed="rId3"/>
          <a:srcRect l="12386" t="10452" r="8916" b="16045"/>
          <a:stretch>
            <a:fillRect/>
          </a:stretch>
        </p:blipFill>
        <p:spPr>
          <a:xfrm>
            <a:off x="4371800" y="1979500"/>
            <a:ext cx="1374000" cy="127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 rotWithShape="1">
          <a:blip r:embed="rId4"/>
          <a:srcRect l="14071" r="13840"/>
          <a:stretch>
            <a:fillRect/>
          </a:stretch>
        </p:blipFill>
        <p:spPr>
          <a:xfrm>
            <a:off x="6362540" y="2018575"/>
            <a:ext cx="1481710" cy="11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Introduction to Git</a:t>
            </a:r>
            <a:endParaRPr sz="2600"/>
          </a:p>
        </p:txBody>
      </p:sp>
      <p:sp>
        <p:nvSpPr>
          <p:cNvPr id="118" name="Google Shape;118;p18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 distributed version control system.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Created by Linus Torvalds.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Powerful, flexible, and widely used.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-GB" sz="1800"/>
              <a:t>Open-source and free.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7650" y="13634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Installation</a:t>
            </a:r>
            <a:r>
              <a:rPr lang="en-GB"/>
              <a:t>	</a:t>
            </a:r>
            <a:endParaRPr lang="en-GB"/>
          </a:p>
        </p:txBody>
      </p:sp>
      <p:sp>
        <p:nvSpPr>
          <p:cNvPr id="124" name="Google Shape;124;p19"/>
          <p:cNvSpPr txBox="1"/>
          <p:nvPr>
            <p:ph type="body" idx="1"/>
          </p:nvPr>
        </p:nvSpPr>
        <p:spPr>
          <a:xfrm>
            <a:off x="833075" y="2127900"/>
            <a:ext cx="70389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 if Git is installed or not </a:t>
            </a:r>
            <a:endParaRPr lang="en-GB"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1"/>
          <a:srcRect l="12950" t="-370360" r="-12950" b="370360"/>
          <a:stretch>
            <a:fillRect/>
          </a:stretch>
        </p:blipFill>
        <p:spPr>
          <a:xfrm>
            <a:off x="1461425" y="1455775"/>
            <a:ext cx="8839199" cy="553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1"/>
          <a:srcRect r="54942"/>
          <a:stretch>
            <a:fillRect/>
          </a:stretch>
        </p:blipFill>
        <p:spPr>
          <a:xfrm>
            <a:off x="1285450" y="2683963"/>
            <a:ext cx="3982625" cy="55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body" idx="1"/>
          </p:nvPr>
        </p:nvSpPr>
        <p:spPr>
          <a:xfrm>
            <a:off x="833075" y="3535600"/>
            <a:ext cx="70389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 website: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https://git-scm.com/downloads</a:t>
            </a:r>
            <a:endParaRPr u="sng">
              <a:solidFill>
                <a:srgbClr val="1155CC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Download Git</a:t>
            </a:r>
            <a:endParaRPr u="sng">
              <a:solidFill>
                <a:srgbClr val="1155CC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u="sng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Installation Steps</a:t>
            </a:r>
            <a:endParaRPr lang="en-GB"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838200" y="152400"/>
            <a:ext cx="2275100" cy="1887349"/>
            <a:chOff x="152400" y="152400"/>
            <a:chExt cx="2275100" cy="1887349"/>
          </a:xfrm>
        </p:grpSpPr>
        <p:pic>
          <p:nvPicPr>
            <p:cNvPr id="134" name="Google Shape;134;p2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152400" y="152400"/>
              <a:ext cx="2275100" cy="1887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0"/>
            <p:cNvSpPr/>
            <p:nvPr/>
          </p:nvSpPr>
          <p:spPr>
            <a:xfrm>
              <a:off x="1628600" y="1880775"/>
              <a:ext cx="384900" cy="1443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3418100" y="152400"/>
            <a:ext cx="2379025" cy="1887350"/>
            <a:chOff x="2732300" y="152400"/>
            <a:chExt cx="2379025" cy="1887350"/>
          </a:xfrm>
        </p:grpSpPr>
        <p:pic>
          <p:nvPicPr>
            <p:cNvPr id="137" name="Google Shape;137;p20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2732300" y="152400"/>
              <a:ext cx="2379025" cy="1887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0"/>
            <p:cNvSpPr/>
            <p:nvPr/>
          </p:nvSpPr>
          <p:spPr>
            <a:xfrm>
              <a:off x="4304425" y="1861525"/>
              <a:ext cx="375300" cy="1347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sp>
        <p:nvSpPr>
          <p:cNvPr id="139" name="Google Shape;139;p20"/>
          <p:cNvSpPr/>
          <p:nvPr/>
        </p:nvSpPr>
        <p:spPr>
          <a:xfrm>
            <a:off x="3026675" y="1091500"/>
            <a:ext cx="4620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grpSp>
        <p:nvGrpSpPr>
          <p:cNvPr id="140" name="Google Shape;140;p20"/>
          <p:cNvGrpSpPr/>
          <p:nvPr/>
        </p:nvGrpSpPr>
        <p:grpSpPr>
          <a:xfrm>
            <a:off x="6101925" y="152400"/>
            <a:ext cx="2271025" cy="1887350"/>
            <a:chOff x="5416125" y="152400"/>
            <a:chExt cx="2271025" cy="1887350"/>
          </a:xfrm>
        </p:grpSpPr>
        <p:pic>
          <p:nvPicPr>
            <p:cNvPr id="141" name="Google Shape;141;p2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5416125" y="152400"/>
              <a:ext cx="2271025" cy="1887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0"/>
            <p:cNvSpPr/>
            <p:nvPr/>
          </p:nvSpPr>
          <p:spPr>
            <a:xfrm>
              <a:off x="6912875" y="1871150"/>
              <a:ext cx="327300" cy="1347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sp>
        <p:nvSpPr>
          <p:cNvPr id="143" name="Google Shape;143;p20"/>
          <p:cNvSpPr/>
          <p:nvPr/>
        </p:nvSpPr>
        <p:spPr>
          <a:xfrm>
            <a:off x="5720925" y="1091500"/>
            <a:ext cx="4620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38200" y="2268350"/>
            <a:ext cx="2275101" cy="195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434778" y="2269575"/>
            <a:ext cx="2339897" cy="195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6120725" y="2294825"/>
            <a:ext cx="2271025" cy="192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3026675" y="3225100"/>
            <a:ext cx="4620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5693675" y="3225100"/>
            <a:ext cx="4620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Installation Steps</a:t>
            </a:r>
            <a:endParaRPr lang="en-GB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18500" y="266950"/>
            <a:ext cx="2777895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64266" y="266950"/>
            <a:ext cx="2804722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96407" y="266950"/>
            <a:ext cx="2689643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164275" y="2476750"/>
            <a:ext cx="2804725" cy="22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2874275" y="1243900"/>
            <a:ext cx="4620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922275" y="1243900"/>
            <a:ext cx="462000" cy="17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C78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2734</Words>
  <Application>WPS Presentation</Application>
  <PresentationFormat/>
  <Paragraphs>139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SimSun</vt:lpstr>
      <vt:lpstr>Wingdings</vt:lpstr>
      <vt:lpstr>Arial</vt:lpstr>
      <vt:lpstr>Raleway</vt:lpstr>
      <vt:lpstr>Lato</vt:lpstr>
      <vt:lpstr>Microsoft YaHei</vt:lpstr>
      <vt:lpstr>Arial Unicode MS</vt:lpstr>
      <vt:lpstr>Roboto Mono</vt:lpstr>
      <vt:lpstr>Georgia</vt:lpstr>
      <vt:lpstr>Roboto</vt:lpstr>
      <vt:lpstr>Streamline</vt:lpstr>
      <vt:lpstr>GIT TRAINING</vt:lpstr>
      <vt:lpstr>PowerPoint 演示文稿</vt:lpstr>
      <vt:lpstr>What is Version Control?</vt:lpstr>
      <vt:lpstr>What is Version Control?</vt:lpstr>
      <vt:lpstr>Example of VCS</vt:lpstr>
      <vt:lpstr>Introduction to Git</vt:lpstr>
      <vt:lpstr>GIT Installation	</vt:lpstr>
      <vt:lpstr>PowerPoint 演示文稿</vt:lpstr>
      <vt:lpstr>PowerPoint 演示文稿</vt:lpstr>
      <vt:lpstr>Let’s Start with Git</vt:lpstr>
      <vt:lpstr>Configure Git</vt:lpstr>
      <vt:lpstr>git init</vt:lpstr>
      <vt:lpstr>git status</vt:lpstr>
      <vt:lpstr>git add first.txt</vt:lpstr>
      <vt:lpstr>git commit -m “Initial Commit”</vt:lpstr>
      <vt:lpstr>How does Git Works?</vt:lpstr>
      <vt:lpstr>What is remote repository?</vt:lpstr>
      <vt:lpstr>Create remote repository</vt:lpstr>
      <vt:lpstr>git remote add origin “Path/to/remote/repo”</vt:lpstr>
      <vt:lpstr>git push origin -u master</vt:lpstr>
      <vt:lpstr>git clone D:/Workshop/Server/GitPractice</vt:lpstr>
      <vt:lpstr>GitHub</vt:lpstr>
      <vt:lpstr>What is GitHub?</vt:lpstr>
      <vt:lpstr>Fork</vt:lpstr>
      <vt:lpstr>Clone Repository 	</vt:lpstr>
      <vt:lpstr>TortoiseGit</vt:lpstr>
      <vt:lpstr>What is TortoiseGit?</vt:lpstr>
      <vt:lpstr>Git Branching</vt:lpstr>
      <vt:lpstr>Git Merge</vt:lpstr>
      <vt:lpstr>Branch and merge</vt:lpstr>
      <vt:lpstr>Pull Request (PR)</vt:lpstr>
      <vt:lpstr>Git Fetch</vt:lpstr>
      <vt:lpstr>Git Pull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</dc:title>
  <dc:creator/>
  <cp:lastModifiedBy>Nilesh Darji</cp:lastModifiedBy>
  <cp:revision>2</cp:revision>
  <dcterms:created xsi:type="dcterms:W3CDTF">2025-01-31T10:25:46Z</dcterms:created>
  <dcterms:modified xsi:type="dcterms:W3CDTF">2025-01-31T10:25:50Z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4C4A521450934EC985763FC243D7932F_12</vt:lpwstr>
  </property>
  <property fmtid="{D5CDD505-2E9C-101B-9397-08002B2CF9AE}" pid="3" name="KSOProductBuildVer">
    <vt:lpwstr>1033-12.2.0.19805</vt:lpwstr>
  </property>
</Properties>
</file>