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3685795-015B-4877-92FE-4988102932D7}">
          <p14:sldIdLst>
            <p14:sldId id="256"/>
            <p14:sldId id="257"/>
            <p14:sldId id="258"/>
            <p14:sldId id="259"/>
            <p14:sldId id="260"/>
            <p14:sldId id="261"/>
            <p14:sldId id="262"/>
            <p14:sldId id="263"/>
            <p14:sldId id="264"/>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4FD69-BC67-49EE-9498-34659EB15107}"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7A66A-1459-421B-96C5-C987AB6E7C95}" type="slidenum">
              <a:rPr lang="en-IN" smtClean="0"/>
              <a:t>‹#›</a:t>
            </a:fld>
            <a:endParaRPr lang="en-IN"/>
          </a:p>
        </p:txBody>
      </p:sp>
    </p:spTree>
    <p:extLst>
      <p:ext uri="{BB962C8B-B14F-4D97-AF65-F5344CB8AC3E}">
        <p14:creationId xmlns:p14="http://schemas.microsoft.com/office/powerpoint/2010/main" val="3216023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2AB92-660A-301B-39E3-317C30980B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A7ACB2-1CDA-1956-71FE-5DA6A4B529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29B86A-5491-5D1A-D41D-33E6A2100949}"/>
              </a:ext>
            </a:extLst>
          </p:cNvPr>
          <p:cNvSpPr>
            <a:spLocks noGrp="1"/>
          </p:cNvSpPr>
          <p:nvPr>
            <p:ph type="dt" sz="half" idx="10"/>
          </p:nvPr>
        </p:nvSpPr>
        <p:spPr/>
        <p:txBody>
          <a:bodyPr/>
          <a:lstStyle/>
          <a:p>
            <a:fld id="{8C1C4ACA-F148-4E30-8B8B-1F44352A2705}" type="datetime1">
              <a:rPr lang="en-IN" smtClean="0"/>
              <a:t>14-07-2024</a:t>
            </a:fld>
            <a:endParaRPr lang="en-IN"/>
          </a:p>
        </p:txBody>
      </p:sp>
      <p:sp>
        <p:nvSpPr>
          <p:cNvPr id="5" name="Footer Placeholder 4">
            <a:extLst>
              <a:ext uri="{FF2B5EF4-FFF2-40B4-BE49-F238E27FC236}">
                <a16:creationId xmlns:a16="http://schemas.microsoft.com/office/drawing/2014/main" id="{59DECC21-E9B7-956B-F37F-56FA81537CDE}"/>
              </a:ext>
            </a:extLst>
          </p:cNvPr>
          <p:cNvSpPr>
            <a:spLocks noGrp="1"/>
          </p:cNvSpPr>
          <p:nvPr>
            <p:ph type="ftr" sz="quarter" idx="11"/>
          </p:nvPr>
        </p:nvSpPr>
        <p:spPr/>
        <p:txBody>
          <a:bodyPr/>
          <a:lstStyle/>
          <a:p>
            <a:r>
              <a:rPr lang="en-IN"/>
              <a:t>Presented By : Arjun Menon</a:t>
            </a:r>
          </a:p>
        </p:txBody>
      </p:sp>
      <p:sp>
        <p:nvSpPr>
          <p:cNvPr id="6" name="Slide Number Placeholder 5">
            <a:extLst>
              <a:ext uri="{FF2B5EF4-FFF2-40B4-BE49-F238E27FC236}">
                <a16:creationId xmlns:a16="http://schemas.microsoft.com/office/drawing/2014/main" id="{09600DA2-AC56-5BA7-6C05-0451BC2F1A84}"/>
              </a:ext>
            </a:extLst>
          </p:cNvPr>
          <p:cNvSpPr>
            <a:spLocks noGrp="1"/>
          </p:cNvSpPr>
          <p:nvPr>
            <p:ph type="sldNum" sz="quarter" idx="12"/>
          </p:nvPr>
        </p:nvSpPr>
        <p:spPr/>
        <p:txBody>
          <a:bodyPr/>
          <a:lstStyle/>
          <a:p>
            <a:fld id="{6A857D16-6A75-40FF-AA33-E9131744C452}" type="slidenum">
              <a:rPr lang="en-IN" smtClean="0"/>
              <a:t>‹#›</a:t>
            </a:fld>
            <a:endParaRPr lang="en-IN"/>
          </a:p>
        </p:txBody>
      </p:sp>
    </p:spTree>
    <p:extLst>
      <p:ext uri="{BB962C8B-B14F-4D97-AF65-F5344CB8AC3E}">
        <p14:creationId xmlns:p14="http://schemas.microsoft.com/office/powerpoint/2010/main" val="4264316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B215-E66C-4606-D2AF-2797A732CF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0904DA-AD45-079F-9085-ACBB999A07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E35A9A-7183-E2CD-6CCA-C082578AF627}"/>
              </a:ext>
            </a:extLst>
          </p:cNvPr>
          <p:cNvSpPr>
            <a:spLocks noGrp="1"/>
          </p:cNvSpPr>
          <p:nvPr>
            <p:ph type="dt" sz="half" idx="10"/>
          </p:nvPr>
        </p:nvSpPr>
        <p:spPr/>
        <p:txBody>
          <a:bodyPr/>
          <a:lstStyle/>
          <a:p>
            <a:fld id="{8ADC4D66-03F3-49E8-8CE0-3E5B8E379F63}" type="datetime1">
              <a:rPr lang="en-IN" smtClean="0"/>
              <a:t>14-07-2024</a:t>
            </a:fld>
            <a:endParaRPr lang="en-IN"/>
          </a:p>
        </p:txBody>
      </p:sp>
      <p:sp>
        <p:nvSpPr>
          <p:cNvPr id="5" name="Footer Placeholder 4">
            <a:extLst>
              <a:ext uri="{FF2B5EF4-FFF2-40B4-BE49-F238E27FC236}">
                <a16:creationId xmlns:a16="http://schemas.microsoft.com/office/drawing/2014/main" id="{389739AF-C011-A044-D130-874E8E7A5CA3}"/>
              </a:ext>
            </a:extLst>
          </p:cNvPr>
          <p:cNvSpPr>
            <a:spLocks noGrp="1"/>
          </p:cNvSpPr>
          <p:nvPr>
            <p:ph type="ftr" sz="quarter" idx="11"/>
          </p:nvPr>
        </p:nvSpPr>
        <p:spPr/>
        <p:txBody>
          <a:bodyPr/>
          <a:lstStyle/>
          <a:p>
            <a:r>
              <a:rPr lang="en-IN"/>
              <a:t>Presented By : Arjun Menon</a:t>
            </a:r>
          </a:p>
        </p:txBody>
      </p:sp>
      <p:sp>
        <p:nvSpPr>
          <p:cNvPr id="6" name="Slide Number Placeholder 5">
            <a:extLst>
              <a:ext uri="{FF2B5EF4-FFF2-40B4-BE49-F238E27FC236}">
                <a16:creationId xmlns:a16="http://schemas.microsoft.com/office/drawing/2014/main" id="{957E01F7-E542-4449-4009-34C508792425}"/>
              </a:ext>
            </a:extLst>
          </p:cNvPr>
          <p:cNvSpPr>
            <a:spLocks noGrp="1"/>
          </p:cNvSpPr>
          <p:nvPr>
            <p:ph type="sldNum" sz="quarter" idx="12"/>
          </p:nvPr>
        </p:nvSpPr>
        <p:spPr/>
        <p:txBody>
          <a:bodyPr/>
          <a:lstStyle/>
          <a:p>
            <a:fld id="{6A857D16-6A75-40FF-AA33-E9131744C452}" type="slidenum">
              <a:rPr lang="en-IN" smtClean="0"/>
              <a:t>‹#›</a:t>
            </a:fld>
            <a:endParaRPr lang="en-IN"/>
          </a:p>
        </p:txBody>
      </p:sp>
    </p:spTree>
    <p:extLst>
      <p:ext uri="{BB962C8B-B14F-4D97-AF65-F5344CB8AC3E}">
        <p14:creationId xmlns:p14="http://schemas.microsoft.com/office/powerpoint/2010/main" val="634322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51C21A-7BFD-F4BE-F6D4-5FF7EDE6FC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1BE407-0B6D-F519-D73C-343B778D64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109BB2-7E0A-456B-876B-714538147CD6}"/>
              </a:ext>
            </a:extLst>
          </p:cNvPr>
          <p:cNvSpPr>
            <a:spLocks noGrp="1"/>
          </p:cNvSpPr>
          <p:nvPr>
            <p:ph type="dt" sz="half" idx="10"/>
          </p:nvPr>
        </p:nvSpPr>
        <p:spPr/>
        <p:txBody>
          <a:bodyPr/>
          <a:lstStyle/>
          <a:p>
            <a:fld id="{D18180B9-D300-47DB-A111-DC88BEE30A1C}" type="datetime1">
              <a:rPr lang="en-IN" smtClean="0"/>
              <a:t>14-07-2024</a:t>
            </a:fld>
            <a:endParaRPr lang="en-IN"/>
          </a:p>
        </p:txBody>
      </p:sp>
      <p:sp>
        <p:nvSpPr>
          <p:cNvPr id="5" name="Footer Placeholder 4">
            <a:extLst>
              <a:ext uri="{FF2B5EF4-FFF2-40B4-BE49-F238E27FC236}">
                <a16:creationId xmlns:a16="http://schemas.microsoft.com/office/drawing/2014/main" id="{925ADA11-44E8-8D05-C541-E2FCF0D31F6A}"/>
              </a:ext>
            </a:extLst>
          </p:cNvPr>
          <p:cNvSpPr>
            <a:spLocks noGrp="1"/>
          </p:cNvSpPr>
          <p:nvPr>
            <p:ph type="ftr" sz="quarter" idx="11"/>
          </p:nvPr>
        </p:nvSpPr>
        <p:spPr/>
        <p:txBody>
          <a:bodyPr/>
          <a:lstStyle/>
          <a:p>
            <a:r>
              <a:rPr lang="en-IN"/>
              <a:t>Presented By : Arjun Menon</a:t>
            </a:r>
          </a:p>
        </p:txBody>
      </p:sp>
      <p:sp>
        <p:nvSpPr>
          <p:cNvPr id="6" name="Slide Number Placeholder 5">
            <a:extLst>
              <a:ext uri="{FF2B5EF4-FFF2-40B4-BE49-F238E27FC236}">
                <a16:creationId xmlns:a16="http://schemas.microsoft.com/office/drawing/2014/main" id="{42D7351E-4806-2860-A87F-9BC8281139A3}"/>
              </a:ext>
            </a:extLst>
          </p:cNvPr>
          <p:cNvSpPr>
            <a:spLocks noGrp="1"/>
          </p:cNvSpPr>
          <p:nvPr>
            <p:ph type="sldNum" sz="quarter" idx="12"/>
          </p:nvPr>
        </p:nvSpPr>
        <p:spPr/>
        <p:txBody>
          <a:bodyPr/>
          <a:lstStyle/>
          <a:p>
            <a:fld id="{6A857D16-6A75-40FF-AA33-E9131744C452}" type="slidenum">
              <a:rPr lang="en-IN" smtClean="0"/>
              <a:t>‹#›</a:t>
            </a:fld>
            <a:endParaRPr lang="en-IN"/>
          </a:p>
        </p:txBody>
      </p:sp>
    </p:spTree>
    <p:extLst>
      <p:ext uri="{BB962C8B-B14F-4D97-AF65-F5344CB8AC3E}">
        <p14:creationId xmlns:p14="http://schemas.microsoft.com/office/powerpoint/2010/main" val="2080295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6678-4B62-7B7E-050E-2149EC5417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A7C5FA-0704-8D46-5E6A-D1E68DA83C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EC0CB-4254-90AF-8609-5673E6DB6DB9}"/>
              </a:ext>
            </a:extLst>
          </p:cNvPr>
          <p:cNvSpPr>
            <a:spLocks noGrp="1"/>
          </p:cNvSpPr>
          <p:nvPr>
            <p:ph type="dt" sz="half" idx="10"/>
          </p:nvPr>
        </p:nvSpPr>
        <p:spPr/>
        <p:txBody>
          <a:bodyPr/>
          <a:lstStyle/>
          <a:p>
            <a:fld id="{D7CD1C45-C3D6-40D6-B0FC-03C75307B5D3}" type="datetime1">
              <a:rPr lang="en-IN" smtClean="0"/>
              <a:t>14-07-2024</a:t>
            </a:fld>
            <a:endParaRPr lang="en-IN"/>
          </a:p>
        </p:txBody>
      </p:sp>
      <p:sp>
        <p:nvSpPr>
          <p:cNvPr id="5" name="Footer Placeholder 4">
            <a:extLst>
              <a:ext uri="{FF2B5EF4-FFF2-40B4-BE49-F238E27FC236}">
                <a16:creationId xmlns:a16="http://schemas.microsoft.com/office/drawing/2014/main" id="{75C24953-7673-D85A-A5E2-3F91BF77820D}"/>
              </a:ext>
            </a:extLst>
          </p:cNvPr>
          <p:cNvSpPr>
            <a:spLocks noGrp="1"/>
          </p:cNvSpPr>
          <p:nvPr>
            <p:ph type="ftr" sz="quarter" idx="11"/>
          </p:nvPr>
        </p:nvSpPr>
        <p:spPr/>
        <p:txBody>
          <a:bodyPr/>
          <a:lstStyle/>
          <a:p>
            <a:r>
              <a:rPr lang="en-IN"/>
              <a:t>Presented By : Arjun Menon</a:t>
            </a:r>
          </a:p>
        </p:txBody>
      </p:sp>
      <p:sp>
        <p:nvSpPr>
          <p:cNvPr id="6" name="Slide Number Placeholder 5">
            <a:extLst>
              <a:ext uri="{FF2B5EF4-FFF2-40B4-BE49-F238E27FC236}">
                <a16:creationId xmlns:a16="http://schemas.microsoft.com/office/drawing/2014/main" id="{3984437E-C2A3-54EA-3CB4-6E062CC734B6}"/>
              </a:ext>
            </a:extLst>
          </p:cNvPr>
          <p:cNvSpPr>
            <a:spLocks noGrp="1"/>
          </p:cNvSpPr>
          <p:nvPr>
            <p:ph type="sldNum" sz="quarter" idx="12"/>
          </p:nvPr>
        </p:nvSpPr>
        <p:spPr/>
        <p:txBody>
          <a:bodyPr/>
          <a:lstStyle/>
          <a:p>
            <a:fld id="{6A857D16-6A75-40FF-AA33-E9131744C452}" type="slidenum">
              <a:rPr lang="en-IN" smtClean="0"/>
              <a:t>‹#›</a:t>
            </a:fld>
            <a:endParaRPr lang="en-IN"/>
          </a:p>
        </p:txBody>
      </p:sp>
    </p:spTree>
    <p:extLst>
      <p:ext uri="{BB962C8B-B14F-4D97-AF65-F5344CB8AC3E}">
        <p14:creationId xmlns:p14="http://schemas.microsoft.com/office/powerpoint/2010/main" val="417251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0742-C675-FBD0-BD92-85EA406EA4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AB23C2-BF61-6384-5C2F-5153BBD36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804C72-A315-E226-56A4-97DBE752BEFD}"/>
              </a:ext>
            </a:extLst>
          </p:cNvPr>
          <p:cNvSpPr>
            <a:spLocks noGrp="1"/>
          </p:cNvSpPr>
          <p:nvPr>
            <p:ph type="dt" sz="half" idx="10"/>
          </p:nvPr>
        </p:nvSpPr>
        <p:spPr/>
        <p:txBody>
          <a:bodyPr/>
          <a:lstStyle/>
          <a:p>
            <a:fld id="{0C91590C-C7BA-407E-A001-85AA17243209}" type="datetime1">
              <a:rPr lang="en-IN" smtClean="0"/>
              <a:t>14-07-2024</a:t>
            </a:fld>
            <a:endParaRPr lang="en-IN"/>
          </a:p>
        </p:txBody>
      </p:sp>
      <p:sp>
        <p:nvSpPr>
          <p:cNvPr id="5" name="Footer Placeholder 4">
            <a:extLst>
              <a:ext uri="{FF2B5EF4-FFF2-40B4-BE49-F238E27FC236}">
                <a16:creationId xmlns:a16="http://schemas.microsoft.com/office/drawing/2014/main" id="{D1296530-DF8E-BB2C-D88C-EF80C601926D}"/>
              </a:ext>
            </a:extLst>
          </p:cNvPr>
          <p:cNvSpPr>
            <a:spLocks noGrp="1"/>
          </p:cNvSpPr>
          <p:nvPr>
            <p:ph type="ftr" sz="quarter" idx="11"/>
          </p:nvPr>
        </p:nvSpPr>
        <p:spPr/>
        <p:txBody>
          <a:bodyPr/>
          <a:lstStyle/>
          <a:p>
            <a:r>
              <a:rPr lang="en-IN"/>
              <a:t>Presented By : Arjun Menon</a:t>
            </a:r>
          </a:p>
        </p:txBody>
      </p:sp>
      <p:sp>
        <p:nvSpPr>
          <p:cNvPr id="6" name="Slide Number Placeholder 5">
            <a:extLst>
              <a:ext uri="{FF2B5EF4-FFF2-40B4-BE49-F238E27FC236}">
                <a16:creationId xmlns:a16="http://schemas.microsoft.com/office/drawing/2014/main" id="{611DA6B8-67B6-6139-4246-564CFF325ECD}"/>
              </a:ext>
            </a:extLst>
          </p:cNvPr>
          <p:cNvSpPr>
            <a:spLocks noGrp="1"/>
          </p:cNvSpPr>
          <p:nvPr>
            <p:ph type="sldNum" sz="quarter" idx="12"/>
          </p:nvPr>
        </p:nvSpPr>
        <p:spPr/>
        <p:txBody>
          <a:bodyPr/>
          <a:lstStyle/>
          <a:p>
            <a:fld id="{6A857D16-6A75-40FF-AA33-E9131744C452}" type="slidenum">
              <a:rPr lang="en-IN" smtClean="0"/>
              <a:t>‹#›</a:t>
            </a:fld>
            <a:endParaRPr lang="en-IN"/>
          </a:p>
        </p:txBody>
      </p:sp>
    </p:spTree>
    <p:extLst>
      <p:ext uri="{BB962C8B-B14F-4D97-AF65-F5344CB8AC3E}">
        <p14:creationId xmlns:p14="http://schemas.microsoft.com/office/powerpoint/2010/main" val="417352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713A-6DAB-5142-D897-4B599E605C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5AAAD5-2E41-CFA7-416E-1E5054858D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10A81D-EA41-AC34-9C37-D3FC0A6A4F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997AF1-E0C3-20A2-E824-43283FF42821}"/>
              </a:ext>
            </a:extLst>
          </p:cNvPr>
          <p:cNvSpPr>
            <a:spLocks noGrp="1"/>
          </p:cNvSpPr>
          <p:nvPr>
            <p:ph type="dt" sz="half" idx="10"/>
          </p:nvPr>
        </p:nvSpPr>
        <p:spPr/>
        <p:txBody>
          <a:bodyPr/>
          <a:lstStyle/>
          <a:p>
            <a:fld id="{4D2B3BD8-8A9C-49B9-B490-2F7E3E8EBA1B}" type="datetime1">
              <a:rPr lang="en-IN" smtClean="0"/>
              <a:t>14-07-2024</a:t>
            </a:fld>
            <a:endParaRPr lang="en-IN"/>
          </a:p>
        </p:txBody>
      </p:sp>
      <p:sp>
        <p:nvSpPr>
          <p:cNvPr id="6" name="Footer Placeholder 5">
            <a:extLst>
              <a:ext uri="{FF2B5EF4-FFF2-40B4-BE49-F238E27FC236}">
                <a16:creationId xmlns:a16="http://schemas.microsoft.com/office/drawing/2014/main" id="{D6DFBAC7-7B3B-2C2D-F2F6-07122530F4C7}"/>
              </a:ext>
            </a:extLst>
          </p:cNvPr>
          <p:cNvSpPr>
            <a:spLocks noGrp="1"/>
          </p:cNvSpPr>
          <p:nvPr>
            <p:ph type="ftr" sz="quarter" idx="11"/>
          </p:nvPr>
        </p:nvSpPr>
        <p:spPr/>
        <p:txBody>
          <a:bodyPr/>
          <a:lstStyle/>
          <a:p>
            <a:r>
              <a:rPr lang="en-IN"/>
              <a:t>Presented By : Arjun Menon</a:t>
            </a:r>
          </a:p>
        </p:txBody>
      </p:sp>
      <p:sp>
        <p:nvSpPr>
          <p:cNvPr id="7" name="Slide Number Placeholder 6">
            <a:extLst>
              <a:ext uri="{FF2B5EF4-FFF2-40B4-BE49-F238E27FC236}">
                <a16:creationId xmlns:a16="http://schemas.microsoft.com/office/drawing/2014/main" id="{09CD1E73-5EB4-9937-232F-954E639F59F6}"/>
              </a:ext>
            </a:extLst>
          </p:cNvPr>
          <p:cNvSpPr>
            <a:spLocks noGrp="1"/>
          </p:cNvSpPr>
          <p:nvPr>
            <p:ph type="sldNum" sz="quarter" idx="12"/>
          </p:nvPr>
        </p:nvSpPr>
        <p:spPr/>
        <p:txBody>
          <a:bodyPr/>
          <a:lstStyle/>
          <a:p>
            <a:fld id="{6A857D16-6A75-40FF-AA33-E9131744C452}" type="slidenum">
              <a:rPr lang="en-IN" smtClean="0"/>
              <a:t>‹#›</a:t>
            </a:fld>
            <a:endParaRPr lang="en-IN"/>
          </a:p>
        </p:txBody>
      </p:sp>
    </p:spTree>
    <p:extLst>
      <p:ext uri="{BB962C8B-B14F-4D97-AF65-F5344CB8AC3E}">
        <p14:creationId xmlns:p14="http://schemas.microsoft.com/office/powerpoint/2010/main" val="21192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0301-0646-63A7-251C-7262E91703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BAC294-0178-0654-6768-F64D131EA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59656A-3F93-7D74-A878-C90BC10DEF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744C0D-7DC6-2D23-A7E2-04DC89C034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E7D7C0-A270-8B76-3DC3-D811FC99C2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79EA0D-084D-DD38-27C4-5FAA0774BCFD}"/>
              </a:ext>
            </a:extLst>
          </p:cNvPr>
          <p:cNvSpPr>
            <a:spLocks noGrp="1"/>
          </p:cNvSpPr>
          <p:nvPr>
            <p:ph type="dt" sz="half" idx="10"/>
          </p:nvPr>
        </p:nvSpPr>
        <p:spPr/>
        <p:txBody>
          <a:bodyPr/>
          <a:lstStyle/>
          <a:p>
            <a:fld id="{15A81D51-1F03-4B19-8108-C7EFFF1BF7DE}" type="datetime1">
              <a:rPr lang="en-IN" smtClean="0"/>
              <a:t>14-07-2024</a:t>
            </a:fld>
            <a:endParaRPr lang="en-IN"/>
          </a:p>
        </p:txBody>
      </p:sp>
      <p:sp>
        <p:nvSpPr>
          <p:cNvPr id="8" name="Footer Placeholder 7">
            <a:extLst>
              <a:ext uri="{FF2B5EF4-FFF2-40B4-BE49-F238E27FC236}">
                <a16:creationId xmlns:a16="http://schemas.microsoft.com/office/drawing/2014/main" id="{C2339B98-71B2-6459-DE47-81C05710FB39}"/>
              </a:ext>
            </a:extLst>
          </p:cNvPr>
          <p:cNvSpPr>
            <a:spLocks noGrp="1"/>
          </p:cNvSpPr>
          <p:nvPr>
            <p:ph type="ftr" sz="quarter" idx="11"/>
          </p:nvPr>
        </p:nvSpPr>
        <p:spPr/>
        <p:txBody>
          <a:bodyPr/>
          <a:lstStyle/>
          <a:p>
            <a:r>
              <a:rPr lang="en-IN"/>
              <a:t>Presented By : Arjun Menon</a:t>
            </a:r>
          </a:p>
        </p:txBody>
      </p:sp>
      <p:sp>
        <p:nvSpPr>
          <p:cNvPr id="9" name="Slide Number Placeholder 8">
            <a:extLst>
              <a:ext uri="{FF2B5EF4-FFF2-40B4-BE49-F238E27FC236}">
                <a16:creationId xmlns:a16="http://schemas.microsoft.com/office/drawing/2014/main" id="{10DFAC7A-DEEB-0D5C-9E69-F99F5A4E7588}"/>
              </a:ext>
            </a:extLst>
          </p:cNvPr>
          <p:cNvSpPr>
            <a:spLocks noGrp="1"/>
          </p:cNvSpPr>
          <p:nvPr>
            <p:ph type="sldNum" sz="quarter" idx="12"/>
          </p:nvPr>
        </p:nvSpPr>
        <p:spPr/>
        <p:txBody>
          <a:bodyPr/>
          <a:lstStyle/>
          <a:p>
            <a:fld id="{6A857D16-6A75-40FF-AA33-E9131744C452}" type="slidenum">
              <a:rPr lang="en-IN" smtClean="0"/>
              <a:t>‹#›</a:t>
            </a:fld>
            <a:endParaRPr lang="en-IN"/>
          </a:p>
        </p:txBody>
      </p:sp>
    </p:spTree>
    <p:extLst>
      <p:ext uri="{BB962C8B-B14F-4D97-AF65-F5344CB8AC3E}">
        <p14:creationId xmlns:p14="http://schemas.microsoft.com/office/powerpoint/2010/main" val="350580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C740-FD85-DFBC-799E-B032867C9D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5A97F0-52CA-4A90-52C4-86799599CFA1}"/>
              </a:ext>
            </a:extLst>
          </p:cNvPr>
          <p:cNvSpPr>
            <a:spLocks noGrp="1"/>
          </p:cNvSpPr>
          <p:nvPr>
            <p:ph type="dt" sz="half" idx="10"/>
          </p:nvPr>
        </p:nvSpPr>
        <p:spPr/>
        <p:txBody>
          <a:bodyPr/>
          <a:lstStyle/>
          <a:p>
            <a:fld id="{C1B41341-B8B9-4CA5-99C6-27ACE6246709}" type="datetime1">
              <a:rPr lang="en-IN" smtClean="0"/>
              <a:t>14-07-2024</a:t>
            </a:fld>
            <a:endParaRPr lang="en-IN"/>
          </a:p>
        </p:txBody>
      </p:sp>
      <p:sp>
        <p:nvSpPr>
          <p:cNvPr id="4" name="Footer Placeholder 3">
            <a:extLst>
              <a:ext uri="{FF2B5EF4-FFF2-40B4-BE49-F238E27FC236}">
                <a16:creationId xmlns:a16="http://schemas.microsoft.com/office/drawing/2014/main" id="{A0F522DB-C1C7-3508-83FB-DC0A9F380724}"/>
              </a:ext>
            </a:extLst>
          </p:cNvPr>
          <p:cNvSpPr>
            <a:spLocks noGrp="1"/>
          </p:cNvSpPr>
          <p:nvPr>
            <p:ph type="ftr" sz="quarter" idx="11"/>
          </p:nvPr>
        </p:nvSpPr>
        <p:spPr/>
        <p:txBody>
          <a:bodyPr/>
          <a:lstStyle/>
          <a:p>
            <a:r>
              <a:rPr lang="en-IN"/>
              <a:t>Presented By : Arjun Menon</a:t>
            </a:r>
          </a:p>
        </p:txBody>
      </p:sp>
      <p:sp>
        <p:nvSpPr>
          <p:cNvPr id="5" name="Slide Number Placeholder 4">
            <a:extLst>
              <a:ext uri="{FF2B5EF4-FFF2-40B4-BE49-F238E27FC236}">
                <a16:creationId xmlns:a16="http://schemas.microsoft.com/office/drawing/2014/main" id="{5F1137BF-AF24-DFB3-0528-A3B121F2D832}"/>
              </a:ext>
            </a:extLst>
          </p:cNvPr>
          <p:cNvSpPr>
            <a:spLocks noGrp="1"/>
          </p:cNvSpPr>
          <p:nvPr>
            <p:ph type="sldNum" sz="quarter" idx="12"/>
          </p:nvPr>
        </p:nvSpPr>
        <p:spPr/>
        <p:txBody>
          <a:bodyPr/>
          <a:lstStyle/>
          <a:p>
            <a:fld id="{6A857D16-6A75-40FF-AA33-E9131744C452}" type="slidenum">
              <a:rPr lang="en-IN" smtClean="0"/>
              <a:t>‹#›</a:t>
            </a:fld>
            <a:endParaRPr lang="en-IN"/>
          </a:p>
        </p:txBody>
      </p:sp>
    </p:spTree>
    <p:extLst>
      <p:ext uri="{BB962C8B-B14F-4D97-AF65-F5344CB8AC3E}">
        <p14:creationId xmlns:p14="http://schemas.microsoft.com/office/powerpoint/2010/main" val="169807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26E94B-05D5-5E92-B548-569410B18766}"/>
              </a:ext>
            </a:extLst>
          </p:cNvPr>
          <p:cNvSpPr>
            <a:spLocks noGrp="1"/>
          </p:cNvSpPr>
          <p:nvPr>
            <p:ph type="dt" sz="half" idx="10"/>
          </p:nvPr>
        </p:nvSpPr>
        <p:spPr/>
        <p:txBody>
          <a:bodyPr/>
          <a:lstStyle/>
          <a:p>
            <a:fld id="{A8D86658-723F-4852-8520-8E191B95565D}" type="datetime1">
              <a:rPr lang="en-IN" smtClean="0"/>
              <a:t>14-07-2024</a:t>
            </a:fld>
            <a:endParaRPr lang="en-IN"/>
          </a:p>
        </p:txBody>
      </p:sp>
      <p:sp>
        <p:nvSpPr>
          <p:cNvPr id="3" name="Footer Placeholder 2">
            <a:extLst>
              <a:ext uri="{FF2B5EF4-FFF2-40B4-BE49-F238E27FC236}">
                <a16:creationId xmlns:a16="http://schemas.microsoft.com/office/drawing/2014/main" id="{F13618CC-4C9E-996A-9F6C-2DD22D1A3571}"/>
              </a:ext>
            </a:extLst>
          </p:cNvPr>
          <p:cNvSpPr>
            <a:spLocks noGrp="1"/>
          </p:cNvSpPr>
          <p:nvPr>
            <p:ph type="ftr" sz="quarter" idx="11"/>
          </p:nvPr>
        </p:nvSpPr>
        <p:spPr/>
        <p:txBody>
          <a:bodyPr/>
          <a:lstStyle/>
          <a:p>
            <a:r>
              <a:rPr lang="en-IN"/>
              <a:t>Presented By : Arjun Menon</a:t>
            </a:r>
          </a:p>
        </p:txBody>
      </p:sp>
      <p:sp>
        <p:nvSpPr>
          <p:cNvPr id="4" name="Slide Number Placeholder 3">
            <a:extLst>
              <a:ext uri="{FF2B5EF4-FFF2-40B4-BE49-F238E27FC236}">
                <a16:creationId xmlns:a16="http://schemas.microsoft.com/office/drawing/2014/main" id="{BD7F31E8-4C9A-6FEF-EF17-4303184A644D}"/>
              </a:ext>
            </a:extLst>
          </p:cNvPr>
          <p:cNvSpPr>
            <a:spLocks noGrp="1"/>
          </p:cNvSpPr>
          <p:nvPr>
            <p:ph type="sldNum" sz="quarter" idx="12"/>
          </p:nvPr>
        </p:nvSpPr>
        <p:spPr/>
        <p:txBody>
          <a:bodyPr/>
          <a:lstStyle/>
          <a:p>
            <a:fld id="{6A857D16-6A75-40FF-AA33-E9131744C452}" type="slidenum">
              <a:rPr lang="en-IN" smtClean="0"/>
              <a:t>‹#›</a:t>
            </a:fld>
            <a:endParaRPr lang="en-IN"/>
          </a:p>
        </p:txBody>
      </p:sp>
    </p:spTree>
    <p:extLst>
      <p:ext uri="{BB962C8B-B14F-4D97-AF65-F5344CB8AC3E}">
        <p14:creationId xmlns:p14="http://schemas.microsoft.com/office/powerpoint/2010/main" val="187365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D578-8234-3253-4FF9-9A7633FFC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55EFB9-BEF1-AD61-A411-99E191681C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717168-9F79-1811-0304-0D30FAB32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E418F9-FF41-BD6F-FBD9-48B5BD35F264}"/>
              </a:ext>
            </a:extLst>
          </p:cNvPr>
          <p:cNvSpPr>
            <a:spLocks noGrp="1"/>
          </p:cNvSpPr>
          <p:nvPr>
            <p:ph type="dt" sz="half" idx="10"/>
          </p:nvPr>
        </p:nvSpPr>
        <p:spPr/>
        <p:txBody>
          <a:bodyPr/>
          <a:lstStyle/>
          <a:p>
            <a:fld id="{6ACB189A-780B-44A7-8C17-279649739622}" type="datetime1">
              <a:rPr lang="en-IN" smtClean="0"/>
              <a:t>14-07-2024</a:t>
            </a:fld>
            <a:endParaRPr lang="en-IN"/>
          </a:p>
        </p:txBody>
      </p:sp>
      <p:sp>
        <p:nvSpPr>
          <p:cNvPr id="6" name="Footer Placeholder 5">
            <a:extLst>
              <a:ext uri="{FF2B5EF4-FFF2-40B4-BE49-F238E27FC236}">
                <a16:creationId xmlns:a16="http://schemas.microsoft.com/office/drawing/2014/main" id="{A9DBEBEB-760C-689B-1C52-C1F31E01CACC}"/>
              </a:ext>
            </a:extLst>
          </p:cNvPr>
          <p:cNvSpPr>
            <a:spLocks noGrp="1"/>
          </p:cNvSpPr>
          <p:nvPr>
            <p:ph type="ftr" sz="quarter" idx="11"/>
          </p:nvPr>
        </p:nvSpPr>
        <p:spPr/>
        <p:txBody>
          <a:bodyPr/>
          <a:lstStyle/>
          <a:p>
            <a:r>
              <a:rPr lang="en-IN"/>
              <a:t>Presented By : Arjun Menon</a:t>
            </a:r>
          </a:p>
        </p:txBody>
      </p:sp>
      <p:sp>
        <p:nvSpPr>
          <p:cNvPr id="7" name="Slide Number Placeholder 6">
            <a:extLst>
              <a:ext uri="{FF2B5EF4-FFF2-40B4-BE49-F238E27FC236}">
                <a16:creationId xmlns:a16="http://schemas.microsoft.com/office/drawing/2014/main" id="{1626A647-2674-754E-9F99-629E1302A633}"/>
              </a:ext>
            </a:extLst>
          </p:cNvPr>
          <p:cNvSpPr>
            <a:spLocks noGrp="1"/>
          </p:cNvSpPr>
          <p:nvPr>
            <p:ph type="sldNum" sz="quarter" idx="12"/>
          </p:nvPr>
        </p:nvSpPr>
        <p:spPr/>
        <p:txBody>
          <a:bodyPr/>
          <a:lstStyle/>
          <a:p>
            <a:fld id="{6A857D16-6A75-40FF-AA33-E9131744C452}" type="slidenum">
              <a:rPr lang="en-IN" smtClean="0"/>
              <a:t>‹#›</a:t>
            </a:fld>
            <a:endParaRPr lang="en-IN"/>
          </a:p>
        </p:txBody>
      </p:sp>
    </p:spTree>
    <p:extLst>
      <p:ext uri="{BB962C8B-B14F-4D97-AF65-F5344CB8AC3E}">
        <p14:creationId xmlns:p14="http://schemas.microsoft.com/office/powerpoint/2010/main" val="2289414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1427-0014-B988-4F21-2F67D2B97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2CEC5F-A1D1-C792-7132-51890B98BF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889DA9-D30C-4675-C34E-D65FF20CE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9699BA-5D84-8F88-5E5C-5CC701CD56EB}"/>
              </a:ext>
            </a:extLst>
          </p:cNvPr>
          <p:cNvSpPr>
            <a:spLocks noGrp="1"/>
          </p:cNvSpPr>
          <p:nvPr>
            <p:ph type="dt" sz="half" idx="10"/>
          </p:nvPr>
        </p:nvSpPr>
        <p:spPr/>
        <p:txBody>
          <a:bodyPr/>
          <a:lstStyle/>
          <a:p>
            <a:fld id="{F3157DFA-A7D4-43AF-B62A-E013BFBDE68E}" type="datetime1">
              <a:rPr lang="en-IN" smtClean="0"/>
              <a:t>14-07-2024</a:t>
            </a:fld>
            <a:endParaRPr lang="en-IN"/>
          </a:p>
        </p:txBody>
      </p:sp>
      <p:sp>
        <p:nvSpPr>
          <p:cNvPr id="6" name="Footer Placeholder 5">
            <a:extLst>
              <a:ext uri="{FF2B5EF4-FFF2-40B4-BE49-F238E27FC236}">
                <a16:creationId xmlns:a16="http://schemas.microsoft.com/office/drawing/2014/main" id="{3F20FE9C-4294-A253-E12C-A49B9674962D}"/>
              </a:ext>
            </a:extLst>
          </p:cNvPr>
          <p:cNvSpPr>
            <a:spLocks noGrp="1"/>
          </p:cNvSpPr>
          <p:nvPr>
            <p:ph type="ftr" sz="quarter" idx="11"/>
          </p:nvPr>
        </p:nvSpPr>
        <p:spPr/>
        <p:txBody>
          <a:bodyPr/>
          <a:lstStyle/>
          <a:p>
            <a:r>
              <a:rPr lang="en-IN"/>
              <a:t>Presented By : Arjun Menon</a:t>
            </a:r>
          </a:p>
        </p:txBody>
      </p:sp>
      <p:sp>
        <p:nvSpPr>
          <p:cNvPr id="7" name="Slide Number Placeholder 6">
            <a:extLst>
              <a:ext uri="{FF2B5EF4-FFF2-40B4-BE49-F238E27FC236}">
                <a16:creationId xmlns:a16="http://schemas.microsoft.com/office/drawing/2014/main" id="{3E5B8299-3AB7-DD8F-4C14-94B71B73176E}"/>
              </a:ext>
            </a:extLst>
          </p:cNvPr>
          <p:cNvSpPr>
            <a:spLocks noGrp="1"/>
          </p:cNvSpPr>
          <p:nvPr>
            <p:ph type="sldNum" sz="quarter" idx="12"/>
          </p:nvPr>
        </p:nvSpPr>
        <p:spPr/>
        <p:txBody>
          <a:bodyPr/>
          <a:lstStyle/>
          <a:p>
            <a:fld id="{6A857D16-6A75-40FF-AA33-E9131744C452}" type="slidenum">
              <a:rPr lang="en-IN" smtClean="0"/>
              <a:t>‹#›</a:t>
            </a:fld>
            <a:endParaRPr lang="en-IN"/>
          </a:p>
        </p:txBody>
      </p:sp>
    </p:spTree>
    <p:extLst>
      <p:ext uri="{BB962C8B-B14F-4D97-AF65-F5344CB8AC3E}">
        <p14:creationId xmlns:p14="http://schemas.microsoft.com/office/powerpoint/2010/main" val="216318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10246-479B-B86B-9F39-7B1D439A1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81395D-FE4B-BA3D-790F-8D5A893D83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D2EC9-6EDD-8FF4-9422-BE3E509D7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BC2F2-AA58-4D61-99FB-2306F88C537E}" type="datetime1">
              <a:rPr lang="en-IN" smtClean="0"/>
              <a:t>14-07-2024</a:t>
            </a:fld>
            <a:endParaRPr lang="en-IN"/>
          </a:p>
        </p:txBody>
      </p:sp>
      <p:sp>
        <p:nvSpPr>
          <p:cNvPr id="5" name="Footer Placeholder 4">
            <a:extLst>
              <a:ext uri="{FF2B5EF4-FFF2-40B4-BE49-F238E27FC236}">
                <a16:creationId xmlns:a16="http://schemas.microsoft.com/office/drawing/2014/main" id="{B4A3CF75-965B-FE60-B9F8-B529CDE0D4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Presented By : Arjun Menon</a:t>
            </a:r>
          </a:p>
        </p:txBody>
      </p:sp>
      <p:sp>
        <p:nvSpPr>
          <p:cNvPr id="6" name="Slide Number Placeholder 5">
            <a:extLst>
              <a:ext uri="{FF2B5EF4-FFF2-40B4-BE49-F238E27FC236}">
                <a16:creationId xmlns:a16="http://schemas.microsoft.com/office/drawing/2014/main" id="{9A2F04DA-A0EC-9DAB-9843-AB5114A673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57D16-6A75-40FF-AA33-E9131744C452}" type="slidenum">
              <a:rPr lang="en-IN" smtClean="0"/>
              <a:t>‹#›</a:t>
            </a:fld>
            <a:endParaRPr lang="en-IN"/>
          </a:p>
        </p:txBody>
      </p:sp>
    </p:spTree>
    <p:extLst>
      <p:ext uri="{BB962C8B-B14F-4D97-AF65-F5344CB8AC3E}">
        <p14:creationId xmlns:p14="http://schemas.microsoft.com/office/powerpoint/2010/main" val="710680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2466">
              <a:schemeClr val="bg1">
                <a:lumMod val="65000"/>
              </a:schemeClr>
            </a:gs>
            <a:gs pos="0">
              <a:schemeClr val="accent1">
                <a:lumMod val="60000"/>
                <a:lumOff val="40000"/>
              </a:schemeClr>
            </a:gs>
            <a:gs pos="74000">
              <a:schemeClr val="tx2">
                <a:lumMod val="20000"/>
                <a:lumOff val="80000"/>
              </a:schemeClr>
            </a:gs>
            <a:gs pos="83000">
              <a:schemeClr val="accent1">
                <a:lumMod val="45000"/>
                <a:lumOff val="5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F55A-4D7C-DB03-7032-0E11D6CCBD7A}"/>
              </a:ext>
            </a:extLst>
          </p:cNvPr>
          <p:cNvSpPr>
            <a:spLocks noGrp="1"/>
          </p:cNvSpPr>
          <p:nvPr>
            <p:ph type="ctrTitle"/>
          </p:nvPr>
        </p:nvSpPr>
        <p:spPr>
          <a:xfrm>
            <a:off x="0" y="1366575"/>
            <a:ext cx="4705979" cy="2763297"/>
          </a:xfrm>
        </p:spPr>
        <p:txBody>
          <a:bodyPr>
            <a:normAutofit/>
          </a:bodyPr>
          <a:lstStyle/>
          <a:p>
            <a:r>
              <a:rPr lang="en-IN" dirty="0"/>
              <a:t>Banking Data Analysis Using </a:t>
            </a:r>
            <a:br>
              <a:rPr lang="en-IN" dirty="0"/>
            </a:br>
            <a:r>
              <a:rPr lang="en-IN" dirty="0" err="1"/>
              <a:t>PowerBi</a:t>
            </a:r>
            <a:endParaRPr lang="en-IN" dirty="0"/>
          </a:p>
        </p:txBody>
      </p:sp>
      <p:sp>
        <p:nvSpPr>
          <p:cNvPr id="8" name="Title 1">
            <a:extLst>
              <a:ext uri="{FF2B5EF4-FFF2-40B4-BE49-F238E27FC236}">
                <a16:creationId xmlns:a16="http://schemas.microsoft.com/office/drawing/2014/main" id="{06C9243C-E294-DCFB-8180-43C1DD8FCE8C}"/>
              </a:ext>
            </a:extLst>
          </p:cNvPr>
          <p:cNvSpPr txBox="1">
            <a:spLocks/>
          </p:cNvSpPr>
          <p:nvPr/>
        </p:nvSpPr>
        <p:spPr>
          <a:xfrm>
            <a:off x="6201508" y="4752870"/>
            <a:ext cx="4705979" cy="303125"/>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solidFill>
                <a:schemeClr val="bg1"/>
              </a:solidFill>
            </a:endParaRPr>
          </a:p>
        </p:txBody>
      </p:sp>
      <p:sp>
        <p:nvSpPr>
          <p:cNvPr id="9" name="Title 1">
            <a:extLst>
              <a:ext uri="{FF2B5EF4-FFF2-40B4-BE49-F238E27FC236}">
                <a16:creationId xmlns:a16="http://schemas.microsoft.com/office/drawing/2014/main" id="{E4914C61-A051-7F02-8789-C28C39226921}"/>
              </a:ext>
            </a:extLst>
          </p:cNvPr>
          <p:cNvSpPr txBox="1">
            <a:spLocks/>
          </p:cNvSpPr>
          <p:nvPr/>
        </p:nvSpPr>
        <p:spPr>
          <a:xfrm>
            <a:off x="82061" y="6199833"/>
            <a:ext cx="4705979" cy="554334"/>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solidFill>
                <a:schemeClr val="bg1"/>
              </a:solidFill>
            </a:endParaRPr>
          </a:p>
        </p:txBody>
      </p:sp>
      <p:sp>
        <p:nvSpPr>
          <p:cNvPr id="10" name="Footer Placeholder 9">
            <a:extLst>
              <a:ext uri="{FF2B5EF4-FFF2-40B4-BE49-F238E27FC236}">
                <a16:creationId xmlns:a16="http://schemas.microsoft.com/office/drawing/2014/main" id="{5E3D76E2-4CFB-EAAA-4535-A3B8F6D20AEC}"/>
              </a:ext>
            </a:extLst>
          </p:cNvPr>
          <p:cNvSpPr>
            <a:spLocks noGrp="1"/>
          </p:cNvSpPr>
          <p:nvPr>
            <p:ph type="ftr" sz="quarter" idx="11"/>
          </p:nvPr>
        </p:nvSpPr>
        <p:spPr>
          <a:xfrm>
            <a:off x="82060" y="6362229"/>
            <a:ext cx="2100701" cy="365125"/>
          </a:xfrm>
        </p:spPr>
        <p:txBody>
          <a:bodyPr/>
          <a:lstStyle/>
          <a:p>
            <a:r>
              <a:rPr lang="en-IN" dirty="0">
                <a:solidFill>
                  <a:schemeClr val="tx1"/>
                </a:solidFill>
              </a:rPr>
              <a:t>Presented By : Arjun Menon</a:t>
            </a:r>
          </a:p>
        </p:txBody>
      </p:sp>
    </p:spTree>
    <p:extLst>
      <p:ext uri="{BB962C8B-B14F-4D97-AF65-F5344CB8AC3E}">
        <p14:creationId xmlns:p14="http://schemas.microsoft.com/office/powerpoint/2010/main" val="406285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2466">
              <a:schemeClr val="bg1">
                <a:lumMod val="65000"/>
              </a:schemeClr>
            </a:gs>
            <a:gs pos="0">
              <a:schemeClr val="accent1">
                <a:lumMod val="60000"/>
                <a:lumOff val="40000"/>
              </a:schemeClr>
            </a:gs>
            <a:gs pos="74000">
              <a:schemeClr val="tx2">
                <a:lumMod val="20000"/>
                <a:lumOff val="80000"/>
              </a:schemeClr>
            </a:gs>
            <a:gs pos="83000">
              <a:schemeClr val="accent1">
                <a:lumMod val="45000"/>
                <a:lumOff val="5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CEAA-F388-A849-4B5C-497DE650D81E}"/>
              </a:ext>
            </a:extLst>
          </p:cNvPr>
          <p:cNvSpPr>
            <a:spLocks noGrp="1"/>
          </p:cNvSpPr>
          <p:nvPr>
            <p:ph type="title"/>
          </p:nvPr>
        </p:nvSpPr>
        <p:spPr>
          <a:xfrm>
            <a:off x="149941" y="89823"/>
            <a:ext cx="3615813" cy="1139210"/>
          </a:xfrm>
        </p:spPr>
        <p:txBody>
          <a:bodyPr>
            <a:normAutofit/>
          </a:bodyPr>
          <a:lstStyle/>
          <a:p>
            <a:r>
              <a:rPr lang="en-US" sz="2000" b="0" i="0" dirty="0">
                <a:effectLst/>
                <a:latin typeface="Roboto" panose="02000000000000000000" pitchFamily="2" charset="0"/>
              </a:rPr>
              <a:t>5)Hypothesis: Customers with multiple account types have higher overall balances.</a:t>
            </a:r>
            <a:endParaRPr lang="en-IN" sz="2000" b="1" dirty="0"/>
          </a:p>
        </p:txBody>
      </p:sp>
      <p:sp>
        <p:nvSpPr>
          <p:cNvPr id="4" name="Footer Placeholder 3">
            <a:extLst>
              <a:ext uri="{FF2B5EF4-FFF2-40B4-BE49-F238E27FC236}">
                <a16:creationId xmlns:a16="http://schemas.microsoft.com/office/drawing/2014/main" id="{96C55C97-3144-626E-0D39-770EA1366FF9}"/>
              </a:ext>
            </a:extLst>
          </p:cNvPr>
          <p:cNvSpPr>
            <a:spLocks noGrp="1"/>
          </p:cNvSpPr>
          <p:nvPr>
            <p:ph type="ftr" sz="quarter" idx="11"/>
          </p:nvPr>
        </p:nvSpPr>
        <p:spPr>
          <a:xfrm>
            <a:off x="149941" y="6403052"/>
            <a:ext cx="2057400" cy="365125"/>
          </a:xfrm>
        </p:spPr>
        <p:txBody>
          <a:bodyPr/>
          <a:lstStyle/>
          <a:p>
            <a:r>
              <a:rPr lang="en-IN" dirty="0">
                <a:solidFill>
                  <a:schemeClr val="tx1"/>
                </a:solidFill>
              </a:rPr>
              <a:t>Presented By : Arjun Menon</a:t>
            </a:r>
          </a:p>
        </p:txBody>
      </p:sp>
      <p:sp>
        <p:nvSpPr>
          <p:cNvPr id="3" name="TextBox 2">
            <a:extLst>
              <a:ext uri="{FF2B5EF4-FFF2-40B4-BE49-F238E27FC236}">
                <a16:creationId xmlns:a16="http://schemas.microsoft.com/office/drawing/2014/main" id="{A1BFFE54-9C9C-15FC-E259-E1CC7F80E4F9}"/>
              </a:ext>
            </a:extLst>
          </p:cNvPr>
          <p:cNvSpPr txBox="1"/>
          <p:nvPr/>
        </p:nvSpPr>
        <p:spPr>
          <a:xfrm>
            <a:off x="7128391" y="0"/>
            <a:ext cx="1288027" cy="400110"/>
          </a:xfrm>
          <a:prstGeom prst="rect">
            <a:avLst/>
          </a:prstGeom>
          <a:noFill/>
        </p:spPr>
        <p:txBody>
          <a:bodyPr wrap="square" rtlCol="0">
            <a:spAutoFit/>
          </a:bodyPr>
          <a:lstStyle/>
          <a:p>
            <a:r>
              <a:rPr lang="en-IN" sz="2000" b="1" dirty="0"/>
              <a:t>Analysis:-</a:t>
            </a:r>
          </a:p>
        </p:txBody>
      </p:sp>
      <p:sp>
        <p:nvSpPr>
          <p:cNvPr id="6" name="TextBox 5">
            <a:extLst>
              <a:ext uri="{FF2B5EF4-FFF2-40B4-BE49-F238E27FC236}">
                <a16:creationId xmlns:a16="http://schemas.microsoft.com/office/drawing/2014/main" id="{1A24B0C7-48DB-B70C-3540-D10E609E0844}"/>
              </a:ext>
            </a:extLst>
          </p:cNvPr>
          <p:cNvSpPr txBox="1"/>
          <p:nvPr/>
        </p:nvSpPr>
        <p:spPr>
          <a:xfrm>
            <a:off x="7128391" y="274092"/>
            <a:ext cx="4913667" cy="6494085"/>
          </a:xfrm>
          <a:prstGeom prst="rect">
            <a:avLst/>
          </a:prstGeom>
          <a:noFill/>
        </p:spPr>
        <p:txBody>
          <a:bodyPr wrap="square" rtlCol="0">
            <a:spAutoFit/>
          </a:bodyPr>
          <a:lstStyle/>
          <a:p>
            <a:r>
              <a:rPr lang="en-IN" sz="1600" b="1" i="1" u="sng" dirty="0"/>
              <a:t>Single Account Holders:-</a:t>
            </a:r>
          </a:p>
          <a:p>
            <a:pPr marL="285750" indent="-285750">
              <a:buFont typeface="Arial" panose="020B0604020202020204" pitchFamily="34" charset="0"/>
              <a:buChar char="•"/>
            </a:pPr>
            <a:r>
              <a:rPr lang="en-IN" sz="1600" dirty="0"/>
              <a:t>Average balance: $5,792</a:t>
            </a:r>
          </a:p>
          <a:p>
            <a:r>
              <a:rPr lang="en-US" sz="1600" b="1" i="1" u="sng" dirty="0"/>
              <a:t>Multiple Account Holders:-</a:t>
            </a:r>
          </a:p>
          <a:p>
            <a:pPr marL="285750" indent="-285750">
              <a:buFont typeface="Arial" panose="020B0604020202020204" pitchFamily="34" charset="0"/>
              <a:buChar char="•"/>
            </a:pPr>
            <a:r>
              <a:rPr lang="en-US" sz="1600" dirty="0"/>
              <a:t>Average balance: $5,075</a:t>
            </a:r>
          </a:p>
          <a:p>
            <a:endParaRPr lang="en-US" sz="1600" dirty="0"/>
          </a:p>
          <a:p>
            <a:r>
              <a:rPr lang="en-US" sz="1600" b="1" u="sng" dirty="0"/>
              <a:t>Possible Reasons</a:t>
            </a:r>
          </a:p>
          <a:p>
            <a:pPr>
              <a:buFont typeface="+mj-lt"/>
              <a:buAutoNum type="arabicPeriod"/>
            </a:pPr>
            <a:r>
              <a:rPr lang="en-US" sz="1600" b="1" u="sng" dirty="0"/>
              <a:t>Focus on Single Account</a:t>
            </a:r>
            <a:r>
              <a:rPr lang="en-US" sz="1600" u="sng" dirty="0"/>
              <a:t>:</a:t>
            </a:r>
          </a:p>
          <a:p>
            <a:pPr marL="742950" lvl="1" indent="-285750">
              <a:buFont typeface="+mj-lt"/>
              <a:buAutoNum type="arabicPeriod"/>
            </a:pPr>
            <a:r>
              <a:rPr lang="en-US" sz="1600" dirty="0"/>
              <a:t>Single account holders might concentrate their funds in one account, leading to a higher balance.</a:t>
            </a:r>
          </a:p>
          <a:p>
            <a:pPr>
              <a:buFont typeface="+mj-lt"/>
              <a:buAutoNum type="arabicPeriod"/>
            </a:pPr>
            <a:r>
              <a:rPr lang="en-US" sz="1600" b="1" u="sng" dirty="0"/>
              <a:t>Distribution of Funds</a:t>
            </a:r>
            <a:r>
              <a:rPr lang="en-US" sz="1600" u="sng" dirty="0"/>
              <a:t>:</a:t>
            </a:r>
          </a:p>
          <a:p>
            <a:pPr marL="742950" lvl="1" indent="-285750">
              <a:buFont typeface="+mj-lt"/>
              <a:buAutoNum type="arabicPeriod"/>
            </a:pPr>
            <a:r>
              <a:rPr lang="en-US" sz="1600" dirty="0"/>
              <a:t>Multiple account holders may spread their funds across various accounts, resulting in lower average balances per account.</a:t>
            </a:r>
          </a:p>
          <a:p>
            <a:pPr>
              <a:buFont typeface="+mj-lt"/>
              <a:buAutoNum type="arabicPeriod"/>
            </a:pPr>
            <a:r>
              <a:rPr lang="en-US" sz="1600" b="1" u="sng" dirty="0"/>
              <a:t>Usage Patterns</a:t>
            </a:r>
            <a:r>
              <a:rPr lang="en-US" sz="1600" u="sng" dirty="0"/>
              <a:t>:</a:t>
            </a:r>
          </a:p>
          <a:p>
            <a:pPr marL="742950" lvl="1" indent="-285750">
              <a:buFont typeface="+mj-lt"/>
              <a:buAutoNum type="arabicPeriod"/>
            </a:pPr>
            <a:r>
              <a:rPr lang="en-US" sz="1600" dirty="0"/>
              <a:t>Single account holders might use their account primarily for savings, while multiple account holders might use their accounts for different purposes, such as savings, expenses, and investments.</a:t>
            </a:r>
          </a:p>
          <a:p>
            <a:pPr lvl="1"/>
            <a:r>
              <a:rPr lang="en-US" sz="1600" b="1" u="sng" dirty="0"/>
              <a:t>Based on the provided data, it appears that single account holders have a higher average balance ($5,792) compared to multiple account holders ($5,075). This contradicts the hypothesis that customers with multiple account types have higher overall balances.</a:t>
            </a:r>
          </a:p>
        </p:txBody>
      </p:sp>
      <p:pic>
        <p:nvPicPr>
          <p:cNvPr id="10" name="Picture 9">
            <a:extLst>
              <a:ext uri="{FF2B5EF4-FFF2-40B4-BE49-F238E27FC236}">
                <a16:creationId xmlns:a16="http://schemas.microsoft.com/office/drawing/2014/main" id="{AA761D7A-F2CE-46DF-5B38-6D39DBB01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39" y="1229033"/>
            <a:ext cx="4434348" cy="4935794"/>
          </a:xfrm>
          <a:prstGeom prst="rect">
            <a:avLst/>
          </a:prstGeom>
        </p:spPr>
      </p:pic>
    </p:spTree>
    <p:extLst>
      <p:ext uri="{BB962C8B-B14F-4D97-AF65-F5344CB8AC3E}">
        <p14:creationId xmlns:p14="http://schemas.microsoft.com/office/powerpoint/2010/main" val="3559373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A8EC-53A9-985E-FAFE-B30BBFEB85D5}"/>
              </a:ext>
            </a:extLst>
          </p:cNvPr>
          <p:cNvSpPr>
            <a:spLocks noGrp="1"/>
          </p:cNvSpPr>
          <p:nvPr>
            <p:ph type="title"/>
          </p:nvPr>
        </p:nvSpPr>
        <p:spPr>
          <a:xfrm>
            <a:off x="130277" y="136525"/>
            <a:ext cx="4461387" cy="1325563"/>
          </a:xfrm>
        </p:spPr>
        <p:txBody>
          <a:bodyPr/>
          <a:lstStyle/>
          <a:p>
            <a:r>
              <a:rPr lang="en-IN" dirty="0"/>
              <a:t>Recommendations</a:t>
            </a:r>
          </a:p>
        </p:txBody>
      </p:sp>
      <p:sp>
        <p:nvSpPr>
          <p:cNvPr id="4" name="Footer Placeholder 3">
            <a:extLst>
              <a:ext uri="{FF2B5EF4-FFF2-40B4-BE49-F238E27FC236}">
                <a16:creationId xmlns:a16="http://schemas.microsoft.com/office/drawing/2014/main" id="{79885024-6357-65EC-D589-6B9EFBB3BD74}"/>
              </a:ext>
            </a:extLst>
          </p:cNvPr>
          <p:cNvSpPr>
            <a:spLocks noGrp="1"/>
          </p:cNvSpPr>
          <p:nvPr>
            <p:ph type="ftr" sz="quarter" idx="11"/>
          </p:nvPr>
        </p:nvSpPr>
        <p:spPr>
          <a:xfrm>
            <a:off x="130277" y="6381238"/>
            <a:ext cx="2199968" cy="365125"/>
          </a:xfrm>
        </p:spPr>
        <p:txBody>
          <a:bodyPr/>
          <a:lstStyle/>
          <a:p>
            <a:r>
              <a:rPr lang="en-IN" dirty="0">
                <a:solidFill>
                  <a:schemeClr val="tx1"/>
                </a:solidFill>
              </a:rPr>
              <a:t>Presented By : Arjun Menon</a:t>
            </a:r>
          </a:p>
        </p:txBody>
      </p:sp>
      <p:sp>
        <p:nvSpPr>
          <p:cNvPr id="5" name="Rectangle 1">
            <a:extLst>
              <a:ext uri="{FF2B5EF4-FFF2-40B4-BE49-F238E27FC236}">
                <a16:creationId xmlns:a16="http://schemas.microsoft.com/office/drawing/2014/main" id="{CB954384-EA53-25EA-950D-ECCE8C63985A}"/>
              </a:ext>
            </a:extLst>
          </p:cNvPr>
          <p:cNvSpPr>
            <a:spLocks noGrp="1" noChangeArrowheads="1"/>
          </p:cNvSpPr>
          <p:nvPr>
            <p:ph idx="1"/>
          </p:nvPr>
        </p:nvSpPr>
        <p:spPr bwMode="auto">
          <a:xfrm>
            <a:off x="130276" y="2158915"/>
            <a:ext cx="12061723"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Encourage Consolidation: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Offer incentives for consolidating accounts, such as better interest rates or lower fees for higher balances.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Financial Products</a:t>
            </a:r>
            <a:r>
              <a:rPr kumimoji="0" lang="en-US" altLang="en-US" sz="1600" b="0" i="1"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Develop tailored financial products that cater to multiple account holders, emphasizing benefits like integrated account management.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Financial Planning Services</a:t>
            </a:r>
            <a:r>
              <a:rPr kumimoji="0" lang="en-US" altLang="en-US" sz="1600" b="0" i="1"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Provide personalized financial planning services to help customers manage their funds more effectively across multiple accounts.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Educational Campaigns</a:t>
            </a:r>
            <a:r>
              <a:rPr kumimoji="0" lang="en-US" altLang="en-US" sz="1600" b="0" i="1"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Educate customers on the benefits of maintaining higher balances in fewer accounts for better interest rates and financial management.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Account Linking</a:t>
            </a:r>
            <a:r>
              <a:rPr kumimoji="0" lang="en-US" altLang="en-US" sz="1600" b="0" i="1"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Introduce features that allow customers to link and manage multiple accounts more efficiently, encouraging better fund allocation.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8215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52466">
              <a:schemeClr val="bg1">
                <a:lumMod val="65000"/>
              </a:schemeClr>
            </a:gs>
            <a:gs pos="0">
              <a:schemeClr val="accent1">
                <a:lumMod val="60000"/>
                <a:lumOff val="40000"/>
              </a:schemeClr>
            </a:gs>
            <a:gs pos="74000">
              <a:schemeClr val="tx2">
                <a:lumMod val="20000"/>
                <a:lumOff val="80000"/>
              </a:schemeClr>
            </a:gs>
            <a:gs pos="83000">
              <a:schemeClr val="accent1">
                <a:lumMod val="45000"/>
                <a:lumOff val="5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766D-77F7-8CBF-FF17-6DD99EA65DC8}"/>
              </a:ext>
            </a:extLst>
          </p:cNvPr>
          <p:cNvSpPr>
            <a:spLocks noGrp="1"/>
          </p:cNvSpPr>
          <p:nvPr>
            <p:ph type="title"/>
          </p:nvPr>
        </p:nvSpPr>
        <p:spPr>
          <a:xfrm>
            <a:off x="186814" y="216311"/>
            <a:ext cx="3795252" cy="1160205"/>
          </a:xfrm>
        </p:spPr>
        <p:txBody>
          <a:bodyPr>
            <a:noAutofit/>
          </a:bodyPr>
          <a:lstStyle/>
          <a:p>
            <a:r>
              <a:rPr lang="en-US" sz="2000" b="0" i="0" dirty="0">
                <a:effectLst/>
                <a:latin typeface="Roboto" panose="02000000000000000000" pitchFamily="2" charset="0"/>
              </a:rPr>
              <a:t>6)Hypothesis: Branches with a higher number of employees handle a larger volume of transactions.</a:t>
            </a:r>
            <a:endParaRPr lang="en-IN" sz="2000" dirty="0"/>
          </a:p>
        </p:txBody>
      </p:sp>
      <p:sp>
        <p:nvSpPr>
          <p:cNvPr id="4" name="Footer Placeholder 3">
            <a:extLst>
              <a:ext uri="{FF2B5EF4-FFF2-40B4-BE49-F238E27FC236}">
                <a16:creationId xmlns:a16="http://schemas.microsoft.com/office/drawing/2014/main" id="{BAE13CD8-CBF2-2DED-FBEB-180618CFCEF9}"/>
              </a:ext>
            </a:extLst>
          </p:cNvPr>
          <p:cNvSpPr>
            <a:spLocks noGrp="1"/>
          </p:cNvSpPr>
          <p:nvPr>
            <p:ph type="ftr" sz="quarter" idx="11"/>
          </p:nvPr>
        </p:nvSpPr>
        <p:spPr>
          <a:xfrm>
            <a:off x="95864" y="6405512"/>
            <a:ext cx="2057400" cy="365125"/>
          </a:xfrm>
        </p:spPr>
        <p:txBody>
          <a:bodyPr/>
          <a:lstStyle/>
          <a:p>
            <a:r>
              <a:rPr lang="en-IN" dirty="0">
                <a:solidFill>
                  <a:schemeClr val="tx1"/>
                </a:solidFill>
              </a:rPr>
              <a:t>Presented By : Arjun Menon</a:t>
            </a:r>
          </a:p>
        </p:txBody>
      </p:sp>
      <p:sp>
        <p:nvSpPr>
          <p:cNvPr id="5" name="TextBox 4">
            <a:extLst>
              <a:ext uri="{FF2B5EF4-FFF2-40B4-BE49-F238E27FC236}">
                <a16:creationId xmlns:a16="http://schemas.microsoft.com/office/drawing/2014/main" id="{99C72C7A-AB7F-86DD-6A87-079645DB3FB0}"/>
              </a:ext>
            </a:extLst>
          </p:cNvPr>
          <p:cNvSpPr txBox="1"/>
          <p:nvPr/>
        </p:nvSpPr>
        <p:spPr>
          <a:xfrm>
            <a:off x="7492182" y="0"/>
            <a:ext cx="2595716" cy="369332"/>
          </a:xfrm>
          <a:prstGeom prst="rect">
            <a:avLst/>
          </a:prstGeom>
          <a:noFill/>
        </p:spPr>
        <p:txBody>
          <a:bodyPr wrap="square" rtlCol="0">
            <a:spAutoFit/>
          </a:bodyPr>
          <a:lstStyle/>
          <a:p>
            <a:r>
              <a:rPr lang="en-IN" b="1" dirty="0"/>
              <a:t>Analysis:-</a:t>
            </a:r>
          </a:p>
        </p:txBody>
      </p:sp>
      <p:sp>
        <p:nvSpPr>
          <p:cNvPr id="6" name="TextBox 5">
            <a:extLst>
              <a:ext uri="{FF2B5EF4-FFF2-40B4-BE49-F238E27FC236}">
                <a16:creationId xmlns:a16="http://schemas.microsoft.com/office/drawing/2014/main" id="{873FFEC5-6F54-29A4-79F7-0C34461B9E43}"/>
              </a:ext>
            </a:extLst>
          </p:cNvPr>
          <p:cNvSpPr txBox="1"/>
          <p:nvPr/>
        </p:nvSpPr>
        <p:spPr>
          <a:xfrm>
            <a:off x="7492182" y="487319"/>
            <a:ext cx="3989436" cy="4924425"/>
          </a:xfrm>
          <a:prstGeom prst="rect">
            <a:avLst/>
          </a:prstGeom>
          <a:noFill/>
        </p:spPr>
        <p:txBody>
          <a:bodyPr wrap="square" rtlCol="0">
            <a:spAutoFit/>
          </a:bodyPr>
          <a:lstStyle/>
          <a:p>
            <a:r>
              <a:rPr lang="en-US" b="1" i="1" u="sng" dirty="0"/>
              <a:t>Plot Description</a:t>
            </a:r>
            <a:r>
              <a:rPr lang="en-US" dirty="0"/>
              <a:t>:</a:t>
            </a:r>
          </a:p>
          <a:p>
            <a:pPr marL="285750" indent="-285750">
              <a:buFont typeface="Arial" panose="020B0604020202020204" pitchFamily="34" charset="0"/>
              <a:buChar char="•"/>
            </a:pPr>
            <a:r>
              <a:rPr lang="en-US" sz="1600" dirty="0"/>
              <a:t>The scatter plot displays the Sum of amount on the Y-axis and the Count of employees on the X-axis.</a:t>
            </a:r>
          </a:p>
          <a:p>
            <a:pPr marL="285750" indent="-285750">
              <a:buFont typeface="Arial" panose="020B0604020202020204" pitchFamily="34" charset="0"/>
              <a:buChar char="•"/>
            </a:pPr>
            <a:r>
              <a:rPr lang="en-US" sz="1600" dirty="0"/>
              <a:t>Different colors represent different branches (</a:t>
            </a:r>
            <a:r>
              <a:rPr lang="en-US" sz="1600" dirty="0" err="1"/>
              <a:t>branch_name</a:t>
            </a:r>
            <a:r>
              <a:rPr lang="en-US" sz="1600" dirty="0"/>
              <a:t>).</a:t>
            </a:r>
          </a:p>
          <a:p>
            <a:r>
              <a:rPr lang="en-US" b="1" i="1" u="sng" dirty="0"/>
              <a:t>Vertical Lines:</a:t>
            </a:r>
          </a:p>
          <a:p>
            <a:pPr marL="285750" indent="-285750">
              <a:buFont typeface="Arial" panose="020B0604020202020204" pitchFamily="34" charset="0"/>
              <a:buChar char="•"/>
            </a:pPr>
            <a:r>
              <a:rPr lang="en-US" dirty="0"/>
              <a:t>Vertical lines in a scatter plot suggest that for a given number of employees, the transaction volumes vary widely. This means there is no clear relationship between the number of employees and the transaction volume. The transaction volume is not consistently increasing or decreasing with the number of </a:t>
            </a:r>
            <a:r>
              <a:rPr lang="en-US" dirty="0" err="1"/>
              <a:t>employees.So</a:t>
            </a:r>
            <a:r>
              <a:rPr lang="en-US" dirty="0"/>
              <a:t> The Hypothesis Is Wrong</a:t>
            </a:r>
            <a:endParaRPr lang="en-IN" dirty="0"/>
          </a:p>
        </p:txBody>
      </p:sp>
      <p:pic>
        <p:nvPicPr>
          <p:cNvPr id="8" name="Picture 7">
            <a:extLst>
              <a:ext uri="{FF2B5EF4-FFF2-40B4-BE49-F238E27FC236}">
                <a16:creationId xmlns:a16="http://schemas.microsoft.com/office/drawing/2014/main" id="{806E552F-190F-0C58-458A-1972A1091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4" y="1553497"/>
            <a:ext cx="6619568" cy="3478161"/>
          </a:xfrm>
          <a:prstGeom prst="rect">
            <a:avLst/>
          </a:prstGeom>
        </p:spPr>
      </p:pic>
    </p:spTree>
    <p:extLst>
      <p:ext uri="{BB962C8B-B14F-4D97-AF65-F5344CB8AC3E}">
        <p14:creationId xmlns:p14="http://schemas.microsoft.com/office/powerpoint/2010/main" val="81373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52466">
              <a:schemeClr val="bg1">
                <a:lumMod val="65000"/>
              </a:schemeClr>
            </a:gs>
            <a:gs pos="0">
              <a:schemeClr val="accent1">
                <a:lumMod val="60000"/>
                <a:lumOff val="40000"/>
              </a:schemeClr>
            </a:gs>
            <a:gs pos="74000">
              <a:schemeClr val="tx2">
                <a:lumMod val="20000"/>
                <a:lumOff val="80000"/>
              </a:schemeClr>
            </a:gs>
            <a:gs pos="83000">
              <a:schemeClr val="accent1">
                <a:lumMod val="45000"/>
                <a:lumOff val="5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8CAB-AC31-15E5-9548-FF0C857A7623}"/>
              </a:ext>
            </a:extLst>
          </p:cNvPr>
          <p:cNvSpPr>
            <a:spLocks noGrp="1"/>
          </p:cNvSpPr>
          <p:nvPr>
            <p:ph type="title"/>
          </p:nvPr>
        </p:nvSpPr>
        <p:spPr>
          <a:xfrm>
            <a:off x="226142" y="179952"/>
            <a:ext cx="5877232" cy="1061883"/>
          </a:xfrm>
        </p:spPr>
        <p:txBody>
          <a:bodyPr>
            <a:normAutofit fontScale="90000"/>
          </a:bodyPr>
          <a:lstStyle/>
          <a:p>
            <a:r>
              <a:rPr lang="en-IN" dirty="0"/>
              <a:t>Recommendations for the Bank</a:t>
            </a:r>
          </a:p>
        </p:txBody>
      </p:sp>
      <p:sp>
        <p:nvSpPr>
          <p:cNvPr id="4" name="Footer Placeholder 3">
            <a:extLst>
              <a:ext uri="{FF2B5EF4-FFF2-40B4-BE49-F238E27FC236}">
                <a16:creationId xmlns:a16="http://schemas.microsoft.com/office/drawing/2014/main" id="{50ACEA7D-3BB6-B449-656F-E509F4A0F624}"/>
              </a:ext>
            </a:extLst>
          </p:cNvPr>
          <p:cNvSpPr>
            <a:spLocks noGrp="1"/>
          </p:cNvSpPr>
          <p:nvPr>
            <p:ph type="ftr" sz="quarter" idx="11"/>
          </p:nvPr>
        </p:nvSpPr>
        <p:spPr>
          <a:xfrm>
            <a:off x="125361" y="6429631"/>
            <a:ext cx="2057400" cy="365125"/>
          </a:xfrm>
        </p:spPr>
        <p:txBody>
          <a:bodyPr/>
          <a:lstStyle/>
          <a:p>
            <a:r>
              <a:rPr lang="en-IN" dirty="0">
                <a:solidFill>
                  <a:schemeClr val="tx1"/>
                </a:solidFill>
              </a:rPr>
              <a:t>Presented By : Arjun Menon</a:t>
            </a:r>
          </a:p>
        </p:txBody>
      </p:sp>
      <p:sp>
        <p:nvSpPr>
          <p:cNvPr id="5" name="Rectangle 1">
            <a:extLst>
              <a:ext uri="{FF2B5EF4-FFF2-40B4-BE49-F238E27FC236}">
                <a16:creationId xmlns:a16="http://schemas.microsoft.com/office/drawing/2014/main" id="{604790EE-4DAE-5380-776A-711364450CC4}"/>
              </a:ext>
            </a:extLst>
          </p:cNvPr>
          <p:cNvSpPr>
            <a:spLocks noGrp="1" noChangeArrowheads="1"/>
          </p:cNvSpPr>
          <p:nvPr>
            <p:ph idx="1"/>
          </p:nvPr>
        </p:nvSpPr>
        <p:spPr bwMode="auto">
          <a:xfrm>
            <a:off x="225425" y="1188523"/>
            <a:ext cx="11653768"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Optimize Employee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Focus on training and development to ensure employees are performing at their best.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Implement performance-based incentives to encourage higher productivity and better customer service.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Invest in Technology</a:t>
            </a:r>
            <a:endParaRPr kumimoji="0" lang="en-US" altLang="en-US" sz="1600" b="0" i="1"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Utilize advanced banking software and automation tools to enhance transaction processing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Implement digital banking solutions to reduce the dependency on the number of employees for transaction volume.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Customer Relationship Management</a:t>
            </a:r>
            <a:endParaRPr kumimoji="0" lang="en-US" altLang="en-US" sz="1600" b="0" i="1"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Enhance customer relationship management (CRM) practices to better understand and meet customer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 data analytics to identify high-value customers and tailor services to their requirements.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Branch Efficiency</a:t>
            </a:r>
            <a:endParaRPr kumimoji="0" lang="en-US" altLang="en-US" sz="1600" b="0" i="1"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Conduct regular branch audits to identify and eliminate inefficiencies.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Optimize branch operations and layout to improve customer flow and service delivery.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Marketing and Outreach</a:t>
            </a:r>
            <a:endParaRPr kumimoji="0" lang="en-US" altLang="en-US" sz="1600" b="0" i="1"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Strengthen marketing efforts to attract new customers and increase transaction volumes.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Engage in community outreach programs to build trust and expand the customer base.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Feedback Mechanism</a:t>
            </a:r>
            <a:endParaRPr kumimoji="0" lang="en-US" altLang="en-US" sz="1600" b="0" i="1"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Establish a robust feedback mechanism to gather customer insights and improve service offerings.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Regularly review and act on customer feedback to enhance satisfaction and loyalty.</a:t>
            </a:r>
          </a:p>
          <a:p>
            <a:pPr marL="0" marR="0" lvl="0" indent="0" algn="l" defTabSz="914400" rtl="0" eaLnBrk="0" fontAlgn="base" latinLnBrk="0" hangingPunct="0">
              <a:lnSpc>
                <a:spcPct val="100000"/>
              </a:lnSpc>
              <a:spcBef>
                <a:spcPct val="0"/>
              </a:spcBef>
              <a:spcAft>
                <a:spcPct val="0"/>
              </a:spcAft>
              <a:buClrTx/>
              <a:buSzTx/>
              <a:buNone/>
              <a:tabLst/>
            </a:pPr>
            <a:endParaRPr lang="en-US" sz="1600" dirty="0"/>
          </a:p>
          <a:p>
            <a:pPr marL="0" marR="0" lvl="0" indent="0" algn="l" defTabSz="914400" rtl="0" eaLnBrk="0" fontAlgn="base" latinLnBrk="0" hangingPunct="0">
              <a:lnSpc>
                <a:spcPct val="100000"/>
              </a:lnSpc>
              <a:spcBef>
                <a:spcPct val="0"/>
              </a:spcBef>
              <a:spcAft>
                <a:spcPct val="0"/>
              </a:spcAft>
              <a:buClrTx/>
              <a:buSzTx/>
              <a:buNone/>
              <a:tabLst/>
            </a:pPr>
            <a:r>
              <a:rPr lang="en-US" sz="1600" dirty="0"/>
              <a:t>These recommendations aim to enhance overall branch performance and transaction volumes, independent of the number of employees.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9854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52466">
              <a:schemeClr val="bg1">
                <a:lumMod val="65000"/>
              </a:schemeClr>
            </a:gs>
            <a:gs pos="0">
              <a:schemeClr val="accent1">
                <a:lumMod val="60000"/>
                <a:lumOff val="40000"/>
              </a:schemeClr>
            </a:gs>
            <a:gs pos="74000">
              <a:schemeClr val="tx2">
                <a:lumMod val="20000"/>
                <a:lumOff val="80000"/>
              </a:schemeClr>
            </a:gs>
            <a:gs pos="83000">
              <a:schemeClr val="accent1">
                <a:lumMod val="45000"/>
                <a:lumOff val="5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4AF5-124A-D6CF-70AE-E8361D4561EE}"/>
              </a:ext>
            </a:extLst>
          </p:cNvPr>
          <p:cNvSpPr>
            <a:spLocks noGrp="1"/>
          </p:cNvSpPr>
          <p:nvPr>
            <p:ph type="title"/>
          </p:nvPr>
        </p:nvSpPr>
        <p:spPr>
          <a:xfrm>
            <a:off x="258096" y="138984"/>
            <a:ext cx="4697361" cy="1040888"/>
          </a:xfrm>
        </p:spPr>
        <p:txBody>
          <a:bodyPr>
            <a:normAutofit/>
          </a:bodyPr>
          <a:lstStyle/>
          <a:p>
            <a:r>
              <a:rPr lang="en-US" sz="1800" i="0" dirty="0">
                <a:effectLst/>
                <a:latin typeface="Roboto" panose="02000000000000000000" pitchFamily="2" charset="0"/>
              </a:rPr>
              <a:t>7)Hypothesis: Certain types of transactions (e.g., deposits, withdrawals, transfers) are more common at specific times of the day.</a:t>
            </a:r>
            <a:endParaRPr lang="en-IN" sz="1800" dirty="0"/>
          </a:p>
        </p:txBody>
      </p:sp>
      <p:sp>
        <p:nvSpPr>
          <p:cNvPr id="4" name="Footer Placeholder 3">
            <a:extLst>
              <a:ext uri="{FF2B5EF4-FFF2-40B4-BE49-F238E27FC236}">
                <a16:creationId xmlns:a16="http://schemas.microsoft.com/office/drawing/2014/main" id="{45B4E4FE-8EDE-8149-D7B4-A13C51B2E1D9}"/>
              </a:ext>
            </a:extLst>
          </p:cNvPr>
          <p:cNvSpPr>
            <a:spLocks noGrp="1"/>
          </p:cNvSpPr>
          <p:nvPr>
            <p:ph type="ftr" sz="quarter" idx="11"/>
          </p:nvPr>
        </p:nvSpPr>
        <p:spPr>
          <a:xfrm>
            <a:off x="174522" y="6457591"/>
            <a:ext cx="2057400" cy="365125"/>
          </a:xfrm>
        </p:spPr>
        <p:txBody>
          <a:bodyPr/>
          <a:lstStyle/>
          <a:p>
            <a:r>
              <a:rPr lang="en-IN" dirty="0">
                <a:solidFill>
                  <a:schemeClr val="tx1"/>
                </a:solidFill>
              </a:rPr>
              <a:t>Presented By : Arjun Menon</a:t>
            </a:r>
          </a:p>
        </p:txBody>
      </p:sp>
      <p:sp>
        <p:nvSpPr>
          <p:cNvPr id="5" name="TextBox 4">
            <a:extLst>
              <a:ext uri="{FF2B5EF4-FFF2-40B4-BE49-F238E27FC236}">
                <a16:creationId xmlns:a16="http://schemas.microsoft.com/office/drawing/2014/main" id="{2F2D1473-86E8-C8F5-C905-D4BCC953CCE6}"/>
              </a:ext>
            </a:extLst>
          </p:cNvPr>
          <p:cNvSpPr txBox="1"/>
          <p:nvPr/>
        </p:nvSpPr>
        <p:spPr>
          <a:xfrm>
            <a:off x="6715432" y="71491"/>
            <a:ext cx="3451123" cy="369332"/>
          </a:xfrm>
          <a:prstGeom prst="rect">
            <a:avLst/>
          </a:prstGeom>
          <a:noFill/>
        </p:spPr>
        <p:txBody>
          <a:bodyPr wrap="square" rtlCol="0">
            <a:spAutoFit/>
          </a:bodyPr>
          <a:lstStyle/>
          <a:p>
            <a:r>
              <a:rPr lang="en-IN" b="1" dirty="0"/>
              <a:t>Analysis</a:t>
            </a:r>
          </a:p>
        </p:txBody>
      </p:sp>
      <p:sp>
        <p:nvSpPr>
          <p:cNvPr id="6" name="TextBox 5">
            <a:extLst>
              <a:ext uri="{FF2B5EF4-FFF2-40B4-BE49-F238E27FC236}">
                <a16:creationId xmlns:a16="http://schemas.microsoft.com/office/drawing/2014/main" id="{06697E8B-F7C0-5D6D-F751-CDF8059DC47B}"/>
              </a:ext>
            </a:extLst>
          </p:cNvPr>
          <p:cNvSpPr txBox="1"/>
          <p:nvPr/>
        </p:nvSpPr>
        <p:spPr>
          <a:xfrm>
            <a:off x="6776884" y="363567"/>
            <a:ext cx="5240594" cy="6463308"/>
          </a:xfrm>
          <a:prstGeom prst="rect">
            <a:avLst/>
          </a:prstGeom>
          <a:noFill/>
        </p:spPr>
        <p:txBody>
          <a:bodyPr wrap="square" rtlCol="0">
            <a:spAutoFit/>
          </a:bodyPr>
          <a:lstStyle/>
          <a:p>
            <a:r>
              <a:rPr lang="en-US" b="1" dirty="0"/>
              <a:t>06:00 PM - 11:59 PM</a:t>
            </a:r>
            <a:r>
              <a:rPr lang="en-US" dirty="0"/>
              <a:t>:</a:t>
            </a:r>
          </a:p>
          <a:p>
            <a:pPr>
              <a:buFont typeface="Arial" panose="020B0604020202020204" pitchFamily="34" charset="0"/>
              <a:buChar char="•"/>
            </a:pPr>
            <a:r>
              <a:rPr lang="en-US" dirty="0"/>
              <a:t>Deposits: 316</a:t>
            </a:r>
          </a:p>
          <a:p>
            <a:pPr>
              <a:buFont typeface="Arial" panose="020B0604020202020204" pitchFamily="34" charset="0"/>
              <a:buChar char="•"/>
            </a:pPr>
            <a:r>
              <a:rPr lang="en-US" dirty="0"/>
              <a:t>Transfers: 366</a:t>
            </a:r>
          </a:p>
          <a:p>
            <a:pPr>
              <a:buFont typeface="Arial" panose="020B0604020202020204" pitchFamily="34" charset="0"/>
              <a:buChar char="•"/>
            </a:pPr>
            <a:r>
              <a:rPr lang="en-US" dirty="0"/>
              <a:t>Withdrawals: 312</a:t>
            </a:r>
          </a:p>
          <a:p>
            <a:pPr>
              <a:buFont typeface="Arial" panose="020B0604020202020204" pitchFamily="34" charset="0"/>
              <a:buChar char="•"/>
            </a:pPr>
            <a:r>
              <a:rPr lang="en-US" dirty="0"/>
              <a:t>Total: 994</a:t>
            </a:r>
          </a:p>
          <a:p>
            <a:r>
              <a:rPr lang="en-US" b="1" dirty="0"/>
              <a:t>06:00 AM - 11:59 AM</a:t>
            </a:r>
            <a:r>
              <a:rPr lang="en-US" dirty="0"/>
              <a:t>:</a:t>
            </a:r>
          </a:p>
          <a:p>
            <a:pPr>
              <a:buFont typeface="Arial" panose="020B0604020202020204" pitchFamily="34" charset="0"/>
              <a:buChar char="•"/>
            </a:pPr>
            <a:r>
              <a:rPr lang="en-US" dirty="0"/>
              <a:t>Deposits: 169</a:t>
            </a:r>
          </a:p>
          <a:p>
            <a:pPr>
              <a:buFont typeface="Arial" panose="020B0604020202020204" pitchFamily="34" charset="0"/>
              <a:buChar char="•"/>
            </a:pPr>
            <a:r>
              <a:rPr lang="en-US" dirty="0"/>
              <a:t>Transfers: 188</a:t>
            </a:r>
          </a:p>
          <a:p>
            <a:pPr>
              <a:buFont typeface="Arial" panose="020B0604020202020204" pitchFamily="34" charset="0"/>
              <a:buChar char="•"/>
            </a:pPr>
            <a:r>
              <a:rPr lang="en-US" dirty="0"/>
              <a:t>Withdrawals: 159</a:t>
            </a:r>
          </a:p>
          <a:p>
            <a:pPr>
              <a:buFont typeface="Arial" panose="020B0604020202020204" pitchFamily="34" charset="0"/>
              <a:buChar char="•"/>
            </a:pPr>
            <a:r>
              <a:rPr lang="en-US" dirty="0"/>
              <a:t>Total: 516</a:t>
            </a:r>
          </a:p>
          <a:p>
            <a:r>
              <a:rPr lang="en-US" b="1" dirty="0"/>
              <a:t>12:00 AM - 05:59 AM</a:t>
            </a:r>
            <a:r>
              <a:rPr lang="en-US" dirty="0"/>
              <a:t>:</a:t>
            </a:r>
          </a:p>
          <a:p>
            <a:pPr>
              <a:buFont typeface="Arial" panose="020B0604020202020204" pitchFamily="34" charset="0"/>
              <a:buChar char="•"/>
            </a:pPr>
            <a:r>
              <a:rPr lang="en-US" dirty="0"/>
              <a:t>Deposits: 169</a:t>
            </a:r>
          </a:p>
          <a:p>
            <a:pPr>
              <a:buFont typeface="Arial" panose="020B0604020202020204" pitchFamily="34" charset="0"/>
              <a:buChar char="•"/>
            </a:pPr>
            <a:r>
              <a:rPr lang="en-US" dirty="0"/>
              <a:t>Transfers: 174</a:t>
            </a:r>
          </a:p>
          <a:p>
            <a:pPr>
              <a:buFont typeface="Arial" panose="020B0604020202020204" pitchFamily="34" charset="0"/>
              <a:buChar char="•"/>
            </a:pPr>
            <a:r>
              <a:rPr lang="en-US" dirty="0"/>
              <a:t>Withdrawals: 155</a:t>
            </a:r>
          </a:p>
          <a:p>
            <a:pPr>
              <a:buFont typeface="Arial" panose="020B0604020202020204" pitchFamily="34" charset="0"/>
              <a:buChar char="•"/>
            </a:pPr>
            <a:r>
              <a:rPr lang="en-US" dirty="0"/>
              <a:t>Total: 498</a:t>
            </a:r>
          </a:p>
          <a:p>
            <a:r>
              <a:rPr lang="en-US" b="1" dirty="0"/>
              <a:t>Validation</a:t>
            </a:r>
            <a:r>
              <a:rPr lang="en-US" dirty="0"/>
              <a:t>: The hypothesis is </a:t>
            </a:r>
            <a:r>
              <a:rPr lang="en-US" b="1" dirty="0"/>
              <a:t>correct</a:t>
            </a:r>
          </a:p>
          <a:p>
            <a:r>
              <a:rPr lang="en-US" b="1" dirty="0"/>
              <a:t>Evening (06:00 PM - 11:59 PM)</a:t>
            </a:r>
            <a:r>
              <a:rPr lang="en-US" dirty="0"/>
              <a:t>: Highest transaction volume for all types, with a slight predominance of transfers.</a:t>
            </a:r>
          </a:p>
          <a:p>
            <a:r>
              <a:rPr lang="en-US" b="1" dirty="0"/>
              <a:t>Morning (06:00 AM - 11:59 AM)</a:t>
            </a:r>
            <a:r>
              <a:rPr lang="en-US" dirty="0"/>
              <a:t> and </a:t>
            </a:r>
            <a:r>
              <a:rPr lang="en-US" b="1" dirty="0"/>
              <a:t>Early Morning (12:00 AM - 05:59 AM)</a:t>
            </a:r>
            <a:r>
              <a:rPr lang="en-US" dirty="0"/>
              <a:t>: Lower transaction volumes, with transfers being slightly more common in the morning and more balanced in the early morning.</a:t>
            </a:r>
            <a:endParaRPr lang="en-IN" dirty="0"/>
          </a:p>
        </p:txBody>
      </p:sp>
      <p:pic>
        <p:nvPicPr>
          <p:cNvPr id="10" name="Picture 9">
            <a:extLst>
              <a:ext uri="{FF2B5EF4-FFF2-40B4-BE49-F238E27FC236}">
                <a16:creationId xmlns:a16="http://schemas.microsoft.com/office/drawing/2014/main" id="{FBF2B53F-1F88-E267-995B-7BFB805FE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7690"/>
            <a:ext cx="5948516" cy="4427221"/>
          </a:xfrm>
          <a:prstGeom prst="rect">
            <a:avLst/>
          </a:prstGeom>
        </p:spPr>
      </p:pic>
    </p:spTree>
    <p:extLst>
      <p:ext uri="{BB962C8B-B14F-4D97-AF65-F5344CB8AC3E}">
        <p14:creationId xmlns:p14="http://schemas.microsoft.com/office/powerpoint/2010/main" val="248714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52466">
              <a:schemeClr val="bg1">
                <a:lumMod val="65000"/>
              </a:schemeClr>
            </a:gs>
            <a:gs pos="0">
              <a:schemeClr val="accent1">
                <a:lumMod val="60000"/>
                <a:lumOff val="40000"/>
              </a:schemeClr>
            </a:gs>
            <a:gs pos="74000">
              <a:schemeClr val="tx2">
                <a:lumMod val="20000"/>
                <a:lumOff val="80000"/>
              </a:schemeClr>
            </a:gs>
            <a:gs pos="83000">
              <a:schemeClr val="accent1">
                <a:lumMod val="45000"/>
                <a:lumOff val="5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1FAC-7608-674D-56EA-8741AFDCA190}"/>
              </a:ext>
            </a:extLst>
          </p:cNvPr>
          <p:cNvSpPr>
            <a:spLocks noGrp="1"/>
          </p:cNvSpPr>
          <p:nvPr>
            <p:ph type="title"/>
          </p:nvPr>
        </p:nvSpPr>
        <p:spPr>
          <a:xfrm>
            <a:off x="267929" y="136525"/>
            <a:ext cx="5149645" cy="1161333"/>
          </a:xfrm>
        </p:spPr>
        <p:txBody>
          <a:bodyPr/>
          <a:lstStyle/>
          <a:p>
            <a:r>
              <a:rPr lang="en-IN" dirty="0"/>
              <a:t>Recommendations</a:t>
            </a:r>
          </a:p>
        </p:txBody>
      </p:sp>
      <p:sp>
        <p:nvSpPr>
          <p:cNvPr id="4" name="Footer Placeholder 3">
            <a:extLst>
              <a:ext uri="{FF2B5EF4-FFF2-40B4-BE49-F238E27FC236}">
                <a16:creationId xmlns:a16="http://schemas.microsoft.com/office/drawing/2014/main" id="{13D7F477-C980-BC51-131F-4C4E6995CE35}"/>
              </a:ext>
            </a:extLst>
          </p:cNvPr>
          <p:cNvSpPr>
            <a:spLocks noGrp="1"/>
          </p:cNvSpPr>
          <p:nvPr>
            <p:ph type="ftr" sz="quarter" idx="11"/>
          </p:nvPr>
        </p:nvSpPr>
        <p:spPr>
          <a:xfrm>
            <a:off x="159774" y="6492875"/>
            <a:ext cx="2145890" cy="365125"/>
          </a:xfrm>
        </p:spPr>
        <p:txBody>
          <a:bodyPr/>
          <a:lstStyle/>
          <a:p>
            <a:r>
              <a:rPr lang="en-IN" dirty="0">
                <a:solidFill>
                  <a:schemeClr val="tx1"/>
                </a:solidFill>
              </a:rPr>
              <a:t>Presented By : Arjun Menon</a:t>
            </a:r>
          </a:p>
        </p:txBody>
      </p:sp>
      <p:sp>
        <p:nvSpPr>
          <p:cNvPr id="5" name="Rectangle 1">
            <a:extLst>
              <a:ext uri="{FF2B5EF4-FFF2-40B4-BE49-F238E27FC236}">
                <a16:creationId xmlns:a16="http://schemas.microsoft.com/office/drawing/2014/main" id="{834ABEF4-AB11-01F3-361E-AE06DF5BE1B4}"/>
              </a:ext>
            </a:extLst>
          </p:cNvPr>
          <p:cNvSpPr>
            <a:spLocks noGrp="1" noChangeArrowheads="1"/>
          </p:cNvSpPr>
          <p:nvPr>
            <p:ph idx="1"/>
          </p:nvPr>
        </p:nvSpPr>
        <p:spPr bwMode="auto">
          <a:xfrm>
            <a:off x="0" y="1071563"/>
            <a:ext cx="12192000" cy="542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Evening Support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Increase staff or automated support during peak transaction times (06:00 PM - 11:59 PM).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the availability of customer service and support channels during these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Promote Digital Channels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Encourage customers to use digital banking for transfers and deposits, especially during off-peak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 mobile and online banking features to handle high transaction volumes efficiently.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Optimize Morning Operations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Streamline morning processes to handle the moderate transaction volume efficiently.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Consider early morning promotions or incentives to balance the load throughout the 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Customer Education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Educate customers on the benefits of performing transactions during off-peak hours to avoid delays and congestion.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clear communication on the best times for different types of transactions.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Resource Allocation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Allocate resources and staff based on transaction volume trends to ensure efficient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Monitor transaction patterns regularly to adjust staffing and support dynamically.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3856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52466">
              <a:schemeClr val="bg1">
                <a:lumMod val="65000"/>
              </a:schemeClr>
            </a:gs>
            <a:gs pos="0">
              <a:schemeClr val="accent1">
                <a:lumMod val="60000"/>
                <a:lumOff val="40000"/>
              </a:schemeClr>
            </a:gs>
            <a:gs pos="74000">
              <a:schemeClr val="tx2">
                <a:lumMod val="20000"/>
                <a:lumOff val="80000"/>
              </a:schemeClr>
            </a:gs>
            <a:gs pos="83000">
              <a:schemeClr val="accent1">
                <a:lumMod val="45000"/>
                <a:lumOff val="5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43D6-FEC7-A5C1-BDDA-C702DB127D6E}"/>
              </a:ext>
            </a:extLst>
          </p:cNvPr>
          <p:cNvSpPr>
            <a:spLocks noGrp="1"/>
          </p:cNvSpPr>
          <p:nvPr>
            <p:ph type="title"/>
          </p:nvPr>
        </p:nvSpPr>
        <p:spPr>
          <a:xfrm>
            <a:off x="56535" y="18255"/>
            <a:ext cx="4525297" cy="1132119"/>
          </a:xfrm>
        </p:spPr>
        <p:txBody>
          <a:bodyPr>
            <a:normAutofit fontScale="90000"/>
          </a:bodyPr>
          <a:lstStyle/>
          <a:p>
            <a:r>
              <a:rPr lang="en-US" sz="2000" b="0" i="0" dirty="0">
                <a:effectLst/>
                <a:latin typeface="Roboto" panose="02000000000000000000" pitchFamily="2" charset="0"/>
              </a:rPr>
              <a:t>8)Hypothesis: Younger customers (age 18-35) perform more transactions compared to older customers.</a:t>
            </a:r>
            <a:endParaRPr lang="en-IN" sz="2000" dirty="0"/>
          </a:p>
        </p:txBody>
      </p:sp>
      <p:sp>
        <p:nvSpPr>
          <p:cNvPr id="4" name="Footer Placeholder 3">
            <a:extLst>
              <a:ext uri="{FF2B5EF4-FFF2-40B4-BE49-F238E27FC236}">
                <a16:creationId xmlns:a16="http://schemas.microsoft.com/office/drawing/2014/main" id="{907FFD47-ABB4-0EE0-882F-1BF65A0838C3}"/>
              </a:ext>
            </a:extLst>
          </p:cNvPr>
          <p:cNvSpPr>
            <a:spLocks noGrp="1"/>
          </p:cNvSpPr>
          <p:nvPr>
            <p:ph type="ftr" sz="quarter" idx="11"/>
          </p:nvPr>
        </p:nvSpPr>
        <p:spPr>
          <a:xfrm>
            <a:off x="153628" y="6376015"/>
            <a:ext cx="2165555" cy="365125"/>
          </a:xfrm>
        </p:spPr>
        <p:txBody>
          <a:bodyPr/>
          <a:lstStyle/>
          <a:p>
            <a:r>
              <a:rPr lang="en-IN" dirty="0">
                <a:solidFill>
                  <a:schemeClr val="tx1"/>
                </a:solidFill>
              </a:rPr>
              <a:t>Presented By : Arjun Menon</a:t>
            </a:r>
          </a:p>
        </p:txBody>
      </p:sp>
      <p:pic>
        <p:nvPicPr>
          <p:cNvPr id="6" name="Picture 5">
            <a:extLst>
              <a:ext uri="{FF2B5EF4-FFF2-40B4-BE49-F238E27FC236}">
                <a16:creationId xmlns:a16="http://schemas.microsoft.com/office/drawing/2014/main" id="{2C5D3615-FF2B-6A89-FEAC-38B661221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5" y="1219202"/>
            <a:ext cx="6462252" cy="4871698"/>
          </a:xfrm>
          <a:prstGeom prst="rect">
            <a:avLst/>
          </a:prstGeom>
        </p:spPr>
      </p:pic>
      <p:sp>
        <p:nvSpPr>
          <p:cNvPr id="7" name="TextBox 6">
            <a:extLst>
              <a:ext uri="{FF2B5EF4-FFF2-40B4-BE49-F238E27FC236}">
                <a16:creationId xmlns:a16="http://schemas.microsoft.com/office/drawing/2014/main" id="{98611595-2BE9-2188-6C43-E0B86C283510}"/>
              </a:ext>
            </a:extLst>
          </p:cNvPr>
          <p:cNvSpPr txBox="1"/>
          <p:nvPr/>
        </p:nvSpPr>
        <p:spPr>
          <a:xfrm>
            <a:off x="7610170" y="167149"/>
            <a:ext cx="2861187" cy="369332"/>
          </a:xfrm>
          <a:prstGeom prst="rect">
            <a:avLst/>
          </a:prstGeom>
          <a:noFill/>
        </p:spPr>
        <p:txBody>
          <a:bodyPr wrap="square" rtlCol="0">
            <a:spAutoFit/>
          </a:bodyPr>
          <a:lstStyle/>
          <a:p>
            <a:r>
              <a:rPr lang="en-IN" b="1" dirty="0"/>
              <a:t>Analysis:-</a:t>
            </a:r>
          </a:p>
        </p:txBody>
      </p:sp>
      <p:sp>
        <p:nvSpPr>
          <p:cNvPr id="8" name="TextBox 7">
            <a:extLst>
              <a:ext uri="{FF2B5EF4-FFF2-40B4-BE49-F238E27FC236}">
                <a16:creationId xmlns:a16="http://schemas.microsoft.com/office/drawing/2014/main" id="{EB608AD6-B179-6591-545D-A3C15A9901A8}"/>
              </a:ext>
            </a:extLst>
          </p:cNvPr>
          <p:cNvSpPr txBox="1"/>
          <p:nvPr/>
        </p:nvSpPr>
        <p:spPr>
          <a:xfrm>
            <a:off x="7610170" y="584314"/>
            <a:ext cx="4387646" cy="3416320"/>
          </a:xfrm>
          <a:prstGeom prst="rect">
            <a:avLst/>
          </a:prstGeom>
          <a:noFill/>
        </p:spPr>
        <p:txBody>
          <a:bodyPr wrap="square" rtlCol="0">
            <a:spAutoFit/>
          </a:bodyPr>
          <a:lstStyle/>
          <a:p>
            <a:r>
              <a:rPr lang="en-IN" b="1" i="1" u="sng" dirty="0"/>
              <a:t>Transaction Frequency Based On Age Group</a:t>
            </a:r>
          </a:p>
          <a:p>
            <a:pPr marL="285750" indent="-285750">
              <a:buFont typeface="Arial" panose="020B0604020202020204" pitchFamily="34" charset="0"/>
              <a:buChar char="•"/>
            </a:pPr>
            <a:r>
              <a:rPr lang="en-IN" dirty="0"/>
              <a:t>60+=781</a:t>
            </a:r>
          </a:p>
          <a:p>
            <a:pPr marL="285750" indent="-285750">
              <a:buFont typeface="Arial" panose="020B0604020202020204" pitchFamily="34" charset="0"/>
              <a:buChar char="•"/>
            </a:pPr>
            <a:r>
              <a:rPr lang="en-IN" dirty="0"/>
              <a:t>46-60=418</a:t>
            </a:r>
          </a:p>
          <a:p>
            <a:pPr marL="285750" indent="-285750">
              <a:buFont typeface="Arial" panose="020B0604020202020204" pitchFamily="34" charset="0"/>
              <a:buChar char="•"/>
            </a:pPr>
            <a:r>
              <a:rPr lang="en-IN" dirty="0"/>
              <a:t>36-45=289</a:t>
            </a:r>
          </a:p>
          <a:p>
            <a:pPr marL="285750" indent="-285750">
              <a:buFont typeface="Arial" panose="020B0604020202020204" pitchFamily="34" charset="0"/>
              <a:buChar char="•"/>
            </a:pPr>
            <a:r>
              <a:rPr lang="en-IN" dirty="0"/>
              <a:t>26-35=356</a:t>
            </a:r>
          </a:p>
          <a:p>
            <a:pPr marL="285750" indent="-285750">
              <a:buFont typeface="Arial" panose="020B0604020202020204" pitchFamily="34" charset="0"/>
              <a:buChar char="•"/>
            </a:pPr>
            <a:r>
              <a:rPr lang="en-IN" dirty="0"/>
              <a:t>18-25=164</a:t>
            </a:r>
          </a:p>
          <a:p>
            <a:r>
              <a:rPr lang="en-IN" dirty="0"/>
              <a:t>The hypothesis is </a:t>
            </a:r>
            <a:r>
              <a:rPr lang="en-IN" b="1" dirty="0"/>
              <a:t>incorrect</a:t>
            </a:r>
            <a:r>
              <a:rPr lang="en-IN" dirty="0"/>
              <a:t>.</a:t>
            </a:r>
          </a:p>
          <a:p>
            <a:pPr marL="285750" indent="-285750">
              <a:buFont typeface="Arial" panose="020B0604020202020204" pitchFamily="34" charset="0"/>
              <a:buChar char="•"/>
            </a:pPr>
            <a:r>
              <a:rPr lang="en-US" dirty="0"/>
              <a:t>This data indicates that older customers, particularly those in the 60+ age group, perform the most transactions, contrary to the hypothesis that younger customers (18-35) perform more transactions.</a:t>
            </a:r>
            <a:endParaRPr lang="en-IN" dirty="0"/>
          </a:p>
        </p:txBody>
      </p:sp>
    </p:spTree>
    <p:extLst>
      <p:ext uri="{BB962C8B-B14F-4D97-AF65-F5344CB8AC3E}">
        <p14:creationId xmlns:p14="http://schemas.microsoft.com/office/powerpoint/2010/main" val="368542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52466">
              <a:schemeClr val="bg1">
                <a:lumMod val="65000"/>
              </a:schemeClr>
            </a:gs>
            <a:gs pos="0">
              <a:schemeClr val="accent1">
                <a:lumMod val="60000"/>
                <a:lumOff val="40000"/>
              </a:schemeClr>
            </a:gs>
            <a:gs pos="74000">
              <a:schemeClr val="tx2">
                <a:lumMod val="20000"/>
                <a:lumOff val="80000"/>
              </a:schemeClr>
            </a:gs>
            <a:gs pos="83000">
              <a:schemeClr val="accent1">
                <a:lumMod val="45000"/>
                <a:lumOff val="5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3AD6-4347-E3D3-34C1-7ABA1DD2801A}"/>
              </a:ext>
            </a:extLst>
          </p:cNvPr>
          <p:cNvSpPr>
            <a:spLocks noGrp="1"/>
          </p:cNvSpPr>
          <p:nvPr>
            <p:ph type="title"/>
          </p:nvPr>
        </p:nvSpPr>
        <p:spPr>
          <a:xfrm>
            <a:off x="184150" y="650905"/>
            <a:ext cx="4451555" cy="515938"/>
          </a:xfrm>
        </p:spPr>
        <p:txBody>
          <a:bodyPr>
            <a:normAutofit fontScale="90000"/>
          </a:bodyPr>
          <a:lstStyle/>
          <a:p>
            <a:r>
              <a:rPr lang="en-IN" dirty="0"/>
              <a:t>Recommendations</a:t>
            </a:r>
          </a:p>
        </p:txBody>
      </p:sp>
      <p:sp>
        <p:nvSpPr>
          <p:cNvPr id="4" name="Footer Placeholder 3">
            <a:extLst>
              <a:ext uri="{FF2B5EF4-FFF2-40B4-BE49-F238E27FC236}">
                <a16:creationId xmlns:a16="http://schemas.microsoft.com/office/drawing/2014/main" id="{986209D4-60A2-557E-9B33-1B88C32F9707}"/>
              </a:ext>
            </a:extLst>
          </p:cNvPr>
          <p:cNvSpPr>
            <a:spLocks noGrp="1"/>
          </p:cNvSpPr>
          <p:nvPr>
            <p:ph type="ftr" sz="quarter" idx="11"/>
          </p:nvPr>
        </p:nvSpPr>
        <p:spPr>
          <a:xfrm>
            <a:off x="136217" y="6346518"/>
            <a:ext cx="2273710" cy="365125"/>
          </a:xfrm>
        </p:spPr>
        <p:txBody>
          <a:bodyPr/>
          <a:lstStyle/>
          <a:p>
            <a:r>
              <a:rPr lang="en-IN" dirty="0">
                <a:solidFill>
                  <a:schemeClr val="tx1"/>
                </a:solidFill>
              </a:rPr>
              <a:t>Presented By : Arjun Menon</a:t>
            </a:r>
          </a:p>
        </p:txBody>
      </p:sp>
      <p:sp>
        <p:nvSpPr>
          <p:cNvPr id="5" name="Rectangle 1">
            <a:extLst>
              <a:ext uri="{FF2B5EF4-FFF2-40B4-BE49-F238E27FC236}">
                <a16:creationId xmlns:a16="http://schemas.microsoft.com/office/drawing/2014/main" id="{B6DDEF3D-2EB3-0992-B08D-19630E5B07BF}"/>
              </a:ext>
            </a:extLst>
          </p:cNvPr>
          <p:cNvSpPr>
            <a:spLocks noGrp="1" noChangeArrowheads="1"/>
          </p:cNvSpPr>
          <p:nvPr>
            <p:ph idx="1"/>
          </p:nvPr>
        </p:nvSpPr>
        <p:spPr bwMode="auto">
          <a:xfrm>
            <a:off x="184150" y="1424811"/>
            <a:ext cx="12007849" cy="452431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1" u="sng" strike="noStrike" cap="none" normalizeH="0" baseline="0" dirty="0">
                <a:ln>
                  <a:noFill/>
                </a:ln>
                <a:solidFill>
                  <a:schemeClr val="tx1"/>
                </a:solidFill>
                <a:effectLst/>
                <a:latin typeface="Arial" panose="020B0604020202020204" pitchFamily="34" charset="0"/>
              </a:rPr>
              <a:t>Targeted Marketing for Younger Customers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Increase engagement with customers aged 18-35 through tailored promotions and incentives to boost their transaction frequency.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financial literacy programs to help younger customers understand the benefits of frequent transactions and account management.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1" u="sng" strike="noStrike" cap="none" normalizeH="0" baseline="0" dirty="0">
                <a:ln>
                  <a:noFill/>
                </a:ln>
                <a:solidFill>
                  <a:schemeClr val="tx1"/>
                </a:solidFill>
                <a:effectLst/>
                <a:latin typeface="Arial" panose="020B0604020202020204" pitchFamily="34" charset="0"/>
              </a:rPr>
              <a:t>Enhance Digital Banking Services</a:t>
            </a:r>
            <a:endParaRPr kumimoji="0" lang="en-US" altLang="en-US" sz="1800" b="0" i="1"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 mobile and online banking platforms to make transactions easier and more attractive for all age groups, particularly the tech-savvy younger demographic.</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1" u="sng" strike="noStrike" cap="none" normalizeH="0" baseline="0" dirty="0">
                <a:ln>
                  <a:noFill/>
                </a:ln>
                <a:solidFill>
                  <a:schemeClr val="tx1"/>
                </a:solidFill>
                <a:effectLst/>
                <a:latin typeface="Arial" panose="020B0604020202020204" pitchFamily="34" charset="0"/>
              </a:rPr>
              <a:t>Loyalty Programs for Older Customers</a:t>
            </a:r>
            <a:endParaRPr kumimoji="0" lang="en-US" altLang="en-US" sz="1800" b="0" i="1"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loyalty programs or special offers for customers aged 60+ to maintain and possibly increase their high transaction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personalized financial advice and services to cater to their specific needs and preferences.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1" u="sng" strike="noStrike" cap="none" normalizeH="0" baseline="0" dirty="0">
                <a:ln>
                  <a:noFill/>
                </a:ln>
                <a:solidFill>
                  <a:schemeClr val="tx1"/>
                </a:solidFill>
                <a:effectLst/>
                <a:latin typeface="Arial" panose="020B0604020202020204" pitchFamily="34" charset="0"/>
              </a:rPr>
              <a:t>Cross-Selling Opportunities</a:t>
            </a:r>
            <a:endParaRPr kumimoji="0" lang="en-US" altLang="en-US" sz="1800" b="0" i="1"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cross-selling opportunities for each age group based on their transaction behavior. For example, promote investment products to the 60+ age group who have higher transaction frequencies.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2657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2466">
              <a:schemeClr val="bg1">
                <a:lumMod val="65000"/>
              </a:schemeClr>
            </a:gs>
            <a:gs pos="0">
              <a:schemeClr val="accent1">
                <a:lumMod val="60000"/>
                <a:lumOff val="40000"/>
              </a:schemeClr>
            </a:gs>
            <a:gs pos="74000">
              <a:schemeClr val="tx2">
                <a:lumMod val="20000"/>
                <a:lumOff val="80000"/>
              </a:schemeClr>
            </a:gs>
            <a:gs pos="83000">
              <a:schemeClr val="accent1">
                <a:lumMod val="45000"/>
                <a:lumOff val="5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5D1F-98B1-52E4-BD54-5CCAC8B5475D}"/>
              </a:ext>
            </a:extLst>
          </p:cNvPr>
          <p:cNvSpPr>
            <a:spLocks noGrp="1"/>
          </p:cNvSpPr>
          <p:nvPr>
            <p:ph type="title"/>
          </p:nvPr>
        </p:nvSpPr>
        <p:spPr>
          <a:xfrm>
            <a:off x="104670" y="123912"/>
            <a:ext cx="5669323" cy="819985"/>
          </a:xfrm>
        </p:spPr>
        <p:txBody>
          <a:bodyPr>
            <a:normAutofit fontScale="90000"/>
          </a:bodyPr>
          <a:lstStyle/>
          <a:p>
            <a:r>
              <a:rPr lang="en-US" sz="2000" b="1" i="0" dirty="0">
                <a:effectLst/>
                <a:latin typeface="Roboto" panose="020F0502020204030204" pitchFamily="2" charset="0"/>
              </a:rPr>
              <a:t>1)Hypothesis: Customers of different age groups prefer different types of accounts (e.g., Savings, Current, Salary, </a:t>
            </a:r>
            <a:r>
              <a:rPr lang="en-US" sz="2000" b="1" i="0" dirty="0" err="1">
                <a:effectLst/>
                <a:latin typeface="Roboto" panose="020F0502020204030204" pitchFamily="2" charset="0"/>
              </a:rPr>
              <a:t>OverDraft</a:t>
            </a:r>
            <a:r>
              <a:rPr lang="en-US" sz="2000" b="1" i="0" dirty="0">
                <a:effectLst/>
                <a:latin typeface="Roboto" panose="020F0502020204030204" pitchFamily="2" charset="0"/>
              </a:rPr>
              <a:t>)</a:t>
            </a:r>
            <a:endParaRPr lang="en-IN" sz="2000" b="1" dirty="0"/>
          </a:p>
        </p:txBody>
      </p:sp>
      <p:sp>
        <p:nvSpPr>
          <p:cNvPr id="6" name="Footer Placeholder 5">
            <a:extLst>
              <a:ext uri="{FF2B5EF4-FFF2-40B4-BE49-F238E27FC236}">
                <a16:creationId xmlns:a16="http://schemas.microsoft.com/office/drawing/2014/main" id="{B3A9F18E-FB1B-9362-990D-DA5A4BA6B2D7}"/>
              </a:ext>
            </a:extLst>
          </p:cNvPr>
          <p:cNvSpPr>
            <a:spLocks noGrp="1"/>
          </p:cNvSpPr>
          <p:nvPr>
            <p:ph type="ftr" sz="quarter" idx="11"/>
          </p:nvPr>
        </p:nvSpPr>
        <p:spPr>
          <a:xfrm>
            <a:off x="104670" y="6368963"/>
            <a:ext cx="2235407" cy="365125"/>
          </a:xfrm>
        </p:spPr>
        <p:txBody>
          <a:bodyPr vert="horz" lIns="91440" tIns="45720" rIns="91440" bIns="45720" rtlCol="0" anchor="ctr"/>
          <a:lstStyle/>
          <a:p>
            <a:r>
              <a:rPr lang="en-IN" dirty="0">
                <a:solidFill>
                  <a:schemeClr val="tx1"/>
                </a:solidFill>
              </a:rPr>
              <a:t>Presented By : Arjun Menon</a:t>
            </a:r>
          </a:p>
        </p:txBody>
      </p:sp>
      <p:sp>
        <p:nvSpPr>
          <p:cNvPr id="9" name="TextBox 8">
            <a:extLst>
              <a:ext uri="{FF2B5EF4-FFF2-40B4-BE49-F238E27FC236}">
                <a16:creationId xmlns:a16="http://schemas.microsoft.com/office/drawing/2014/main" id="{A639DD4C-6A09-4CB3-68B1-822AFE815E98}"/>
              </a:ext>
            </a:extLst>
          </p:cNvPr>
          <p:cNvSpPr txBox="1"/>
          <p:nvPr/>
        </p:nvSpPr>
        <p:spPr>
          <a:xfrm>
            <a:off x="6223818" y="-23572"/>
            <a:ext cx="4412229" cy="1508105"/>
          </a:xfrm>
          <a:prstGeom prst="rect">
            <a:avLst/>
          </a:prstGeom>
          <a:noFill/>
        </p:spPr>
        <p:txBody>
          <a:bodyPr wrap="square" rtlCol="0">
            <a:spAutoFit/>
          </a:bodyPr>
          <a:lstStyle/>
          <a:p>
            <a:r>
              <a:rPr lang="en-IN" sz="2000" b="1" dirty="0"/>
              <a:t>Analysis</a:t>
            </a:r>
            <a:r>
              <a:rPr lang="en-IN" sz="2000" dirty="0"/>
              <a:t>:</a:t>
            </a: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pic>
        <p:nvPicPr>
          <p:cNvPr id="16" name="Picture 15">
            <a:extLst>
              <a:ext uri="{FF2B5EF4-FFF2-40B4-BE49-F238E27FC236}">
                <a16:creationId xmlns:a16="http://schemas.microsoft.com/office/drawing/2014/main" id="{5FBD776D-FC9B-0C5A-D780-D4CD9D6FF0A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1839" y="1297858"/>
            <a:ext cx="5806343" cy="3837193"/>
          </a:xfrm>
          <a:prstGeom prst="rect">
            <a:avLst/>
          </a:prstGeom>
          <a:effectLst>
            <a:outerShdw blurRad="50800" dist="50800" dir="5400000" algn="ctr" rotWithShape="0">
              <a:srgbClr val="000000"/>
            </a:outerShdw>
          </a:effectLst>
        </p:spPr>
      </p:pic>
      <p:sp>
        <p:nvSpPr>
          <p:cNvPr id="10" name="Content Placeholder 9">
            <a:extLst>
              <a:ext uri="{FF2B5EF4-FFF2-40B4-BE49-F238E27FC236}">
                <a16:creationId xmlns:a16="http://schemas.microsoft.com/office/drawing/2014/main" id="{725251EA-0429-15F0-506C-9278625B7788}"/>
              </a:ext>
            </a:extLst>
          </p:cNvPr>
          <p:cNvSpPr>
            <a:spLocks noGrp="1"/>
          </p:cNvSpPr>
          <p:nvPr>
            <p:ph idx="1"/>
          </p:nvPr>
        </p:nvSpPr>
        <p:spPr>
          <a:xfrm>
            <a:off x="6418008" y="324464"/>
            <a:ext cx="5669322" cy="6533536"/>
          </a:xfrm>
        </p:spPr>
        <p:txBody>
          <a:bodyPr>
            <a:normAutofit fontScale="25000" lnSpcReduction="20000"/>
          </a:bodyPr>
          <a:lstStyle/>
          <a:p>
            <a:pPr marL="0" indent="0">
              <a:buNone/>
            </a:pPr>
            <a:r>
              <a:rPr lang="en-US" sz="4800" b="1" i="1" u="sng" dirty="0"/>
              <a:t>60+ Age Group</a:t>
            </a:r>
          </a:p>
          <a:p>
            <a:pPr>
              <a:buFont typeface="Arial" panose="020B0604020202020204" pitchFamily="34" charset="0"/>
              <a:buChar char="•"/>
            </a:pPr>
            <a:r>
              <a:rPr lang="en-US" sz="4800" b="1" dirty="0"/>
              <a:t>Key Insights</a:t>
            </a:r>
            <a:r>
              <a:rPr lang="en-US" sz="4800" dirty="0"/>
              <a:t>:</a:t>
            </a:r>
          </a:p>
          <a:p>
            <a:pPr marL="742950" lvl="1" indent="-285750">
              <a:buFont typeface="Arial" panose="020B0604020202020204" pitchFamily="34" charset="0"/>
              <a:buChar char="•"/>
            </a:pPr>
            <a:r>
              <a:rPr lang="en-US" sz="4800" b="1" dirty="0"/>
              <a:t>Savings accounts =18</a:t>
            </a:r>
          </a:p>
          <a:p>
            <a:pPr lvl="1"/>
            <a:r>
              <a:rPr lang="en-US" sz="4800" b="1" dirty="0"/>
              <a:t> </a:t>
            </a:r>
            <a:r>
              <a:rPr lang="en-US" sz="4800" b="1" dirty="0" err="1"/>
              <a:t>OverDraft</a:t>
            </a:r>
            <a:r>
              <a:rPr lang="en-US" sz="4800" b="1" dirty="0"/>
              <a:t> accounts=16</a:t>
            </a:r>
          </a:p>
          <a:p>
            <a:pPr marL="742950" lvl="1" indent="-285750">
              <a:buFont typeface="Arial" panose="020B0604020202020204" pitchFamily="34" charset="0"/>
              <a:buChar char="•"/>
            </a:pPr>
            <a:r>
              <a:rPr lang="en-US" sz="4800" b="1" dirty="0"/>
              <a:t>Current accounts=20</a:t>
            </a:r>
          </a:p>
          <a:p>
            <a:pPr marL="742950" lvl="1" indent="-285750">
              <a:buFont typeface="Arial" panose="020B0604020202020204" pitchFamily="34" charset="0"/>
              <a:buChar char="•"/>
            </a:pPr>
            <a:r>
              <a:rPr lang="en-US" sz="4800" b="1" dirty="0"/>
              <a:t>Salary accounts=20</a:t>
            </a:r>
          </a:p>
          <a:p>
            <a:pPr marL="0" indent="0">
              <a:buNone/>
            </a:pPr>
            <a:r>
              <a:rPr lang="en-US" sz="4800" b="1" i="1" u="sng" dirty="0"/>
              <a:t>46-60 Age Group</a:t>
            </a:r>
          </a:p>
          <a:p>
            <a:pPr>
              <a:buFont typeface="Arial" panose="020B0604020202020204" pitchFamily="34" charset="0"/>
              <a:buChar char="•"/>
            </a:pPr>
            <a:r>
              <a:rPr lang="en-US" sz="4800" b="1" dirty="0"/>
              <a:t>Key Insights</a:t>
            </a:r>
            <a:r>
              <a:rPr lang="en-US" sz="4800" dirty="0"/>
              <a:t>:</a:t>
            </a:r>
          </a:p>
          <a:p>
            <a:pPr marL="742950" lvl="1" indent="-285750">
              <a:buFont typeface="Arial" panose="020B0604020202020204" pitchFamily="34" charset="0"/>
              <a:buChar char="•"/>
            </a:pPr>
            <a:r>
              <a:rPr lang="en-US" sz="4800" b="1" dirty="0"/>
              <a:t>Current accounts=9</a:t>
            </a:r>
          </a:p>
          <a:p>
            <a:pPr marL="742950" lvl="1" indent="-285750">
              <a:buFont typeface="Arial" panose="020B0604020202020204" pitchFamily="34" charset="0"/>
              <a:buChar char="•"/>
            </a:pPr>
            <a:r>
              <a:rPr lang="en-US" sz="4800" b="1" dirty="0" err="1"/>
              <a:t>OverDraft</a:t>
            </a:r>
            <a:r>
              <a:rPr lang="en-US" sz="4800" b="1" dirty="0"/>
              <a:t> accounts =14</a:t>
            </a:r>
          </a:p>
          <a:p>
            <a:pPr marL="742950" lvl="1" indent="-285750">
              <a:buFont typeface="Arial" panose="020B0604020202020204" pitchFamily="34" charset="0"/>
              <a:buChar char="•"/>
            </a:pPr>
            <a:r>
              <a:rPr lang="en-US" sz="4800" b="1" dirty="0"/>
              <a:t>Savings accounts=9</a:t>
            </a:r>
          </a:p>
          <a:p>
            <a:pPr marL="742950" lvl="1" indent="-285750">
              <a:buFont typeface="Arial" panose="020B0604020202020204" pitchFamily="34" charset="0"/>
              <a:buChar char="•"/>
            </a:pPr>
            <a:r>
              <a:rPr lang="en-US" sz="4800" b="1" dirty="0"/>
              <a:t>Salary accounts=10</a:t>
            </a:r>
          </a:p>
          <a:p>
            <a:pPr marL="0" indent="0">
              <a:buNone/>
            </a:pPr>
            <a:r>
              <a:rPr lang="en-US" sz="4800" b="1" i="1" u="sng" dirty="0"/>
              <a:t>36-45 Age Group</a:t>
            </a:r>
          </a:p>
          <a:p>
            <a:pPr>
              <a:buFont typeface="Arial" panose="020B0604020202020204" pitchFamily="34" charset="0"/>
              <a:buChar char="•"/>
            </a:pPr>
            <a:r>
              <a:rPr lang="en-US" sz="4800" b="1" dirty="0"/>
              <a:t>Key Insights</a:t>
            </a:r>
            <a:r>
              <a:rPr lang="en-US" sz="4800" dirty="0"/>
              <a:t>:</a:t>
            </a:r>
          </a:p>
          <a:p>
            <a:pPr marL="742950" lvl="1" indent="-285750">
              <a:buFont typeface="Arial" panose="020B0604020202020204" pitchFamily="34" charset="0"/>
              <a:buChar char="•"/>
            </a:pPr>
            <a:r>
              <a:rPr lang="en-US" sz="4800" b="1" dirty="0"/>
              <a:t>Current and </a:t>
            </a:r>
            <a:r>
              <a:rPr lang="en-US" sz="4800" b="1" dirty="0" err="1"/>
              <a:t>OverDraft</a:t>
            </a:r>
            <a:r>
              <a:rPr lang="en-US" sz="4800" b="1" dirty="0"/>
              <a:t> accounts=7 and 8</a:t>
            </a:r>
          </a:p>
          <a:p>
            <a:pPr marL="742950" lvl="1" indent="-285750">
              <a:buFont typeface="Arial" panose="020B0604020202020204" pitchFamily="34" charset="0"/>
              <a:buChar char="•"/>
            </a:pPr>
            <a:r>
              <a:rPr lang="en-US" sz="4800" b="1" dirty="0"/>
              <a:t>Savings accounts=4</a:t>
            </a:r>
          </a:p>
          <a:p>
            <a:pPr marL="742950" lvl="1" indent="-285750">
              <a:buFont typeface="Arial" panose="020B0604020202020204" pitchFamily="34" charset="0"/>
              <a:buChar char="•"/>
            </a:pPr>
            <a:r>
              <a:rPr lang="en-US" sz="4800" b="1" dirty="0"/>
              <a:t>Salary accounts=8</a:t>
            </a:r>
          </a:p>
          <a:p>
            <a:pPr marL="0" indent="0">
              <a:buNone/>
            </a:pPr>
            <a:r>
              <a:rPr lang="en-US" sz="4800" b="1" i="1" u="sng" dirty="0"/>
              <a:t>26-35 Age Group</a:t>
            </a:r>
          </a:p>
          <a:p>
            <a:pPr>
              <a:buFont typeface="Arial" panose="020B0604020202020204" pitchFamily="34" charset="0"/>
              <a:buChar char="•"/>
            </a:pPr>
            <a:r>
              <a:rPr lang="en-US" sz="4800" b="1" dirty="0"/>
              <a:t>Key Insights</a:t>
            </a:r>
            <a:r>
              <a:rPr lang="en-US" sz="4800" dirty="0"/>
              <a:t>:</a:t>
            </a:r>
          </a:p>
          <a:p>
            <a:pPr marL="742950" lvl="1" indent="-285750">
              <a:buFont typeface="Arial" panose="020B0604020202020204" pitchFamily="34" charset="0"/>
              <a:buChar char="•"/>
            </a:pPr>
            <a:r>
              <a:rPr lang="en-US" sz="4800" b="1" dirty="0"/>
              <a:t>Savings and Current accounts.=9</a:t>
            </a:r>
          </a:p>
          <a:p>
            <a:pPr marL="742950" lvl="1" indent="-285750">
              <a:buFont typeface="Arial" panose="020B0604020202020204" pitchFamily="34" charset="0"/>
              <a:buChar char="•"/>
            </a:pPr>
            <a:r>
              <a:rPr lang="en-US" sz="4800" b="1" dirty="0" err="1"/>
              <a:t>OverDraft</a:t>
            </a:r>
            <a:r>
              <a:rPr lang="en-US" sz="4800" b="1" dirty="0"/>
              <a:t> accounts=8</a:t>
            </a:r>
          </a:p>
          <a:p>
            <a:pPr lvl="1"/>
            <a:r>
              <a:rPr lang="en-US" sz="4800" b="1" dirty="0"/>
              <a:t>  Salary accounts=9</a:t>
            </a:r>
          </a:p>
          <a:p>
            <a:pPr marL="0" indent="0">
              <a:buNone/>
            </a:pPr>
            <a:r>
              <a:rPr lang="en-US" sz="4800" b="1" i="1" u="sng" dirty="0"/>
              <a:t>18-25 Age Group</a:t>
            </a:r>
          </a:p>
          <a:p>
            <a:pPr>
              <a:buFont typeface="Arial" panose="020B0604020202020204" pitchFamily="34" charset="0"/>
              <a:buChar char="•"/>
            </a:pPr>
            <a:r>
              <a:rPr lang="en-US" sz="4800" b="1" dirty="0"/>
              <a:t>Key Insights</a:t>
            </a:r>
            <a:r>
              <a:rPr lang="en-US" sz="4800" dirty="0"/>
              <a:t>:</a:t>
            </a:r>
          </a:p>
          <a:p>
            <a:pPr marL="742950" lvl="1" indent="-285750">
              <a:buFont typeface="Arial" panose="020B0604020202020204" pitchFamily="34" charset="0"/>
              <a:buChar char="•"/>
            </a:pPr>
            <a:r>
              <a:rPr lang="en-US" sz="4800" b="1" dirty="0"/>
              <a:t>Savings accounts.=3</a:t>
            </a:r>
          </a:p>
          <a:p>
            <a:pPr marL="742950" lvl="1" indent="-285750">
              <a:buFont typeface="Arial" panose="020B0604020202020204" pitchFamily="34" charset="0"/>
              <a:buChar char="•"/>
            </a:pPr>
            <a:r>
              <a:rPr lang="en-US" sz="4800" b="1" dirty="0"/>
              <a:t>Current accounts.=5</a:t>
            </a:r>
          </a:p>
          <a:p>
            <a:pPr marL="742950" lvl="1" indent="-285750">
              <a:buFont typeface="Arial" panose="020B0604020202020204" pitchFamily="34" charset="0"/>
              <a:buChar char="•"/>
            </a:pPr>
            <a:r>
              <a:rPr lang="en-US" sz="4800" b="1" dirty="0" err="1"/>
              <a:t>OverDraft</a:t>
            </a:r>
            <a:r>
              <a:rPr lang="en-US" sz="4800" b="1" dirty="0"/>
              <a:t> accounts.=3</a:t>
            </a:r>
          </a:p>
          <a:p>
            <a:pPr marL="742950" lvl="1" indent="-285750">
              <a:buFont typeface="Arial" panose="020B0604020202020204" pitchFamily="34" charset="0"/>
              <a:buChar char="•"/>
            </a:pPr>
            <a:r>
              <a:rPr lang="en-US" sz="4800" b="1" dirty="0"/>
              <a:t>Salary accounts.=6</a:t>
            </a:r>
          </a:p>
          <a:p>
            <a:pPr marL="457200" lvl="1" indent="0">
              <a:buNone/>
            </a:pPr>
            <a:r>
              <a:rPr lang="en-US" sz="4800" b="1" dirty="0"/>
              <a:t>So From Above Analysis Of Count The Hypothesis Is right  That </a:t>
            </a:r>
            <a:r>
              <a:rPr lang="en-US" sz="4800" b="1" i="0" dirty="0">
                <a:effectLst/>
                <a:latin typeface="Roboto" panose="020F0502020204030204" pitchFamily="2" charset="0"/>
              </a:rPr>
              <a:t>Customers of different age groups prefer different types of accounts (e.g., Savings, Current, Salary, </a:t>
            </a:r>
            <a:r>
              <a:rPr lang="en-US" sz="4800" b="1" i="0" dirty="0" err="1">
                <a:effectLst/>
                <a:latin typeface="Roboto" panose="020F0502020204030204" pitchFamily="2" charset="0"/>
              </a:rPr>
              <a:t>OverDraft</a:t>
            </a:r>
            <a:r>
              <a:rPr lang="en-US" sz="4800" b="1" i="0" dirty="0">
                <a:effectLst/>
                <a:latin typeface="Roboto" panose="020F0502020204030204" pitchFamily="2" charset="0"/>
              </a:rPr>
              <a:t>)</a:t>
            </a:r>
            <a:endParaRPr lang="en-US" sz="4800" b="1" dirty="0"/>
          </a:p>
          <a:p>
            <a:pPr marL="457200" lvl="1" indent="0">
              <a:buNone/>
            </a:pPr>
            <a:endParaRPr lang="en-US" sz="1700" dirty="0"/>
          </a:p>
          <a:p>
            <a:pPr marL="457200" lvl="1" indent="0">
              <a:buNone/>
            </a:pPr>
            <a:endParaRPr lang="en-US" sz="1600" dirty="0"/>
          </a:p>
          <a:p>
            <a:pPr marL="457200" lvl="1" indent="0">
              <a:buNone/>
            </a:pPr>
            <a:endParaRPr lang="en-US" sz="1600" dirty="0"/>
          </a:p>
          <a:p>
            <a:pPr marL="457200" lvl="1" indent="0">
              <a:buNone/>
            </a:pPr>
            <a:endParaRPr lang="en-IN" sz="1600" dirty="0"/>
          </a:p>
        </p:txBody>
      </p:sp>
    </p:spTree>
    <p:extLst>
      <p:ext uri="{BB962C8B-B14F-4D97-AF65-F5344CB8AC3E}">
        <p14:creationId xmlns:p14="http://schemas.microsoft.com/office/powerpoint/2010/main" val="2595361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2466">
              <a:schemeClr val="bg1">
                <a:lumMod val="65000"/>
              </a:schemeClr>
            </a:gs>
            <a:gs pos="0">
              <a:schemeClr val="accent1">
                <a:lumMod val="60000"/>
                <a:lumOff val="40000"/>
              </a:schemeClr>
            </a:gs>
            <a:gs pos="74000">
              <a:schemeClr val="tx2">
                <a:lumMod val="20000"/>
                <a:lumOff val="80000"/>
              </a:schemeClr>
            </a:gs>
            <a:gs pos="83000">
              <a:schemeClr val="accent1">
                <a:lumMod val="45000"/>
                <a:lumOff val="5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3C639-DEDA-0CD8-BFD2-4CDCF554117F}"/>
              </a:ext>
            </a:extLst>
          </p:cNvPr>
          <p:cNvSpPr>
            <a:spLocks noGrp="1"/>
          </p:cNvSpPr>
          <p:nvPr>
            <p:ph type="title"/>
          </p:nvPr>
        </p:nvSpPr>
        <p:spPr>
          <a:xfrm>
            <a:off x="199103" y="136525"/>
            <a:ext cx="7315200" cy="618101"/>
          </a:xfrm>
        </p:spPr>
        <p:txBody>
          <a:bodyPr>
            <a:noAutofit/>
          </a:bodyPr>
          <a:lstStyle/>
          <a:p>
            <a:r>
              <a:rPr lang="en-IN" sz="4000" b="1" dirty="0"/>
              <a:t>Recommendation</a:t>
            </a:r>
          </a:p>
        </p:txBody>
      </p:sp>
      <p:sp>
        <p:nvSpPr>
          <p:cNvPr id="4" name="Footer Placeholder 3">
            <a:extLst>
              <a:ext uri="{FF2B5EF4-FFF2-40B4-BE49-F238E27FC236}">
                <a16:creationId xmlns:a16="http://schemas.microsoft.com/office/drawing/2014/main" id="{99BBDDF2-1163-CCAB-156A-49077656F961}"/>
              </a:ext>
            </a:extLst>
          </p:cNvPr>
          <p:cNvSpPr>
            <a:spLocks noGrp="1"/>
          </p:cNvSpPr>
          <p:nvPr>
            <p:ph type="ftr" sz="quarter" idx="11"/>
          </p:nvPr>
        </p:nvSpPr>
        <p:spPr>
          <a:xfrm>
            <a:off x="99220" y="6356350"/>
            <a:ext cx="2201528" cy="365125"/>
          </a:xfrm>
        </p:spPr>
        <p:txBody>
          <a:bodyPr/>
          <a:lstStyle/>
          <a:p>
            <a:r>
              <a:rPr lang="en-IN" dirty="0">
                <a:solidFill>
                  <a:schemeClr val="tx1"/>
                </a:solidFill>
              </a:rPr>
              <a:t>Presented By : Arjun Menon</a:t>
            </a:r>
          </a:p>
        </p:txBody>
      </p:sp>
      <p:sp>
        <p:nvSpPr>
          <p:cNvPr id="5" name="Rectangle 1">
            <a:extLst>
              <a:ext uri="{FF2B5EF4-FFF2-40B4-BE49-F238E27FC236}">
                <a16:creationId xmlns:a16="http://schemas.microsoft.com/office/drawing/2014/main" id="{E216F5E3-7A52-D816-9C20-D74B6430BAA4}"/>
              </a:ext>
            </a:extLst>
          </p:cNvPr>
          <p:cNvSpPr>
            <a:spLocks noGrp="1" noChangeArrowheads="1"/>
          </p:cNvSpPr>
          <p:nvPr>
            <p:ph idx="1"/>
          </p:nvPr>
        </p:nvSpPr>
        <p:spPr bwMode="auto">
          <a:xfrm>
            <a:off x="99219" y="973039"/>
            <a:ext cx="1198462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1" u="sng" strike="noStrike" cap="none" normalizeH="0" baseline="0" dirty="0">
                <a:ln>
                  <a:noFill/>
                </a:ln>
                <a:solidFill>
                  <a:schemeClr val="tx1"/>
                </a:solidFill>
                <a:effectLst/>
                <a:latin typeface="Arial" panose="020B0604020202020204" pitchFamily="34" charset="0"/>
              </a:rPr>
              <a:t>Target Marketing</a:t>
            </a:r>
            <a:r>
              <a:rPr kumimoji="0" lang="en-US" altLang="en-US" sz="1800" b="0" i="1"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Promote Savings accounts to 60+ and 26-35 age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Emphasize Current accounts for 46-60 and 36-45 age groups.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1" u="sng" strike="noStrike" cap="none" normalizeH="0" baseline="0" dirty="0">
                <a:ln>
                  <a:noFill/>
                </a:ln>
                <a:solidFill>
                  <a:schemeClr val="tx1"/>
                </a:solidFill>
                <a:effectLst/>
                <a:latin typeface="Arial" panose="020B0604020202020204" pitchFamily="34" charset="0"/>
              </a:rPr>
              <a:t>Product Development</a:t>
            </a:r>
            <a:r>
              <a:rPr kumimoji="0" lang="en-US" altLang="en-US" sz="1800" b="0" i="1"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Tailor </a:t>
            </a:r>
            <a:r>
              <a:rPr kumimoji="0" lang="en-US" altLang="en-US" sz="1800" b="0" i="0" u="none" strike="noStrike" cap="none" normalizeH="0" baseline="0" dirty="0" err="1">
                <a:ln>
                  <a:noFill/>
                </a:ln>
                <a:solidFill>
                  <a:schemeClr val="tx1"/>
                </a:solidFill>
                <a:effectLst/>
                <a:latin typeface="Arial" panose="020B0604020202020204" pitchFamily="34" charset="0"/>
              </a:rPr>
              <a:t>OverDraft</a:t>
            </a:r>
            <a:r>
              <a:rPr kumimoji="0" lang="en-US" altLang="en-US" sz="1800" b="0" i="0" u="none" strike="noStrike" cap="none" normalizeH="0" baseline="0" dirty="0">
                <a:ln>
                  <a:noFill/>
                </a:ln>
                <a:solidFill>
                  <a:schemeClr val="tx1"/>
                </a:solidFill>
                <a:effectLst/>
                <a:latin typeface="Arial" panose="020B0604020202020204" pitchFamily="34" charset="0"/>
              </a:rPr>
              <a:t> account features for 46-60 and 36-45 age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Salary account incentives for 18-25 age group.</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1" u="sng" strike="noStrike" cap="none" normalizeH="0" baseline="0" dirty="0">
                <a:ln>
                  <a:noFill/>
                </a:ln>
                <a:solidFill>
                  <a:schemeClr val="tx1"/>
                </a:solidFill>
                <a:effectLst/>
                <a:latin typeface="Arial" panose="020B0604020202020204" pitchFamily="34" charset="0"/>
              </a:rPr>
              <a:t>Customer Engagement</a:t>
            </a:r>
            <a:r>
              <a:rPr kumimoji="0" lang="en-US" altLang="en-US" sz="1800" b="0" i="1"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Financial planning workshops for 60+ age group.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Highlight benefits of current accounts to 46-60 age group.</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1" u="sng" strike="noStrike" cap="none" normalizeH="0" baseline="0" dirty="0">
                <a:ln>
                  <a:noFill/>
                </a:ln>
                <a:solidFill>
                  <a:schemeClr val="tx1"/>
                </a:solidFill>
                <a:effectLst/>
                <a:latin typeface="Arial" panose="020B0604020202020204" pitchFamily="34" charset="0"/>
              </a:rPr>
              <a:t>Promotions</a:t>
            </a:r>
            <a:r>
              <a:rPr kumimoji="0" lang="en-US" altLang="en-US" sz="1800" b="0" i="1"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Incentives for Salary accounts to younger age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Special rates for Savings accounts for 26-35 age group.</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1" u="sng" strike="noStrike" cap="none" normalizeH="0" baseline="0" dirty="0">
                <a:ln>
                  <a:noFill/>
                </a:ln>
                <a:solidFill>
                  <a:schemeClr val="tx1"/>
                </a:solidFill>
                <a:effectLst/>
                <a:latin typeface="Arial" panose="020B0604020202020204" pitchFamily="34" charset="0"/>
              </a:rPr>
              <a:t>Personalized Services</a:t>
            </a:r>
            <a:r>
              <a:rPr kumimoji="0" lang="en-US" altLang="en-US" sz="1800" b="0" i="1"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Enhanced services for 60+ age group.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Age-specific financial advisory services.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844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2466">
              <a:schemeClr val="bg1">
                <a:lumMod val="65000"/>
              </a:schemeClr>
            </a:gs>
            <a:gs pos="0">
              <a:schemeClr val="accent1">
                <a:lumMod val="60000"/>
                <a:lumOff val="40000"/>
              </a:schemeClr>
            </a:gs>
            <a:gs pos="74000">
              <a:schemeClr val="tx2">
                <a:lumMod val="20000"/>
                <a:lumOff val="80000"/>
              </a:schemeClr>
            </a:gs>
            <a:gs pos="83000">
              <a:schemeClr val="accent1">
                <a:lumMod val="45000"/>
                <a:lumOff val="5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0250-6921-D38D-481E-4EAFEE777226}"/>
              </a:ext>
            </a:extLst>
          </p:cNvPr>
          <p:cNvSpPr>
            <a:spLocks noGrp="1"/>
          </p:cNvSpPr>
          <p:nvPr>
            <p:ph type="title"/>
          </p:nvPr>
        </p:nvSpPr>
        <p:spPr>
          <a:xfrm>
            <a:off x="159774" y="136525"/>
            <a:ext cx="5710084" cy="1141669"/>
          </a:xfrm>
        </p:spPr>
        <p:txBody>
          <a:bodyPr>
            <a:normAutofit/>
          </a:bodyPr>
          <a:lstStyle/>
          <a:p>
            <a:r>
              <a:rPr lang="en-US" sz="1800" b="1" i="0" dirty="0">
                <a:effectLst/>
                <a:latin typeface="Roboto" panose="02000000000000000000" pitchFamily="2" charset="0"/>
              </a:rPr>
              <a:t>2)Hypothesis: Branches located in urban areas have higher total transaction amounts compared to branches in rural areas.</a:t>
            </a:r>
            <a:endParaRPr lang="en-IN" sz="1800" b="1" dirty="0"/>
          </a:p>
        </p:txBody>
      </p:sp>
      <p:pic>
        <p:nvPicPr>
          <p:cNvPr id="6" name="Content Placeholder 5">
            <a:extLst>
              <a:ext uri="{FF2B5EF4-FFF2-40B4-BE49-F238E27FC236}">
                <a16:creationId xmlns:a16="http://schemas.microsoft.com/office/drawing/2014/main" id="{83DA9B15-BB91-5AE4-FD8F-28BFF3BC8E1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8490" y="1356853"/>
            <a:ext cx="5781368" cy="4009980"/>
          </a:xfrm>
        </p:spPr>
      </p:pic>
      <p:sp>
        <p:nvSpPr>
          <p:cNvPr id="4" name="Footer Placeholder 3">
            <a:extLst>
              <a:ext uri="{FF2B5EF4-FFF2-40B4-BE49-F238E27FC236}">
                <a16:creationId xmlns:a16="http://schemas.microsoft.com/office/drawing/2014/main" id="{46E8169E-A4BF-6A4D-4230-775175545007}"/>
              </a:ext>
            </a:extLst>
          </p:cNvPr>
          <p:cNvSpPr>
            <a:spLocks noGrp="1"/>
          </p:cNvSpPr>
          <p:nvPr>
            <p:ph type="ftr" sz="quarter" idx="11"/>
          </p:nvPr>
        </p:nvSpPr>
        <p:spPr>
          <a:xfrm>
            <a:off x="88490" y="6356350"/>
            <a:ext cx="2713704" cy="365125"/>
          </a:xfrm>
        </p:spPr>
        <p:txBody>
          <a:bodyPr/>
          <a:lstStyle/>
          <a:p>
            <a:r>
              <a:rPr lang="en-IN" dirty="0">
                <a:solidFill>
                  <a:schemeClr val="tx1"/>
                </a:solidFill>
              </a:rPr>
              <a:t>Presented By : Arjun Menon</a:t>
            </a:r>
          </a:p>
        </p:txBody>
      </p:sp>
      <p:sp>
        <p:nvSpPr>
          <p:cNvPr id="8" name="Title 1">
            <a:extLst>
              <a:ext uri="{FF2B5EF4-FFF2-40B4-BE49-F238E27FC236}">
                <a16:creationId xmlns:a16="http://schemas.microsoft.com/office/drawing/2014/main" id="{AA4F03CC-E43D-54F5-0711-08A038F0A285}"/>
              </a:ext>
            </a:extLst>
          </p:cNvPr>
          <p:cNvSpPr txBox="1">
            <a:spLocks/>
          </p:cNvSpPr>
          <p:nvPr/>
        </p:nvSpPr>
        <p:spPr>
          <a:xfrm>
            <a:off x="6862915" y="125105"/>
            <a:ext cx="2310581" cy="6598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t>Analysis:-</a:t>
            </a:r>
          </a:p>
        </p:txBody>
      </p:sp>
      <p:sp>
        <p:nvSpPr>
          <p:cNvPr id="10" name="TextBox 9">
            <a:extLst>
              <a:ext uri="{FF2B5EF4-FFF2-40B4-BE49-F238E27FC236}">
                <a16:creationId xmlns:a16="http://schemas.microsoft.com/office/drawing/2014/main" id="{346DFC36-A1F5-751A-6DF1-77D8B283634C}"/>
              </a:ext>
            </a:extLst>
          </p:cNvPr>
          <p:cNvSpPr txBox="1"/>
          <p:nvPr/>
        </p:nvSpPr>
        <p:spPr>
          <a:xfrm>
            <a:off x="6862914" y="987521"/>
            <a:ext cx="5093111" cy="2031325"/>
          </a:xfrm>
          <a:prstGeom prst="rect">
            <a:avLst/>
          </a:prstGeom>
          <a:noFill/>
        </p:spPr>
        <p:txBody>
          <a:bodyPr wrap="square" rtlCol="0">
            <a:spAutoFit/>
          </a:bodyPr>
          <a:lstStyle/>
          <a:p>
            <a:pPr marL="285750" indent="-285750">
              <a:buFont typeface="Arial" panose="020B0604020202020204" pitchFamily="34" charset="0"/>
              <a:buChar char="•"/>
            </a:pPr>
            <a:r>
              <a:rPr lang="en-IN" dirty="0"/>
              <a:t>According to the Analysis The Urban Branches Total Transaction Amount is 3.28M whereas the Rural Branches Total Transaction Amount is 1.89M So the Hypothesis of </a:t>
            </a:r>
            <a:r>
              <a:rPr lang="en-US" sz="1800" i="0" dirty="0">
                <a:effectLst/>
                <a:latin typeface="Roboto" panose="02000000000000000000" pitchFamily="2" charset="0"/>
              </a:rPr>
              <a:t>Branches located in urban areas have higher total transaction amounts compared to branches in rural areas</a:t>
            </a:r>
            <a:r>
              <a:rPr lang="en-IN" sz="1800" i="0" dirty="0">
                <a:effectLst/>
                <a:latin typeface="Roboto" panose="02000000000000000000" pitchFamily="2" charset="0"/>
              </a:rPr>
              <a:t> is Correct.</a:t>
            </a:r>
            <a:endParaRPr lang="en-US" sz="1800" i="0" dirty="0">
              <a:effectLst/>
              <a:latin typeface="Roboto" panose="02000000000000000000" pitchFamily="2" charset="0"/>
            </a:endParaRPr>
          </a:p>
        </p:txBody>
      </p:sp>
    </p:spTree>
    <p:extLst>
      <p:ext uri="{BB962C8B-B14F-4D97-AF65-F5344CB8AC3E}">
        <p14:creationId xmlns:p14="http://schemas.microsoft.com/office/powerpoint/2010/main" val="151633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2466">
              <a:schemeClr val="bg1">
                <a:lumMod val="65000"/>
              </a:schemeClr>
            </a:gs>
            <a:gs pos="0">
              <a:schemeClr val="accent1">
                <a:lumMod val="60000"/>
                <a:lumOff val="40000"/>
              </a:schemeClr>
            </a:gs>
            <a:gs pos="74000">
              <a:schemeClr val="tx2">
                <a:lumMod val="20000"/>
                <a:lumOff val="80000"/>
              </a:schemeClr>
            </a:gs>
            <a:gs pos="83000">
              <a:schemeClr val="accent1">
                <a:lumMod val="45000"/>
                <a:lumOff val="5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C9FF-B391-F772-1C58-4842525EA7B4}"/>
              </a:ext>
            </a:extLst>
          </p:cNvPr>
          <p:cNvSpPr>
            <a:spLocks noGrp="1"/>
          </p:cNvSpPr>
          <p:nvPr>
            <p:ph type="title"/>
          </p:nvPr>
        </p:nvSpPr>
        <p:spPr>
          <a:xfrm>
            <a:off x="115529" y="117155"/>
            <a:ext cx="4569542" cy="653178"/>
          </a:xfrm>
        </p:spPr>
        <p:txBody>
          <a:bodyPr>
            <a:normAutofit fontScale="90000"/>
          </a:bodyPr>
          <a:lstStyle/>
          <a:p>
            <a:r>
              <a:rPr lang="en-US" sz="2800" b="1" dirty="0"/>
              <a:t>Recommendations to Increase Rural Transaction Amounts</a:t>
            </a:r>
            <a:endParaRPr lang="en-IN" sz="2800" b="1" dirty="0"/>
          </a:p>
        </p:txBody>
      </p:sp>
      <p:sp>
        <p:nvSpPr>
          <p:cNvPr id="4" name="Footer Placeholder 3">
            <a:extLst>
              <a:ext uri="{FF2B5EF4-FFF2-40B4-BE49-F238E27FC236}">
                <a16:creationId xmlns:a16="http://schemas.microsoft.com/office/drawing/2014/main" id="{936A3C4F-2884-5857-BB89-47F5DE4227D3}"/>
              </a:ext>
            </a:extLst>
          </p:cNvPr>
          <p:cNvSpPr>
            <a:spLocks noGrp="1"/>
          </p:cNvSpPr>
          <p:nvPr>
            <p:ph type="ftr" sz="quarter" idx="11"/>
          </p:nvPr>
        </p:nvSpPr>
        <p:spPr>
          <a:xfrm>
            <a:off x="115529" y="6375720"/>
            <a:ext cx="2145890" cy="365125"/>
          </a:xfrm>
        </p:spPr>
        <p:txBody>
          <a:bodyPr/>
          <a:lstStyle/>
          <a:p>
            <a:r>
              <a:rPr lang="en-IN" dirty="0">
                <a:solidFill>
                  <a:schemeClr val="tx1"/>
                </a:solidFill>
              </a:rPr>
              <a:t>Presented By : Arjun Menon</a:t>
            </a:r>
          </a:p>
        </p:txBody>
      </p:sp>
      <p:sp>
        <p:nvSpPr>
          <p:cNvPr id="5" name="Rectangle 1">
            <a:extLst>
              <a:ext uri="{FF2B5EF4-FFF2-40B4-BE49-F238E27FC236}">
                <a16:creationId xmlns:a16="http://schemas.microsoft.com/office/drawing/2014/main" id="{2028182C-12F4-5B28-F84B-E2340B741F52}"/>
              </a:ext>
            </a:extLst>
          </p:cNvPr>
          <p:cNvSpPr>
            <a:spLocks noGrp="1" noChangeArrowheads="1"/>
          </p:cNvSpPr>
          <p:nvPr>
            <p:ph idx="1"/>
          </p:nvPr>
        </p:nvSpPr>
        <p:spPr bwMode="auto">
          <a:xfrm>
            <a:off x="115529" y="835742"/>
            <a:ext cx="11397533"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Improve Accessibility</a:t>
            </a:r>
            <a:endParaRPr kumimoji="0" lang="en-US" altLang="en-US" sz="1600" b="0" i="1"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Implement mobile banking and USSD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Deploy agent banking in local shops and underserved areas.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Financial Literacy Programs</a:t>
            </a:r>
            <a:endParaRPr kumimoji="0" lang="en-US" altLang="en-US" sz="1600" b="0" i="1"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Conduct financial literacy workshops.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Train customers on digital banking services and provide support.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Tailored Products and Services</a:t>
            </a:r>
            <a:endParaRPr kumimoji="0" lang="en-US" altLang="en-US" sz="1600" b="0" i="1"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Offer microfinance products and small loans with flexible terms.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Introduce savings and investment plans suited to rural income patterns.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Enhance Customer Experience</a:t>
            </a:r>
            <a:endParaRPr kumimoji="0" lang="en-US" altLang="en-US" sz="1600" b="0" i="1"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Establish dedicated customer support lines with multilingual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Improve the infrastructure and service quality of rural branches.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Community Engagement</a:t>
            </a:r>
            <a:endParaRPr kumimoji="0" lang="en-US" altLang="en-US" sz="1600" b="0" i="1"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Partner with local businesses and cooperatives.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Invest in community development projects through CSR initiatives.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Incentive Programs</a:t>
            </a:r>
            <a:endParaRPr kumimoji="0" lang="en-US" altLang="en-US" sz="1600" b="0" i="1"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Introduce referral bonuses and transaction incentives.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Offer promotions that reward frequent transactions.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sng" strike="noStrike" cap="none" normalizeH="0" baseline="0" dirty="0">
                <a:ln>
                  <a:noFill/>
                </a:ln>
                <a:solidFill>
                  <a:schemeClr val="tx1"/>
                </a:solidFill>
                <a:effectLst/>
                <a:latin typeface="Arial" panose="020B0604020202020204" pitchFamily="34" charset="0"/>
              </a:rPr>
              <a:t>Marketing and Awareness</a:t>
            </a:r>
            <a:endParaRPr kumimoji="0" lang="en-US" altLang="en-US" sz="1600" b="0" i="1"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Run targeted marketing campaigns via local media and social media.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Share success stories and testimonials to build trust and encourage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6676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2466">
              <a:schemeClr val="bg1">
                <a:lumMod val="65000"/>
              </a:schemeClr>
            </a:gs>
            <a:gs pos="0">
              <a:schemeClr val="accent1">
                <a:lumMod val="60000"/>
                <a:lumOff val="40000"/>
              </a:schemeClr>
            </a:gs>
            <a:gs pos="74000">
              <a:schemeClr val="tx2">
                <a:lumMod val="20000"/>
                <a:lumOff val="80000"/>
              </a:schemeClr>
            </a:gs>
            <a:gs pos="83000">
              <a:schemeClr val="accent1">
                <a:lumMod val="45000"/>
                <a:lumOff val="5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4C8A1-F370-141E-4687-C35C1575C762}"/>
              </a:ext>
            </a:extLst>
          </p:cNvPr>
          <p:cNvSpPr>
            <a:spLocks noGrp="1"/>
          </p:cNvSpPr>
          <p:nvPr>
            <p:ph type="title"/>
          </p:nvPr>
        </p:nvSpPr>
        <p:spPr>
          <a:xfrm>
            <a:off x="206477" y="136525"/>
            <a:ext cx="5083278" cy="1171165"/>
          </a:xfrm>
        </p:spPr>
        <p:txBody>
          <a:bodyPr>
            <a:normAutofit/>
          </a:bodyPr>
          <a:lstStyle/>
          <a:p>
            <a:r>
              <a:rPr lang="en-US" sz="2000" b="1" i="0" dirty="0">
                <a:effectLst/>
                <a:latin typeface="Roboto" panose="02000000000000000000" pitchFamily="2" charset="0"/>
              </a:rPr>
              <a:t>3)Hypothesis: There is a significant increase in the number of transactions at the beginning and end of the month</a:t>
            </a:r>
            <a:endParaRPr lang="en-IN" sz="2000" b="1" dirty="0"/>
          </a:p>
        </p:txBody>
      </p:sp>
      <p:pic>
        <p:nvPicPr>
          <p:cNvPr id="6" name="Content Placeholder 5">
            <a:extLst>
              <a:ext uri="{FF2B5EF4-FFF2-40B4-BE49-F238E27FC236}">
                <a16:creationId xmlns:a16="http://schemas.microsoft.com/office/drawing/2014/main" id="{86AD77C5-4384-EAF0-1743-40049496AC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08" y="1720645"/>
            <a:ext cx="5192047" cy="3298035"/>
          </a:xfrm>
        </p:spPr>
      </p:pic>
      <p:sp>
        <p:nvSpPr>
          <p:cNvPr id="4" name="Footer Placeholder 3">
            <a:extLst>
              <a:ext uri="{FF2B5EF4-FFF2-40B4-BE49-F238E27FC236}">
                <a16:creationId xmlns:a16="http://schemas.microsoft.com/office/drawing/2014/main" id="{32B09341-16AD-A608-1A92-F59ABB75A748}"/>
              </a:ext>
            </a:extLst>
          </p:cNvPr>
          <p:cNvSpPr>
            <a:spLocks noGrp="1"/>
          </p:cNvSpPr>
          <p:nvPr>
            <p:ph type="ftr" sz="quarter" idx="11"/>
          </p:nvPr>
        </p:nvSpPr>
        <p:spPr>
          <a:xfrm>
            <a:off x="97708" y="6356350"/>
            <a:ext cx="2057400" cy="365125"/>
          </a:xfrm>
        </p:spPr>
        <p:txBody>
          <a:bodyPr/>
          <a:lstStyle/>
          <a:p>
            <a:r>
              <a:rPr lang="en-IN" dirty="0">
                <a:solidFill>
                  <a:schemeClr val="tx1"/>
                </a:solidFill>
              </a:rPr>
              <a:t>Presented By : Arjun Menon</a:t>
            </a:r>
          </a:p>
        </p:txBody>
      </p:sp>
      <p:sp>
        <p:nvSpPr>
          <p:cNvPr id="7" name="TextBox 6">
            <a:extLst>
              <a:ext uri="{FF2B5EF4-FFF2-40B4-BE49-F238E27FC236}">
                <a16:creationId xmlns:a16="http://schemas.microsoft.com/office/drawing/2014/main" id="{2E430660-6F5C-E9FA-092E-C228316D61B2}"/>
              </a:ext>
            </a:extLst>
          </p:cNvPr>
          <p:cNvSpPr txBox="1"/>
          <p:nvPr/>
        </p:nvSpPr>
        <p:spPr>
          <a:xfrm>
            <a:off x="6395884" y="5722813"/>
            <a:ext cx="5550310" cy="1200329"/>
          </a:xfrm>
          <a:prstGeom prst="rect">
            <a:avLst/>
          </a:prstGeom>
          <a:noFill/>
        </p:spPr>
        <p:txBody>
          <a:bodyPr wrap="square" rtlCol="0">
            <a:spAutoFit/>
          </a:bodyPr>
          <a:lstStyle/>
          <a:p>
            <a:r>
              <a:rPr lang="en-IN" b="1" dirty="0"/>
              <a:t>Analysis :- The Month </a:t>
            </a:r>
            <a:r>
              <a:rPr lang="en-IN" b="1" u="sng" dirty="0" err="1"/>
              <a:t>March,July,August,September</a:t>
            </a:r>
            <a:r>
              <a:rPr lang="en-IN" b="1" u="sng" dirty="0"/>
              <a:t> </a:t>
            </a:r>
            <a:r>
              <a:rPr lang="en-IN" b="1" dirty="0"/>
              <a:t>Are The Only Months That Increased Over Month While Other Months Decreased so According to data the hypothesis is wrong</a:t>
            </a:r>
          </a:p>
        </p:txBody>
      </p:sp>
      <p:graphicFrame>
        <p:nvGraphicFramePr>
          <p:cNvPr id="13" name="Table 12">
            <a:extLst>
              <a:ext uri="{FF2B5EF4-FFF2-40B4-BE49-F238E27FC236}">
                <a16:creationId xmlns:a16="http://schemas.microsoft.com/office/drawing/2014/main" id="{F87518AE-D6C3-E732-E964-878FEA6E5DE0}"/>
              </a:ext>
            </a:extLst>
          </p:cNvPr>
          <p:cNvGraphicFramePr>
            <a:graphicFrameLocks noGrp="1"/>
          </p:cNvGraphicFramePr>
          <p:nvPr>
            <p:extLst>
              <p:ext uri="{D42A27DB-BD31-4B8C-83A1-F6EECF244321}">
                <p14:modId xmlns:p14="http://schemas.microsoft.com/office/powerpoint/2010/main" val="3469182698"/>
              </p:ext>
            </p:extLst>
          </p:nvPr>
        </p:nvGraphicFramePr>
        <p:xfrm>
          <a:off x="6479459" y="0"/>
          <a:ext cx="5192046" cy="5577840"/>
        </p:xfrm>
        <a:graphic>
          <a:graphicData uri="http://schemas.openxmlformats.org/drawingml/2006/table">
            <a:tbl>
              <a:tblPr firstRow="1" bandRow="1">
                <a:tableStyleId>{5C22544A-7EE6-4342-B048-85BDC9FD1C3A}</a:tableStyleId>
              </a:tblPr>
              <a:tblGrid>
                <a:gridCol w="1730682">
                  <a:extLst>
                    <a:ext uri="{9D8B030D-6E8A-4147-A177-3AD203B41FA5}">
                      <a16:colId xmlns:a16="http://schemas.microsoft.com/office/drawing/2014/main" val="885465722"/>
                    </a:ext>
                  </a:extLst>
                </a:gridCol>
                <a:gridCol w="1730682">
                  <a:extLst>
                    <a:ext uri="{9D8B030D-6E8A-4147-A177-3AD203B41FA5}">
                      <a16:colId xmlns:a16="http://schemas.microsoft.com/office/drawing/2014/main" val="4228758955"/>
                    </a:ext>
                  </a:extLst>
                </a:gridCol>
                <a:gridCol w="1730682">
                  <a:extLst>
                    <a:ext uri="{9D8B030D-6E8A-4147-A177-3AD203B41FA5}">
                      <a16:colId xmlns:a16="http://schemas.microsoft.com/office/drawing/2014/main" val="273203117"/>
                    </a:ext>
                  </a:extLst>
                </a:gridCol>
              </a:tblGrid>
              <a:tr h="605046">
                <a:tc>
                  <a:txBody>
                    <a:bodyPr/>
                    <a:lstStyle/>
                    <a:p>
                      <a:r>
                        <a:rPr lang="en-IN" dirty="0"/>
                        <a:t>Month</a:t>
                      </a:r>
                    </a:p>
                  </a:txBody>
                  <a:tcPr/>
                </a:tc>
                <a:tc>
                  <a:txBody>
                    <a:bodyPr/>
                    <a:lstStyle/>
                    <a:p>
                      <a:r>
                        <a:rPr lang="en-IN" dirty="0"/>
                        <a:t>Transaction Count Of Starting Day Of Month</a:t>
                      </a:r>
                    </a:p>
                  </a:txBody>
                  <a:tcPr/>
                </a:tc>
                <a:tc>
                  <a:txBody>
                    <a:bodyPr/>
                    <a:lstStyle/>
                    <a:p>
                      <a:r>
                        <a:rPr lang="en-IN" dirty="0"/>
                        <a:t>Transaction Count Of Ending Day Of the Month</a:t>
                      </a:r>
                    </a:p>
                  </a:txBody>
                  <a:tcPr/>
                </a:tc>
                <a:extLst>
                  <a:ext uri="{0D108BD9-81ED-4DB2-BD59-A6C34878D82A}">
                    <a16:rowId xmlns:a16="http://schemas.microsoft.com/office/drawing/2014/main" val="2201708292"/>
                  </a:ext>
                </a:extLst>
              </a:tr>
              <a:tr h="186168">
                <a:tc>
                  <a:txBody>
                    <a:bodyPr/>
                    <a:lstStyle/>
                    <a:p>
                      <a:r>
                        <a:rPr lang="en-IN" dirty="0"/>
                        <a:t>January</a:t>
                      </a:r>
                    </a:p>
                  </a:txBody>
                  <a:tcPr/>
                </a:tc>
                <a:tc>
                  <a:txBody>
                    <a:bodyPr/>
                    <a:lstStyle/>
                    <a:p>
                      <a:r>
                        <a:rPr lang="en-IN" dirty="0"/>
                        <a:t>9</a:t>
                      </a:r>
                    </a:p>
                  </a:txBody>
                  <a:tcPr/>
                </a:tc>
                <a:tc>
                  <a:txBody>
                    <a:bodyPr/>
                    <a:lstStyle/>
                    <a:p>
                      <a:r>
                        <a:rPr lang="en-IN" dirty="0"/>
                        <a:t>6</a:t>
                      </a:r>
                    </a:p>
                  </a:txBody>
                  <a:tcPr/>
                </a:tc>
                <a:extLst>
                  <a:ext uri="{0D108BD9-81ED-4DB2-BD59-A6C34878D82A}">
                    <a16:rowId xmlns:a16="http://schemas.microsoft.com/office/drawing/2014/main" val="1224374385"/>
                  </a:ext>
                </a:extLst>
              </a:tr>
              <a:tr h="186168">
                <a:tc>
                  <a:txBody>
                    <a:bodyPr/>
                    <a:lstStyle/>
                    <a:p>
                      <a:r>
                        <a:rPr lang="en-IN" dirty="0"/>
                        <a:t>February</a:t>
                      </a:r>
                    </a:p>
                  </a:txBody>
                  <a:tcPr/>
                </a:tc>
                <a:tc>
                  <a:txBody>
                    <a:bodyPr/>
                    <a:lstStyle/>
                    <a:p>
                      <a:r>
                        <a:rPr lang="en-IN" dirty="0"/>
                        <a:t>6</a:t>
                      </a:r>
                    </a:p>
                  </a:txBody>
                  <a:tcPr/>
                </a:tc>
                <a:tc>
                  <a:txBody>
                    <a:bodyPr/>
                    <a:lstStyle/>
                    <a:p>
                      <a:r>
                        <a:rPr lang="en-IN" dirty="0"/>
                        <a:t>2</a:t>
                      </a:r>
                    </a:p>
                  </a:txBody>
                  <a:tcPr/>
                </a:tc>
                <a:extLst>
                  <a:ext uri="{0D108BD9-81ED-4DB2-BD59-A6C34878D82A}">
                    <a16:rowId xmlns:a16="http://schemas.microsoft.com/office/drawing/2014/main" val="2572967118"/>
                  </a:ext>
                </a:extLst>
              </a:tr>
              <a:tr h="186168">
                <a:tc>
                  <a:txBody>
                    <a:bodyPr/>
                    <a:lstStyle/>
                    <a:p>
                      <a:r>
                        <a:rPr lang="en-IN" dirty="0"/>
                        <a:t>March</a:t>
                      </a:r>
                    </a:p>
                  </a:txBody>
                  <a:tcPr/>
                </a:tc>
                <a:tc>
                  <a:txBody>
                    <a:bodyPr/>
                    <a:lstStyle/>
                    <a:p>
                      <a:r>
                        <a:rPr lang="en-IN" dirty="0"/>
                        <a:t>4</a:t>
                      </a:r>
                    </a:p>
                  </a:txBody>
                  <a:tcPr/>
                </a:tc>
                <a:tc>
                  <a:txBody>
                    <a:bodyPr/>
                    <a:lstStyle/>
                    <a:p>
                      <a:r>
                        <a:rPr lang="en-IN" dirty="0"/>
                        <a:t>6</a:t>
                      </a:r>
                    </a:p>
                  </a:txBody>
                  <a:tcPr/>
                </a:tc>
                <a:extLst>
                  <a:ext uri="{0D108BD9-81ED-4DB2-BD59-A6C34878D82A}">
                    <a16:rowId xmlns:a16="http://schemas.microsoft.com/office/drawing/2014/main" val="3415527382"/>
                  </a:ext>
                </a:extLst>
              </a:tr>
              <a:tr h="186168">
                <a:tc>
                  <a:txBody>
                    <a:bodyPr/>
                    <a:lstStyle/>
                    <a:p>
                      <a:r>
                        <a:rPr lang="en-IN" dirty="0"/>
                        <a:t>April</a:t>
                      </a:r>
                    </a:p>
                  </a:txBody>
                  <a:tcPr/>
                </a:tc>
                <a:tc>
                  <a:txBody>
                    <a:bodyPr/>
                    <a:lstStyle/>
                    <a:p>
                      <a:r>
                        <a:rPr lang="en-IN" dirty="0"/>
                        <a:t>6</a:t>
                      </a:r>
                    </a:p>
                  </a:txBody>
                  <a:tcPr/>
                </a:tc>
                <a:tc>
                  <a:txBody>
                    <a:bodyPr/>
                    <a:lstStyle/>
                    <a:p>
                      <a:r>
                        <a:rPr lang="en-IN" dirty="0"/>
                        <a:t>5</a:t>
                      </a:r>
                    </a:p>
                  </a:txBody>
                  <a:tcPr/>
                </a:tc>
                <a:extLst>
                  <a:ext uri="{0D108BD9-81ED-4DB2-BD59-A6C34878D82A}">
                    <a16:rowId xmlns:a16="http://schemas.microsoft.com/office/drawing/2014/main" val="4232200560"/>
                  </a:ext>
                </a:extLst>
              </a:tr>
              <a:tr h="186168">
                <a:tc>
                  <a:txBody>
                    <a:bodyPr/>
                    <a:lstStyle/>
                    <a:p>
                      <a:r>
                        <a:rPr lang="en-IN" dirty="0"/>
                        <a:t>May</a:t>
                      </a:r>
                    </a:p>
                  </a:txBody>
                  <a:tcPr/>
                </a:tc>
                <a:tc>
                  <a:txBody>
                    <a:bodyPr/>
                    <a:lstStyle/>
                    <a:p>
                      <a:r>
                        <a:rPr lang="en-IN" dirty="0"/>
                        <a:t>6</a:t>
                      </a:r>
                    </a:p>
                  </a:txBody>
                  <a:tcPr/>
                </a:tc>
                <a:tc>
                  <a:txBody>
                    <a:bodyPr/>
                    <a:lstStyle/>
                    <a:p>
                      <a:r>
                        <a:rPr lang="en-IN" dirty="0"/>
                        <a:t>5</a:t>
                      </a:r>
                    </a:p>
                  </a:txBody>
                  <a:tcPr/>
                </a:tc>
                <a:extLst>
                  <a:ext uri="{0D108BD9-81ED-4DB2-BD59-A6C34878D82A}">
                    <a16:rowId xmlns:a16="http://schemas.microsoft.com/office/drawing/2014/main" val="149467262"/>
                  </a:ext>
                </a:extLst>
              </a:tr>
              <a:tr h="186168">
                <a:tc>
                  <a:txBody>
                    <a:bodyPr/>
                    <a:lstStyle/>
                    <a:p>
                      <a:r>
                        <a:rPr lang="en-IN" dirty="0"/>
                        <a:t>June</a:t>
                      </a:r>
                    </a:p>
                  </a:txBody>
                  <a:tcPr/>
                </a:tc>
                <a:tc>
                  <a:txBody>
                    <a:bodyPr/>
                    <a:lstStyle/>
                    <a:p>
                      <a:r>
                        <a:rPr lang="en-IN" dirty="0"/>
                        <a:t>8</a:t>
                      </a:r>
                    </a:p>
                  </a:txBody>
                  <a:tcPr/>
                </a:tc>
                <a:tc>
                  <a:txBody>
                    <a:bodyPr/>
                    <a:lstStyle/>
                    <a:p>
                      <a:r>
                        <a:rPr lang="en-IN" dirty="0"/>
                        <a:t>6</a:t>
                      </a:r>
                    </a:p>
                  </a:txBody>
                  <a:tcPr/>
                </a:tc>
                <a:extLst>
                  <a:ext uri="{0D108BD9-81ED-4DB2-BD59-A6C34878D82A}">
                    <a16:rowId xmlns:a16="http://schemas.microsoft.com/office/drawing/2014/main" val="3614715931"/>
                  </a:ext>
                </a:extLst>
              </a:tr>
              <a:tr h="186168">
                <a:tc>
                  <a:txBody>
                    <a:bodyPr/>
                    <a:lstStyle/>
                    <a:p>
                      <a:r>
                        <a:rPr lang="en-IN" dirty="0"/>
                        <a:t>July</a:t>
                      </a:r>
                    </a:p>
                  </a:txBody>
                  <a:tcPr/>
                </a:tc>
                <a:tc>
                  <a:txBody>
                    <a:bodyPr/>
                    <a:lstStyle/>
                    <a:p>
                      <a:r>
                        <a:rPr lang="en-IN" dirty="0"/>
                        <a:t>4</a:t>
                      </a:r>
                    </a:p>
                  </a:txBody>
                  <a:tcPr/>
                </a:tc>
                <a:tc>
                  <a:txBody>
                    <a:bodyPr/>
                    <a:lstStyle/>
                    <a:p>
                      <a:r>
                        <a:rPr lang="en-IN" dirty="0"/>
                        <a:t>8</a:t>
                      </a:r>
                    </a:p>
                  </a:txBody>
                  <a:tcPr/>
                </a:tc>
                <a:extLst>
                  <a:ext uri="{0D108BD9-81ED-4DB2-BD59-A6C34878D82A}">
                    <a16:rowId xmlns:a16="http://schemas.microsoft.com/office/drawing/2014/main" val="2391551436"/>
                  </a:ext>
                </a:extLst>
              </a:tr>
              <a:tr h="186168">
                <a:tc>
                  <a:txBody>
                    <a:bodyPr/>
                    <a:lstStyle/>
                    <a:p>
                      <a:r>
                        <a:rPr lang="en-IN" dirty="0"/>
                        <a:t>August</a:t>
                      </a:r>
                    </a:p>
                  </a:txBody>
                  <a:tcPr/>
                </a:tc>
                <a:tc>
                  <a:txBody>
                    <a:bodyPr/>
                    <a:lstStyle/>
                    <a:p>
                      <a:r>
                        <a:rPr lang="en-IN" dirty="0"/>
                        <a:t>5</a:t>
                      </a:r>
                    </a:p>
                  </a:txBody>
                  <a:tcPr/>
                </a:tc>
                <a:tc>
                  <a:txBody>
                    <a:bodyPr/>
                    <a:lstStyle/>
                    <a:p>
                      <a:r>
                        <a:rPr lang="en-IN" dirty="0"/>
                        <a:t>6</a:t>
                      </a:r>
                    </a:p>
                  </a:txBody>
                  <a:tcPr/>
                </a:tc>
                <a:extLst>
                  <a:ext uri="{0D108BD9-81ED-4DB2-BD59-A6C34878D82A}">
                    <a16:rowId xmlns:a16="http://schemas.microsoft.com/office/drawing/2014/main" val="1926230285"/>
                  </a:ext>
                </a:extLst>
              </a:tr>
              <a:tr h="186168">
                <a:tc>
                  <a:txBody>
                    <a:bodyPr/>
                    <a:lstStyle/>
                    <a:p>
                      <a:r>
                        <a:rPr lang="en-IN" dirty="0"/>
                        <a:t>September</a:t>
                      </a:r>
                    </a:p>
                  </a:txBody>
                  <a:tcPr/>
                </a:tc>
                <a:tc>
                  <a:txBody>
                    <a:bodyPr/>
                    <a:lstStyle/>
                    <a:p>
                      <a:r>
                        <a:rPr lang="en-IN" dirty="0"/>
                        <a:t>3</a:t>
                      </a:r>
                    </a:p>
                  </a:txBody>
                  <a:tcPr/>
                </a:tc>
                <a:tc>
                  <a:txBody>
                    <a:bodyPr/>
                    <a:lstStyle/>
                    <a:p>
                      <a:r>
                        <a:rPr lang="en-IN" dirty="0"/>
                        <a:t>7</a:t>
                      </a:r>
                    </a:p>
                  </a:txBody>
                  <a:tcPr/>
                </a:tc>
                <a:extLst>
                  <a:ext uri="{0D108BD9-81ED-4DB2-BD59-A6C34878D82A}">
                    <a16:rowId xmlns:a16="http://schemas.microsoft.com/office/drawing/2014/main" val="752885210"/>
                  </a:ext>
                </a:extLst>
              </a:tr>
              <a:tr h="186168">
                <a:tc>
                  <a:txBody>
                    <a:bodyPr/>
                    <a:lstStyle/>
                    <a:p>
                      <a:r>
                        <a:rPr lang="en-IN" dirty="0"/>
                        <a:t>October</a:t>
                      </a:r>
                    </a:p>
                  </a:txBody>
                  <a:tcPr/>
                </a:tc>
                <a:tc>
                  <a:txBody>
                    <a:bodyPr/>
                    <a:lstStyle/>
                    <a:p>
                      <a:r>
                        <a:rPr lang="en-IN" dirty="0"/>
                        <a:t>9</a:t>
                      </a:r>
                    </a:p>
                  </a:txBody>
                  <a:tcPr/>
                </a:tc>
                <a:tc>
                  <a:txBody>
                    <a:bodyPr/>
                    <a:lstStyle/>
                    <a:p>
                      <a:r>
                        <a:rPr lang="en-IN" dirty="0"/>
                        <a:t>4</a:t>
                      </a:r>
                    </a:p>
                  </a:txBody>
                  <a:tcPr/>
                </a:tc>
                <a:extLst>
                  <a:ext uri="{0D108BD9-81ED-4DB2-BD59-A6C34878D82A}">
                    <a16:rowId xmlns:a16="http://schemas.microsoft.com/office/drawing/2014/main" val="24647107"/>
                  </a:ext>
                </a:extLst>
              </a:tr>
              <a:tr h="186168">
                <a:tc>
                  <a:txBody>
                    <a:bodyPr/>
                    <a:lstStyle/>
                    <a:p>
                      <a:r>
                        <a:rPr lang="en-IN" dirty="0"/>
                        <a:t>November</a:t>
                      </a:r>
                    </a:p>
                  </a:txBody>
                  <a:tcPr/>
                </a:tc>
                <a:tc>
                  <a:txBody>
                    <a:bodyPr/>
                    <a:lstStyle/>
                    <a:p>
                      <a:r>
                        <a:rPr lang="en-IN" dirty="0"/>
                        <a:t>7</a:t>
                      </a:r>
                    </a:p>
                  </a:txBody>
                  <a:tcPr/>
                </a:tc>
                <a:tc>
                  <a:txBody>
                    <a:bodyPr/>
                    <a:lstStyle/>
                    <a:p>
                      <a:r>
                        <a:rPr lang="en-IN" dirty="0"/>
                        <a:t>5</a:t>
                      </a:r>
                    </a:p>
                  </a:txBody>
                  <a:tcPr/>
                </a:tc>
                <a:extLst>
                  <a:ext uri="{0D108BD9-81ED-4DB2-BD59-A6C34878D82A}">
                    <a16:rowId xmlns:a16="http://schemas.microsoft.com/office/drawing/2014/main" val="798115817"/>
                  </a:ext>
                </a:extLst>
              </a:tr>
              <a:tr h="186168">
                <a:tc>
                  <a:txBody>
                    <a:bodyPr/>
                    <a:lstStyle/>
                    <a:p>
                      <a:r>
                        <a:rPr lang="en-IN" dirty="0"/>
                        <a:t>December</a:t>
                      </a:r>
                    </a:p>
                  </a:txBody>
                  <a:tcPr/>
                </a:tc>
                <a:tc>
                  <a:txBody>
                    <a:bodyPr/>
                    <a:lstStyle/>
                    <a:p>
                      <a:r>
                        <a:rPr lang="en-IN" dirty="0"/>
                        <a:t>3</a:t>
                      </a:r>
                    </a:p>
                  </a:txBody>
                  <a:tcPr/>
                </a:tc>
                <a:tc>
                  <a:txBody>
                    <a:bodyPr/>
                    <a:lstStyle/>
                    <a:p>
                      <a:r>
                        <a:rPr lang="en-IN" dirty="0"/>
                        <a:t>1</a:t>
                      </a:r>
                    </a:p>
                  </a:txBody>
                  <a:tcPr/>
                </a:tc>
                <a:extLst>
                  <a:ext uri="{0D108BD9-81ED-4DB2-BD59-A6C34878D82A}">
                    <a16:rowId xmlns:a16="http://schemas.microsoft.com/office/drawing/2014/main" val="4172396014"/>
                  </a:ext>
                </a:extLst>
              </a:tr>
            </a:tbl>
          </a:graphicData>
        </a:graphic>
      </p:graphicFrame>
    </p:spTree>
    <p:extLst>
      <p:ext uri="{BB962C8B-B14F-4D97-AF65-F5344CB8AC3E}">
        <p14:creationId xmlns:p14="http://schemas.microsoft.com/office/powerpoint/2010/main" val="163728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2466">
              <a:schemeClr val="bg1">
                <a:lumMod val="65000"/>
              </a:schemeClr>
            </a:gs>
            <a:gs pos="0">
              <a:schemeClr val="accent1">
                <a:lumMod val="60000"/>
                <a:lumOff val="40000"/>
              </a:schemeClr>
            </a:gs>
            <a:gs pos="74000">
              <a:schemeClr val="tx2">
                <a:lumMod val="20000"/>
                <a:lumOff val="80000"/>
              </a:schemeClr>
            </a:gs>
            <a:gs pos="83000">
              <a:schemeClr val="accent1">
                <a:lumMod val="45000"/>
                <a:lumOff val="5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AF2-BCBA-0974-5CBD-78DE266E2AC8}"/>
              </a:ext>
            </a:extLst>
          </p:cNvPr>
          <p:cNvSpPr>
            <a:spLocks noGrp="1"/>
          </p:cNvSpPr>
          <p:nvPr>
            <p:ph type="title"/>
          </p:nvPr>
        </p:nvSpPr>
        <p:spPr>
          <a:xfrm>
            <a:off x="258096" y="373626"/>
            <a:ext cx="5631427" cy="796413"/>
          </a:xfrm>
        </p:spPr>
        <p:txBody>
          <a:bodyPr/>
          <a:lstStyle/>
          <a:p>
            <a:r>
              <a:rPr lang="en-US" sz="4400" b="1" dirty="0"/>
              <a:t>Recommendations</a:t>
            </a:r>
            <a:endParaRPr lang="en-IN" dirty="0"/>
          </a:p>
        </p:txBody>
      </p:sp>
      <p:sp>
        <p:nvSpPr>
          <p:cNvPr id="3" name="Content Placeholder 2">
            <a:extLst>
              <a:ext uri="{FF2B5EF4-FFF2-40B4-BE49-F238E27FC236}">
                <a16:creationId xmlns:a16="http://schemas.microsoft.com/office/drawing/2014/main" id="{26C80018-01D7-1661-6290-7EC3EFBCE684}"/>
              </a:ext>
            </a:extLst>
          </p:cNvPr>
          <p:cNvSpPr>
            <a:spLocks noGrp="1"/>
          </p:cNvSpPr>
          <p:nvPr>
            <p:ph idx="1"/>
          </p:nvPr>
        </p:nvSpPr>
        <p:spPr>
          <a:xfrm>
            <a:off x="86032" y="1170038"/>
            <a:ext cx="12019936" cy="5225641"/>
          </a:xfrm>
        </p:spPr>
        <p:txBody>
          <a:bodyPr>
            <a:normAutofit fontScale="92500" lnSpcReduction="20000"/>
          </a:bodyPr>
          <a:lstStyle/>
          <a:p>
            <a:r>
              <a:rPr lang="en-US" b="1" u="sng" dirty="0"/>
              <a:t>End-of-Month Incentives</a:t>
            </a:r>
            <a:r>
              <a:rPr lang="en-US" dirty="0"/>
              <a:t>: Offer special interest rates or bonuses for transactions made towards the end of the month.</a:t>
            </a:r>
          </a:p>
          <a:p>
            <a:r>
              <a:rPr lang="en-US" b="1" u="sng" dirty="0"/>
              <a:t>Targeted Campaigns</a:t>
            </a:r>
            <a:r>
              <a:rPr lang="en-US" dirty="0"/>
              <a:t>: Run end-of-month marketing campaigns via email, SMS, and social media to remind customers of the benefits of making transactions.</a:t>
            </a:r>
          </a:p>
          <a:p>
            <a:r>
              <a:rPr lang="en-US" b="1" u="sng" dirty="0"/>
              <a:t>Feedback Collection</a:t>
            </a:r>
            <a:r>
              <a:rPr lang="en-US" dirty="0"/>
              <a:t>: Understand customer needs and address issues that may be causing the decline.</a:t>
            </a:r>
          </a:p>
          <a:p>
            <a:r>
              <a:rPr lang="en-US" b="1" u="sng" dirty="0"/>
              <a:t>Personalized Offers</a:t>
            </a:r>
            <a:r>
              <a:rPr lang="en-US" dirty="0"/>
              <a:t>: Use customer data to provide personalized offers or reminders.</a:t>
            </a:r>
          </a:p>
          <a:p>
            <a:r>
              <a:rPr lang="en-US" b="1" u="sng" dirty="0"/>
              <a:t>Ensure Service Availability</a:t>
            </a:r>
            <a:r>
              <a:rPr lang="en-US" dirty="0"/>
              <a:t>: Guarantee that all banking services are readily available and promoted towards the end of the month.</a:t>
            </a:r>
          </a:p>
          <a:p>
            <a:r>
              <a:rPr lang="en-US" b="1" u="sng" dirty="0"/>
              <a:t>Ease of Access</a:t>
            </a:r>
            <a:r>
              <a:rPr lang="en-US" dirty="0"/>
              <a:t>: Simplify transaction processes, and enhance digital banking platforms to encourage end-of-month usage.</a:t>
            </a:r>
          </a:p>
          <a:p>
            <a:r>
              <a:rPr lang="en-US" b="1" u="sng" dirty="0"/>
              <a:t>Cashback and Rewards</a:t>
            </a:r>
            <a:r>
              <a:rPr lang="en-US" dirty="0"/>
              <a:t>: Offer cashback or reward points for transactions made at the end of the month.</a:t>
            </a:r>
          </a:p>
          <a:p>
            <a:r>
              <a:rPr lang="en-US" dirty="0"/>
              <a:t>Implementing these strategies can help maintain a steady transaction count throughout the month.</a:t>
            </a:r>
            <a:endParaRPr lang="en-IN" dirty="0"/>
          </a:p>
        </p:txBody>
      </p:sp>
      <p:sp>
        <p:nvSpPr>
          <p:cNvPr id="4" name="Footer Placeholder 3">
            <a:extLst>
              <a:ext uri="{FF2B5EF4-FFF2-40B4-BE49-F238E27FC236}">
                <a16:creationId xmlns:a16="http://schemas.microsoft.com/office/drawing/2014/main" id="{B4AD7B5F-F2F5-D02A-936B-ACFFA5262EEC}"/>
              </a:ext>
            </a:extLst>
          </p:cNvPr>
          <p:cNvSpPr>
            <a:spLocks noGrp="1"/>
          </p:cNvSpPr>
          <p:nvPr>
            <p:ph type="ftr" sz="quarter" idx="11"/>
          </p:nvPr>
        </p:nvSpPr>
        <p:spPr>
          <a:xfrm>
            <a:off x="86032" y="6395679"/>
            <a:ext cx="2175387" cy="378747"/>
          </a:xfrm>
        </p:spPr>
        <p:txBody>
          <a:bodyPr/>
          <a:lstStyle/>
          <a:p>
            <a:r>
              <a:rPr lang="en-IN" dirty="0">
                <a:solidFill>
                  <a:schemeClr val="tx1"/>
                </a:solidFill>
              </a:rPr>
              <a:t>Presented By : Arjun Menon</a:t>
            </a:r>
          </a:p>
        </p:txBody>
      </p:sp>
    </p:spTree>
    <p:extLst>
      <p:ext uri="{BB962C8B-B14F-4D97-AF65-F5344CB8AC3E}">
        <p14:creationId xmlns:p14="http://schemas.microsoft.com/office/powerpoint/2010/main" val="398029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2466">
              <a:schemeClr val="bg1">
                <a:lumMod val="65000"/>
              </a:schemeClr>
            </a:gs>
            <a:gs pos="0">
              <a:schemeClr val="accent1">
                <a:lumMod val="60000"/>
                <a:lumOff val="40000"/>
              </a:schemeClr>
            </a:gs>
            <a:gs pos="74000">
              <a:schemeClr val="tx2">
                <a:lumMod val="20000"/>
                <a:lumOff val="80000"/>
              </a:schemeClr>
            </a:gs>
            <a:gs pos="83000">
              <a:schemeClr val="accent1">
                <a:lumMod val="45000"/>
                <a:lumOff val="5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DCE8-0AF3-8DD6-92E7-A2770A8B706E}"/>
              </a:ext>
            </a:extLst>
          </p:cNvPr>
          <p:cNvSpPr>
            <a:spLocks noGrp="1"/>
          </p:cNvSpPr>
          <p:nvPr>
            <p:ph type="title"/>
          </p:nvPr>
        </p:nvSpPr>
        <p:spPr>
          <a:xfrm>
            <a:off x="75544" y="136525"/>
            <a:ext cx="5931966" cy="984353"/>
          </a:xfrm>
        </p:spPr>
        <p:txBody>
          <a:bodyPr>
            <a:normAutofit/>
          </a:bodyPr>
          <a:lstStyle/>
          <a:p>
            <a:r>
              <a:rPr lang="en-IN" sz="2000" b="1" dirty="0"/>
              <a:t>4)</a:t>
            </a:r>
            <a:r>
              <a:rPr lang="en-US" sz="2000" b="1" i="0" dirty="0">
                <a:solidFill>
                  <a:srgbClr val="3C4043"/>
                </a:solidFill>
                <a:effectLst/>
                <a:latin typeface="Roboto" panose="02000000000000000000" pitchFamily="2" charset="0"/>
              </a:rPr>
              <a:t> Hypothesis: High-value transactions (amounts above a certain threshold) are more frequent in certain branches</a:t>
            </a:r>
            <a:endParaRPr lang="en-IN" sz="2000" b="1" dirty="0"/>
          </a:p>
        </p:txBody>
      </p:sp>
      <p:sp>
        <p:nvSpPr>
          <p:cNvPr id="4" name="Footer Placeholder 3">
            <a:extLst>
              <a:ext uri="{FF2B5EF4-FFF2-40B4-BE49-F238E27FC236}">
                <a16:creationId xmlns:a16="http://schemas.microsoft.com/office/drawing/2014/main" id="{E0911831-6F3B-BA8B-BF1D-2869E0A460CC}"/>
              </a:ext>
            </a:extLst>
          </p:cNvPr>
          <p:cNvSpPr>
            <a:spLocks noGrp="1"/>
          </p:cNvSpPr>
          <p:nvPr>
            <p:ph type="ftr" sz="quarter" idx="11"/>
          </p:nvPr>
        </p:nvSpPr>
        <p:spPr>
          <a:xfrm>
            <a:off x="145026" y="6356350"/>
            <a:ext cx="1978742" cy="365125"/>
          </a:xfrm>
        </p:spPr>
        <p:txBody>
          <a:bodyPr/>
          <a:lstStyle/>
          <a:p>
            <a:r>
              <a:rPr lang="en-IN" dirty="0">
                <a:solidFill>
                  <a:schemeClr val="tx1"/>
                </a:solidFill>
              </a:rPr>
              <a:t>Presented By : Arjun Menon</a:t>
            </a:r>
          </a:p>
        </p:txBody>
      </p:sp>
      <p:pic>
        <p:nvPicPr>
          <p:cNvPr id="6" name="Picture 5">
            <a:extLst>
              <a:ext uri="{FF2B5EF4-FFF2-40B4-BE49-F238E27FC236}">
                <a16:creationId xmlns:a16="http://schemas.microsoft.com/office/drawing/2014/main" id="{BAA09039-ED0B-35F4-FB22-E0B0E4EC9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44" y="1239991"/>
            <a:ext cx="5931966" cy="4492215"/>
          </a:xfrm>
          <a:prstGeom prst="rect">
            <a:avLst/>
          </a:prstGeom>
        </p:spPr>
      </p:pic>
      <p:sp>
        <p:nvSpPr>
          <p:cNvPr id="7" name="TextBox 6">
            <a:extLst>
              <a:ext uri="{FF2B5EF4-FFF2-40B4-BE49-F238E27FC236}">
                <a16:creationId xmlns:a16="http://schemas.microsoft.com/office/drawing/2014/main" id="{0A2877A9-563E-80D2-2F44-E199693910B2}"/>
              </a:ext>
            </a:extLst>
          </p:cNvPr>
          <p:cNvSpPr txBox="1"/>
          <p:nvPr/>
        </p:nvSpPr>
        <p:spPr>
          <a:xfrm>
            <a:off x="6971069" y="0"/>
            <a:ext cx="3441291" cy="369332"/>
          </a:xfrm>
          <a:prstGeom prst="rect">
            <a:avLst/>
          </a:prstGeom>
          <a:noFill/>
        </p:spPr>
        <p:txBody>
          <a:bodyPr wrap="square" rtlCol="0">
            <a:spAutoFit/>
          </a:bodyPr>
          <a:lstStyle/>
          <a:p>
            <a:r>
              <a:rPr lang="en-IN" b="1" dirty="0"/>
              <a:t>Analysis:-</a:t>
            </a:r>
          </a:p>
        </p:txBody>
      </p:sp>
      <p:sp>
        <p:nvSpPr>
          <p:cNvPr id="8" name="TextBox 7">
            <a:extLst>
              <a:ext uri="{FF2B5EF4-FFF2-40B4-BE49-F238E27FC236}">
                <a16:creationId xmlns:a16="http://schemas.microsoft.com/office/drawing/2014/main" id="{4FB94007-2FA6-EAAF-EF9D-EE888DD939E5}"/>
              </a:ext>
            </a:extLst>
          </p:cNvPr>
          <p:cNvSpPr txBox="1"/>
          <p:nvPr/>
        </p:nvSpPr>
        <p:spPr>
          <a:xfrm>
            <a:off x="6971068" y="358936"/>
            <a:ext cx="5220931" cy="5632311"/>
          </a:xfrm>
          <a:prstGeom prst="rect">
            <a:avLst/>
          </a:prstGeom>
          <a:noFill/>
        </p:spPr>
        <p:txBody>
          <a:bodyPr wrap="square" rtlCol="0">
            <a:spAutoFit/>
          </a:bodyPr>
          <a:lstStyle/>
          <a:p>
            <a:r>
              <a:rPr lang="en-US" dirty="0"/>
              <a:t>The bar chart shows the frequency of high-value transactions (above 4000) across various branches. Key observations are:</a:t>
            </a:r>
          </a:p>
          <a:p>
            <a:r>
              <a:rPr lang="en-US" b="1" u="sng" dirty="0"/>
              <a:t>Top Performers:</a:t>
            </a:r>
          </a:p>
          <a:p>
            <a:pPr marL="285750" indent="-285750">
              <a:buFont typeface="Arial" panose="020B0604020202020204" pitchFamily="34" charset="0"/>
              <a:buChar char="•"/>
            </a:pPr>
            <a:r>
              <a:rPr lang="en-US" u="sng" dirty="0"/>
              <a:t>CANARA</a:t>
            </a:r>
            <a:r>
              <a:rPr lang="en-US" dirty="0"/>
              <a:t> :- Highest with 27 transactions.</a:t>
            </a:r>
          </a:p>
          <a:p>
            <a:pPr marL="285750" indent="-285750">
              <a:buFont typeface="Arial" panose="020B0604020202020204" pitchFamily="34" charset="0"/>
              <a:buChar char="•"/>
            </a:pPr>
            <a:r>
              <a:rPr lang="en-US" u="sng" dirty="0"/>
              <a:t>ICICI 55 Silicon Valley and INDUS 11 Brigade Road</a:t>
            </a:r>
            <a:r>
              <a:rPr lang="en-US" dirty="0"/>
              <a:t>: Next highest with 22 transactions each</a:t>
            </a:r>
          </a:p>
          <a:p>
            <a:r>
              <a:rPr lang="en-US" b="1" u="sng" dirty="0"/>
              <a:t>Mid-Range Performers</a:t>
            </a:r>
            <a:r>
              <a:rPr lang="en-US" dirty="0"/>
              <a:t>:</a:t>
            </a:r>
          </a:p>
          <a:p>
            <a:pPr marL="285750" indent="-285750">
              <a:buFont typeface="Arial" panose="020B0604020202020204" pitchFamily="34" charset="0"/>
              <a:buChar char="•"/>
            </a:pPr>
            <a:r>
              <a:rPr lang="en-US" u="sng" dirty="0"/>
              <a:t>AXIS 707 B Royal Street Road</a:t>
            </a:r>
            <a:r>
              <a:rPr lang="en-US" dirty="0"/>
              <a:t>: 20 transactions.</a:t>
            </a:r>
          </a:p>
          <a:p>
            <a:pPr marL="285750" indent="-285750">
              <a:buFont typeface="Arial" panose="020B0604020202020204" pitchFamily="34" charset="0"/>
              <a:buChar char="•"/>
            </a:pPr>
            <a:r>
              <a:rPr lang="en-US" dirty="0"/>
              <a:t>Several branches like </a:t>
            </a:r>
            <a:r>
              <a:rPr lang="en-US" u="sng" dirty="0"/>
              <a:t>HDFC 55 Info Park</a:t>
            </a:r>
            <a:r>
              <a:rPr lang="en-US" dirty="0"/>
              <a:t>, </a:t>
            </a:r>
            <a:r>
              <a:rPr lang="en-US" u="sng" dirty="0"/>
              <a:t>HDFC 123 MG Road Hills</a:t>
            </a:r>
            <a:r>
              <a:rPr lang="en-US" dirty="0"/>
              <a:t>, etc., show frequencies between 16 and 19 transactions.</a:t>
            </a:r>
          </a:p>
          <a:p>
            <a:r>
              <a:rPr lang="en-US" b="1" u="sng" dirty="0"/>
              <a:t>Lower Performers</a:t>
            </a:r>
            <a:r>
              <a:rPr lang="en-US" dirty="0"/>
              <a:t>:</a:t>
            </a:r>
          </a:p>
          <a:p>
            <a:pPr marL="285750" indent="-285750">
              <a:buFont typeface="Arial" panose="020B0604020202020204" pitchFamily="34" charset="0"/>
              <a:buChar char="•"/>
            </a:pPr>
            <a:r>
              <a:rPr lang="en-US" u="sng" dirty="0"/>
              <a:t>Branches like UBI 12 Green Avenue: </a:t>
            </a:r>
            <a:r>
              <a:rPr lang="en-US" dirty="0"/>
              <a:t>Only 2 transactions.</a:t>
            </a:r>
          </a:p>
          <a:p>
            <a:pPr marL="285750" indent="-285750">
              <a:buFont typeface="Arial" panose="020B0604020202020204" pitchFamily="34" charset="0"/>
              <a:buChar char="•"/>
            </a:pPr>
            <a:r>
              <a:rPr lang="en-US" dirty="0"/>
              <a:t>Several branches show frequencies below 10 transactions.</a:t>
            </a:r>
          </a:p>
          <a:p>
            <a:r>
              <a:rPr lang="en-IN" b="1" dirty="0"/>
              <a:t>So According to Above Analysis the hypothesis is correct as the high value customers are more frequent in certain Branches</a:t>
            </a:r>
            <a:endParaRPr lang="en-US" b="1" dirty="0"/>
          </a:p>
        </p:txBody>
      </p:sp>
    </p:spTree>
    <p:extLst>
      <p:ext uri="{BB962C8B-B14F-4D97-AF65-F5344CB8AC3E}">
        <p14:creationId xmlns:p14="http://schemas.microsoft.com/office/powerpoint/2010/main" val="1076056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2466">
              <a:schemeClr val="bg1">
                <a:lumMod val="65000"/>
              </a:schemeClr>
            </a:gs>
            <a:gs pos="0">
              <a:schemeClr val="accent1">
                <a:lumMod val="60000"/>
                <a:lumOff val="40000"/>
              </a:schemeClr>
            </a:gs>
            <a:gs pos="74000">
              <a:schemeClr val="tx2">
                <a:lumMod val="20000"/>
                <a:lumOff val="80000"/>
              </a:schemeClr>
            </a:gs>
            <a:gs pos="83000">
              <a:schemeClr val="accent1">
                <a:lumMod val="45000"/>
                <a:lumOff val="5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4882-4FF8-6B8E-A6AD-A726662F0A8D}"/>
              </a:ext>
            </a:extLst>
          </p:cNvPr>
          <p:cNvSpPr>
            <a:spLocks noGrp="1"/>
          </p:cNvSpPr>
          <p:nvPr>
            <p:ph type="title"/>
          </p:nvPr>
        </p:nvSpPr>
        <p:spPr>
          <a:xfrm>
            <a:off x="108155" y="110205"/>
            <a:ext cx="4815349" cy="768042"/>
          </a:xfrm>
        </p:spPr>
        <p:txBody>
          <a:bodyPr>
            <a:normAutofit/>
          </a:bodyPr>
          <a:lstStyle/>
          <a:p>
            <a:r>
              <a:rPr lang="en-US" sz="2000" b="1" dirty="0"/>
              <a:t>Recommendations to Increase High-Value Transactions:</a:t>
            </a:r>
            <a:endParaRPr lang="en-IN" sz="2000" dirty="0"/>
          </a:p>
        </p:txBody>
      </p:sp>
      <p:sp>
        <p:nvSpPr>
          <p:cNvPr id="3" name="Content Placeholder 2">
            <a:extLst>
              <a:ext uri="{FF2B5EF4-FFF2-40B4-BE49-F238E27FC236}">
                <a16:creationId xmlns:a16="http://schemas.microsoft.com/office/drawing/2014/main" id="{96F6C66F-2F7E-F04E-1555-D609C9F2E1D5}"/>
              </a:ext>
            </a:extLst>
          </p:cNvPr>
          <p:cNvSpPr>
            <a:spLocks noGrp="1"/>
          </p:cNvSpPr>
          <p:nvPr>
            <p:ph idx="1"/>
          </p:nvPr>
        </p:nvSpPr>
        <p:spPr>
          <a:xfrm>
            <a:off x="108155" y="878247"/>
            <a:ext cx="11975690" cy="5485527"/>
          </a:xfrm>
        </p:spPr>
        <p:txBody>
          <a:bodyPr>
            <a:normAutofit/>
          </a:bodyPr>
          <a:lstStyle/>
          <a:p>
            <a:pPr marL="0" indent="0">
              <a:buNone/>
            </a:pPr>
            <a:r>
              <a:rPr lang="en-US" sz="1600" b="1" i="1" u="sng" dirty="0"/>
              <a:t>Targeted Marketing:-</a:t>
            </a:r>
          </a:p>
          <a:p>
            <a:r>
              <a:rPr lang="en-US" sz="1600" dirty="0"/>
              <a:t>Focus on branches with mid-range performance to push them towards higher frequencies.</a:t>
            </a:r>
          </a:p>
          <a:p>
            <a:r>
              <a:rPr lang="en-US" sz="1600" dirty="0"/>
              <a:t>Personalized offers and promotions for high-value customers at lower-performing branches.</a:t>
            </a:r>
          </a:p>
          <a:p>
            <a:pPr marL="0" indent="0">
              <a:buNone/>
            </a:pPr>
            <a:r>
              <a:rPr lang="en-IN" sz="1600" b="1" i="1" u="sng" dirty="0"/>
              <a:t>Enhanced Customer Service:-</a:t>
            </a:r>
          </a:p>
          <a:p>
            <a:r>
              <a:rPr lang="en-US" sz="1600" dirty="0"/>
              <a:t>Improve customer service and engagement in branches with fewer high-value transactions to build trust and encourage larger transactions</a:t>
            </a:r>
          </a:p>
          <a:p>
            <a:pPr marL="0" indent="0">
              <a:buNone/>
            </a:pPr>
            <a:r>
              <a:rPr lang="en-IN" sz="1600" b="1" i="1" u="sng" dirty="0"/>
              <a:t>Product and Service Improvement:-</a:t>
            </a:r>
          </a:p>
          <a:p>
            <a:r>
              <a:rPr lang="en-US" sz="1600" dirty="0"/>
              <a:t>Introduce or enhance premium banking products and services targeted at high-value customers.</a:t>
            </a:r>
          </a:p>
          <a:p>
            <a:r>
              <a:rPr lang="en-US" sz="1600" dirty="0"/>
              <a:t>Promote these services more aggressively in branches with lower transaction frequencies.</a:t>
            </a:r>
          </a:p>
          <a:p>
            <a:pPr marL="0" indent="0">
              <a:buNone/>
            </a:pPr>
            <a:r>
              <a:rPr lang="en-IN" sz="1600" b="1" i="1" u="sng" dirty="0"/>
              <a:t>Local Events and Campaigns:-</a:t>
            </a:r>
          </a:p>
          <a:p>
            <a:r>
              <a:rPr lang="en-US" sz="1600" dirty="0"/>
              <a:t>Host events or financial planning sessions in branches with low transaction counts to attract high-value customers.</a:t>
            </a:r>
          </a:p>
          <a:p>
            <a:pPr marL="0" indent="0">
              <a:buNone/>
            </a:pPr>
            <a:r>
              <a:rPr lang="en-IN" sz="1600" b="1" i="1" u="sng" dirty="0"/>
              <a:t>Incentivize Employees:</a:t>
            </a:r>
            <a:r>
              <a:rPr lang="en-US" sz="1600" b="1" i="1" u="sng" dirty="0"/>
              <a:t>-</a:t>
            </a:r>
          </a:p>
          <a:p>
            <a:r>
              <a:rPr lang="en-US" sz="1600" dirty="0"/>
              <a:t>Implement incentives for branch employees to encourage high-value transactions through personalized customer engagement.</a:t>
            </a:r>
          </a:p>
          <a:p>
            <a:pPr marL="0" indent="0">
              <a:buNone/>
            </a:pPr>
            <a:r>
              <a:rPr lang="en-US" sz="1600" dirty="0"/>
              <a:t>By focusing on these strategies, branches can potentially increase their high-value transaction counts, aligning with the observed successful practices of top-performing branches.</a:t>
            </a:r>
            <a:endParaRPr lang="en-IN" sz="1600" dirty="0"/>
          </a:p>
        </p:txBody>
      </p:sp>
      <p:sp>
        <p:nvSpPr>
          <p:cNvPr id="4" name="Footer Placeholder 3">
            <a:extLst>
              <a:ext uri="{FF2B5EF4-FFF2-40B4-BE49-F238E27FC236}">
                <a16:creationId xmlns:a16="http://schemas.microsoft.com/office/drawing/2014/main" id="{2DE35A9D-5E83-4878-C365-1F4E86C4339E}"/>
              </a:ext>
            </a:extLst>
          </p:cNvPr>
          <p:cNvSpPr>
            <a:spLocks noGrp="1"/>
          </p:cNvSpPr>
          <p:nvPr>
            <p:ph type="ftr" sz="quarter" idx="11"/>
          </p:nvPr>
        </p:nvSpPr>
        <p:spPr>
          <a:xfrm>
            <a:off x="108155" y="6382670"/>
            <a:ext cx="2234381" cy="365125"/>
          </a:xfrm>
        </p:spPr>
        <p:txBody>
          <a:bodyPr/>
          <a:lstStyle/>
          <a:p>
            <a:r>
              <a:rPr lang="en-IN" dirty="0">
                <a:solidFill>
                  <a:schemeClr val="tx1"/>
                </a:solidFill>
              </a:rPr>
              <a:t>Presented By : Arjun Menon</a:t>
            </a:r>
          </a:p>
        </p:txBody>
      </p:sp>
    </p:spTree>
    <p:extLst>
      <p:ext uri="{BB962C8B-B14F-4D97-AF65-F5344CB8AC3E}">
        <p14:creationId xmlns:p14="http://schemas.microsoft.com/office/powerpoint/2010/main" val="990389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790</TotalTime>
  <Words>2239</Words>
  <Application>Microsoft Office PowerPoint</Application>
  <PresentationFormat>Widescreen</PresentationFormat>
  <Paragraphs>282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Roboto</vt:lpstr>
      <vt:lpstr>Office Theme</vt:lpstr>
      <vt:lpstr>Banking Data Analysis Using  PowerBi</vt:lpstr>
      <vt:lpstr>1)Hypothesis: Customers of different age groups prefer different types of accounts (e.g., Savings, Current, Salary, OverDraft)</vt:lpstr>
      <vt:lpstr>Recommendation</vt:lpstr>
      <vt:lpstr>2)Hypothesis: Branches located in urban areas have higher total transaction amounts compared to branches in rural areas.</vt:lpstr>
      <vt:lpstr>Recommendations to Increase Rural Transaction Amounts</vt:lpstr>
      <vt:lpstr>3)Hypothesis: There is a significant increase in the number of transactions at the beginning and end of the month</vt:lpstr>
      <vt:lpstr>Recommendations</vt:lpstr>
      <vt:lpstr>4) Hypothesis: High-value transactions (amounts above a certain threshold) are more frequent in certain branches</vt:lpstr>
      <vt:lpstr>Recommendations to Increase High-Value Transactions:</vt:lpstr>
      <vt:lpstr>5)Hypothesis: Customers with multiple account types have higher overall balances.</vt:lpstr>
      <vt:lpstr>Recommendations</vt:lpstr>
      <vt:lpstr>6)Hypothesis: Branches with a higher number of employees handle a larger volume of transactions.</vt:lpstr>
      <vt:lpstr>Recommendations for the Bank</vt:lpstr>
      <vt:lpstr>7)Hypothesis: Certain types of transactions (e.g., deposits, withdrawals, transfers) are more common at specific times of the day.</vt:lpstr>
      <vt:lpstr>Recommendations</vt:lpstr>
      <vt:lpstr>8)Hypothesis: Younger customers (age 18-35) perform more transactions compared to older customers.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arjun menon</dc:creator>
  <cp:lastModifiedBy>arjun menon</cp:lastModifiedBy>
  <cp:revision>12</cp:revision>
  <dcterms:created xsi:type="dcterms:W3CDTF">2024-07-13T14:14:37Z</dcterms:created>
  <dcterms:modified xsi:type="dcterms:W3CDTF">2024-07-14T15:20:41Z</dcterms:modified>
</cp:coreProperties>
</file>