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9/8/2024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9/8/2024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9/8/2024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9/8/2024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9/8/2024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9/8/2024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9/8/2024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BACE-2A59-9E76-967B-D3F1C0CEDD8D}"/>
              </a:ext>
            </a:extLst>
          </p:cNvPr>
          <p:cNvSpPr>
            <a:spLocks noGrp="1"/>
          </p:cNvSpPr>
          <p:nvPr>
            <p:ph type="ctrTitle"/>
          </p:nvPr>
        </p:nvSpPr>
        <p:spPr>
          <a:xfrm>
            <a:off x="1233614" y="2090176"/>
            <a:ext cx="8825658" cy="2677648"/>
          </a:xfrm>
        </p:spPr>
        <p:txBody>
          <a:bodyPr/>
          <a:lstStyle/>
          <a:p>
            <a:r>
              <a:rPr lang="en-IN" b="0" i="0" dirty="0">
                <a:effectLst/>
                <a:latin typeface="Google Sans"/>
              </a:rPr>
              <a:t>Hospital Management Case Study</a:t>
            </a:r>
            <a:br>
              <a:rPr lang="en-IN" sz="900" b="0" i="0" dirty="0">
                <a:effectLst/>
                <a:latin typeface="Google Sans"/>
              </a:rPr>
            </a:br>
            <a:endParaRPr lang="en-IN" sz="2400" dirty="0"/>
          </a:p>
        </p:txBody>
      </p:sp>
      <p:sp>
        <p:nvSpPr>
          <p:cNvPr id="3" name="Subtitle 2">
            <a:extLst>
              <a:ext uri="{FF2B5EF4-FFF2-40B4-BE49-F238E27FC236}">
                <a16:creationId xmlns:a16="http://schemas.microsoft.com/office/drawing/2014/main" id="{BD0A1947-5FDD-B1DA-167A-4C9CEC40343C}"/>
              </a:ext>
            </a:extLst>
          </p:cNvPr>
          <p:cNvSpPr>
            <a:spLocks noGrp="1"/>
          </p:cNvSpPr>
          <p:nvPr>
            <p:ph type="subTitle" idx="1"/>
          </p:nvPr>
        </p:nvSpPr>
        <p:spPr>
          <a:xfrm>
            <a:off x="1233614" y="4698722"/>
            <a:ext cx="8825658" cy="861420"/>
          </a:xfrm>
        </p:spPr>
        <p:txBody>
          <a:bodyPr/>
          <a:lstStyle/>
          <a:p>
            <a:r>
              <a:rPr lang="en-IN" dirty="0">
                <a:solidFill>
                  <a:schemeClr val="bg1"/>
                </a:solidFill>
              </a:rPr>
              <a:t>By ARJUN MENON</a:t>
            </a:r>
          </a:p>
        </p:txBody>
      </p:sp>
    </p:spTree>
    <p:extLst>
      <p:ext uri="{BB962C8B-B14F-4D97-AF65-F5344CB8AC3E}">
        <p14:creationId xmlns:p14="http://schemas.microsoft.com/office/powerpoint/2010/main" val="3996244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25D9-78EF-8150-132E-4F9649E88DDE}"/>
              </a:ext>
            </a:extLst>
          </p:cNvPr>
          <p:cNvSpPr>
            <a:spLocks noGrp="1"/>
          </p:cNvSpPr>
          <p:nvPr>
            <p:ph type="ctrTitle"/>
          </p:nvPr>
        </p:nvSpPr>
        <p:spPr>
          <a:xfrm>
            <a:off x="1764555" y="2375037"/>
            <a:ext cx="8825658" cy="1329267"/>
          </a:xfrm>
        </p:spPr>
        <p:txBody>
          <a:bodyPr/>
          <a:lstStyle/>
          <a:p>
            <a:pPr algn="ctr"/>
            <a:r>
              <a:rPr lang="en-IN" dirty="0">
                <a:solidFill>
                  <a:schemeClr val="bg1"/>
                </a:solidFill>
              </a:rPr>
              <a:t>THANKYOU  EVERYONE</a:t>
            </a:r>
          </a:p>
        </p:txBody>
      </p:sp>
    </p:spTree>
    <p:extLst>
      <p:ext uri="{BB962C8B-B14F-4D97-AF65-F5344CB8AC3E}">
        <p14:creationId xmlns:p14="http://schemas.microsoft.com/office/powerpoint/2010/main" val="1520800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7310C02E-75E1-C2DA-4787-A3245FC1BAD6}"/>
              </a:ext>
            </a:extLst>
          </p:cNvPr>
          <p:cNvSpPr txBox="1">
            <a:spLocks/>
          </p:cNvSpPr>
          <p:nvPr/>
        </p:nvSpPr>
        <p:spPr>
          <a:xfrm>
            <a:off x="198500" y="0"/>
            <a:ext cx="8825658" cy="70902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b="1" i="0" u="sng" dirty="0">
                <a:solidFill>
                  <a:srgbClr val="3C4043"/>
                </a:solidFill>
                <a:effectLst/>
                <a:latin typeface="Roboto" panose="02000000000000000000" pitchFamily="2" charset="0"/>
              </a:rPr>
              <a:t>Q1.</a:t>
            </a:r>
            <a:br>
              <a:rPr lang="en-US" u="sng" dirty="0"/>
            </a:br>
            <a:r>
              <a:rPr lang="en-US" b="1" i="0" u="sng" dirty="0">
                <a:solidFill>
                  <a:srgbClr val="3C4043"/>
                </a:solidFill>
                <a:effectLst/>
                <a:latin typeface="Roboto" panose="02000000000000000000" pitchFamily="2" charset="0"/>
              </a:rPr>
              <a:t>Hypothesis: Efficient appointment management can improve patient care.</a:t>
            </a:r>
            <a:endParaRPr lang="en-IN" b="1" u="sng" dirty="0">
              <a:solidFill>
                <a:schemeClr val="tx1"/>
              </a:solidFill>
            </a:endParaRPr>
          </a:p>
        </p:txBody>
      </p:sp>
      <p:sp>
        <p:nvSpPr>
          <p:cNvPr id="3" name="Subtitle 2">
            <a:extLst>
              <a:ext uri="{FF2B5EF4-FFF2-40B4-BE49-F238E27FC236}">
                <a16:creationId xmlns:a16="http://schemas.microsoft.com/office/drawing/2014/main" id="{60E6E098-D8C6-068E-A210-0179B63D7FCE}"/>
              </a:ext>
            </a:extLst>
          </p:cNvPr>
          <p:cNvSpPr txBox="1">
            <a:spLocks/>
          </p:cNvSpPr>
          <p:nvPr/>
        </p:nvSpPr>
        <p:spPr>
          <a:xfrm>
            <a:off x="5968181" y="835742"/>
            <a:ext cx="6223819" cy="602225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600" b="1" dirty="0"/>
              <a:t>Hypothesis:</a:t>
            </a:r>
            <a:r>
              <a:rPr lang="en-US" sz="1600" dirty="0"/>
              <a:t> </a:t>
            </a:r>
            <a:r>
              <a:rPr lang="en-US" sz="1600" i="1" dirty="0"/>
              <a:t>Efficient Appointment Management Can Improve Patient Care</a:t>
            </a:r>
            <a:endParaRPr lang="en-US" sz="1600" dirty="0"/>
          </a:p>
          <a:p>
            <a:r>
              <a:rPr lang="en-US" sz="1600" b="1" dirty="0"/>
              <a:t>Key Findings:</a:t>
            </a:r>
            <a:endParaRPr lang="en-US" sz="1600" dirty="0"/>
          </a:p>
          <a:p>
            <a:pPr>
              <a:buFont typeface="Arial" panose="020B0604020202020204" pitchFamily="34" charset="0"/>
              <a:buChar char="•"/>
            </a:pPr>
            <a:r>
              <a:rPr lang="en-US" sz="1600" b="1" dirty="0"/>
              <a:t>High Appointment Counts:</a:t>
            </a:r>
            <a:r>
              <a:rPr lang="en-US" sz="1600" dirty="0"/>
              <a:t> Vihaan Gupta, with the highest number of appointments, ranks third in success rate, demonstrating that managing numerous appointments does not detract from patient care quality.</a:t>
            </a:r>
          </a:p>
          <a:p>
            <a:pPr>
              <a:buFont typeface="Arial" panose="020B0604020202020204" pitchFamily="34" charset="0"/>
              <a:buChar char="•"/>
            </a:pPr>
            <a:r>
              <a:rPr lang="en-US" sz="1600" b="1" dirty="0"/>
              <a:t>Success Rates:</a:t>
            </a:r>
            <a:r>
              <a:rPr lang="en-US" sz="1600" dirty="0"/>
              <a:t> Doctors with the highest appointment counts, including Sai Reddy, also have the highest success rates, suggesting that efficient appointment management correlates with better patient outcomes.</a:t>
            </a:r>
          </a:p>
          <a:p>
            <a:pPr>
              <a:buFont typeface="Arial" panose="020B0604020202020204" pitchFamily="34" charset="0"/>
              <a:buChar char="•"/>
            </a:pPr>
            <a:r>
              <a:rPr lang="en-US" sz="1600" b="1" dirty="0"/>
              <a:t>Fewer Cancellations:</a:t>
            </a:r>
            <a:r>
              <a:rPr lang="en-US" sz="1600" dirty="0"/>
              <a:t> Higher appointment counts are associated with fewer cancellations, indicating improved patient schedule management.</a:t>
            </a:r>
          </a:p>
          <a:p>
            <a:pPr>
              <a:buFont typeface="Arial" panose="020B0604020202020204" pitchFamily="34" charset="0"/>
              <a:buChar char="•"/>
            </a:pPr>
            <a:r>
              <a:rPr lang="en-US" sz="1600" b="1" dirty="0"/>
              <a:t>Increased Patient Frequency:</a:t>
            </a:r>
            <a:r>
              <a:rPr lang="en-US" sz="1600" dirty="0"/>
              <a:t> Doctors managing more appointments show higher patient frequency, further supporting that efficient appointment handling enhances patient care.</a:t>
            </a:r>
          </a:p>
          <a:p>
            <a:r>
              <a:rPr lang="en-US" sz="1600" b="1" dirty="0"/>
              <a:t>Conclusion:</a:t>
            </a:r>
            <a:r>
              <a:rPr lang="en-US" sz="1600" dirty="0"/>
              <a:t> The analysis confirms that efficient appointment management is linked to improved patient care, validating the hypothesis.</a:t>
            </a:r>
          </a:p>
          <a:p>
            <a:pPr marL="0" indent="0">
              <a:buNone/>
            </a:pPr>
            <a:endParaRPr lang="en-IN" dirty="0">
              <a:solidFill>
                <a:schemeClr val="tx1"/>
              </a:solidFill>
            </a:endParaRPr>
          </a:p>
        </p:txBody>
      </p:sp>
      <p:pic>
        <p:nvPicPr>
          <p:cNvPr id="8" name="Picture 7">
            <a:extLst>
              <a:ext uri="{FF2B5EF4-FFF2-40B4-BE49-F238E27FC236}">
                <a16:creationId xmlns:a16="http://schemas.microsoft.com/office/drawing/2014/main" id="{50054962-1EDF-F9A8-E60E-149808DDF636}"/>
              </a:ext>
            </a:extLst>
          </p:cNvPr>
          <p:cNvPicPr>
            <a:picLocks noChangeAspect="1"/>
          </p:cNvPicPr>
          <p:nvPr/>
        </p:nvPicPr>
        <p:blipFill>
          <a:blip r:embed="rId2"/>
          <a:stretch>
            <a:fillRect/>
          </a:stretch>
        </p:blipFill>
        <p:spPr>
          <a:xfrm>
            <a:off x="1" y="1111045"/>
            <a:ext cx="5761702" cy="5746955"/>
          </a:xfrm>
          <a:prstGeom prst="rect">
            <a:avLst/>
          </a:prstGeom>
        </p:spPr>
      </p:pic>
    </p:spTree>
    <p:extLst>
      <p:ext uri="{BB962C8B-B14F-4D97-AF65-F5344CB8AC3E}">
        <p14:creationId xmlns:p14="http://schemas.microsoft.com/office/powerpoint/2010/main" val="2233046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7310C02E-75E1-C2DA-4787-A3245FC1BAD6}"/>
              </a:ext>
            </a:extLst>
          </p:cNvPr>
          <p:cNvSpPr txBox="1">
            <a:spLocks/>
          </p:cNvSpPr>
          <p:nvPr/>
        </p:nvSpPr>
        <p:spPr>
          <a:xfrm>
            <a:off x="159171" y="688258"/>
            <a:ext cx="8825658" cy="43261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IN" b="1" u="sng" dirty="0"/>
              <a:t>Recommendation</a:t>
            </a:r>
            <a:endParaRPr lang="en-IN" b="1" u="sng" dirty="0">
              <a:solidFill>
                <a:schemeClr val="tx1"/>
              </a:solidFill>
            </a:endParaRPr>
          </a:p>
        </p:txBody>
      </p:sp>
      <p:sp>
        <p:nvSpPr>
          <p:cNvPr id="4" name="TextBox 3">
            <a:extLst>
              <a:ext uri="{FF2B5EF4-FFF2-40B4-BE49-F238E27FC236}">
                <a16:creationId xmlns:a16="http://schemas.microsoft.com/office/drawing/2014/main" id="{BF58640F-EF07-5046-C3C3-838829098DC3}"/>
              </a:ext>
            </a:extLst>
          </p:cNvPr>
          <p:cNvSpPr txBox="1"/>
          <p:nvPr/>
        </p:nvSpPr>
        <p:spPr>
          <a:xfrm>
            <a:off x="78658" y="1120877"/>
            <a:ext cx="7944465" cy="3139321"/>
          </a:xfrm>
          <a:prstGeom prst="rect">
            <a:avLst/>
          </a:prstGeom>
          <a:noFill/>
        </p:spPr>
        <p:txBody>
          <a:bodyPr wrap="square" rtlCol="0">
            <a:spAutoFit/>
          </a:bodyPr>
          <a:lstStyle/>
          <a:p>
            <a:endParaRPr lang="en-US" dirty="0"/>
          </a:p>
          <a:p>
            <a:pPr>
              <a:buFont typeface="Arial" panose="020B0604020202020204" pitchFamily="34" charset="0"/>
              <a:buChar char="•"/>
            </a:pPr>
            <a:r>
              <a:rPr lang="en-US" b="1" dirty="0"/>
              <a:t>Implement Efficient Scheduling Systems:</a:t>
            </a:r>
            <a:r>
              <a:rPr lang="en-US" dirty="0"/>
              <a:t> Adopt and refine appointment scheduling systems to enhance management efficiency, reduce cancellations, and improve overall patient care.</a:t>
            </a:r>
          </a:p>
          <a:p>
            <a:pPr>
              <a:buFont typeface="Arial" panose="020B0604020202020204" pitchFamily="34" charset="0"/>
              <a:buChar char="•"/>
            </a:pPr>
            <a:r>
              <a:rPr lang="en-US" b="1" dirty="0"/>
              <a:t>Monitor and Optimize:</a:t>
            </a:r>
            <a:r>
              <a:rPr lang="en-US" dirty="0"/>
              <a:t> Continuously monitor appointment metrics and patient outcomes to identify areas for improvement and optimize scheduling practices.</a:t>
            </a:r>
          </a:p>
          <a:p>
            <a:pPr>
              <a:buFont typeface="Arial" panose="020B0604020202020204" pitchFamily="34" charset="0"/>
              <a:buChar char="•"/>
            </a:pPr>
            <a:r>
              <a:rPr lang="en-US" b="1" dirty="0"/>
              <a:t>Training and Resources:</a:t>
            </a:r>
            <a:r>
              <a:rPr lang="en-US" dirty="0"/>
              <a:t> Provide training for staff on effective appointment management and allocate resources to support high-volume appointment handling.</a:t>
            </a:r>
          </a:p>
          <a:p>
            <a:endParaRPr lang="en-IN" dirty="0"/>
          </a:p>
        </p:txBody>
      </p:sp>
    </p:spTree>
    <p:extLst>
      <p:ext uri="{BB962C8B-B14F-4D97-AF65-F5344CB8AC3E}">
        <p14:creationId xmlns:p14="http://schemas.microsoft.com/office/powerpoint/2010/main" val="205140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7310C02E-75E1-C2DA-4787-A3245FC1BAD6}"/>
              </a:ext>
            </a:extLst>
          </p:cNvPr>
          <p:cNvSpPr txBox="1">
            <a:spLocks/>
          </p:cNvSpPr>
          <p:nvPr/>
        </p:nvSpPr>
        <p:spPr>
          <a:xfrm>
            <a:off x="198500" y="0"/>
            <a:ext cx="8825658" cy="9144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b="1" i="0" dirty="0">
                <a:solidFill>
                  <a:srgbClr val="3C4043"/>
                </a:solidFill>
                <a:effectLst/>
                <a:latin typeface="Roboto" panose="02000000000000000000" pitchFamily="2" charset="0"/>
              </a:rPr>
              <a:t>Q2.</a:t>
            </a:r>
            <a:br>
              <a:rPr lang="en-US" dirty="0"/>
            </a:br>
            <a:r>
              <a:rPr lang="en-US" b="1" i="0" dirty="0">
                <a:solidFill>
                  <a:srgbClr val="3C4043"/>
                </a:solidFill>
                <a:effectLst/>
                <a:latin typeface="Roboto" panose="02000000000000000000" pitchFamily="2" charset="0"/>
              </a:rPr>
              <a:t>Hypothesis: Analyzing patient visit patterns helps in developing targeted care programs.</a:t>
            </a:r>
            <a:endParaRPr lang="en-IN" b="1" u="sng" dirty="0">
              <a:solidFill>
                <a:schemeClr val="tx1"/>
              </a:solidFill>
            </a:endParaRPr>
          </a:p>
        </p:txBody>
      </p:sp>
      <p:sp>
        <p:nvSpPr>
          <p:cNvPr id="3" name="Subtitle 2">
            <a:extLst>
              <a:ext uri="{FF2B5EF4-FFF2-40B4-BE49-F238E27FC236}">
                <a16:creationId xmlns:a16="http://schemas.microsoft.com/office/drawing/2014/main" id="{60E6E098-D8C6-068E-A210-0179B63D7FCE}"/>
              </a:ext>
            </a:extLst>
          </p:cNvPr>
          <p:cNvSpPr txBox="1">
            <a:spLocks/>
          </p:cNvSpPr>
          <p:nvPr/>
        </p:nvSpPr>
        <p:spPr>
          <a:xfrm>
            <a:off x="5968181" y="914400"/>
            <a:ext cx="6223819" cy="594359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t>Hypothesis:</a:t>
            </a:r>
            <a:r>
              <a:rPr lang="en-US" dirty="0"/>
              <a:t> </a:t>
            </a:r>
            <a:r>
              <a:rPr lang="en-US" i="1" dirty="0"/>
              <a:t>Analyzing Patient Visit Patterns Helps in Developing Targeted Care Programs</a:t>
            </a:r>
            <a:endParaRPr lang="en-US" dirty="0"/>
          </a:p>
          <a:p>
            <a:r>
              <a:rPr lang="en-US" b="1" dirty="0"/>
              <a:t>Key Observations:</a:t>
            </a:r>
            <a:endParaRPr lang="en-US" dirty="0"/>
          </a:p>
          <a:p>
            <a:pPr>
              <a:buFont typeface="Arial" panose="020B0604020202020204" pitchFamily="34" charset="0"/>
              <a:buChar char="•"/>
            </a:pPr>
            <a:r>
              <a:rPr lang="en-US" b="1" dirty="0"/>
              <a:t>Frequent Visitors:</a:t>
            </a:r>
            <a:r>
              <a:rPr lang="en-US" dirty="0"/>
              <a:t> Patients like Ayaan Singh, Krishna Das, and Sai Reddy visit frequently and may need chronic disease management.</a:t>
            </a:r>
          </a:p>
          <a:p>
            <a:pPr>
              <a:buFont typeface="Arial" panose="020B0604020202020204" pitchFamily="34" charset="0"/>
              <a:buChar char="•"/>
            </a:pPr>
            <a:r>
              <a:rPr lang="en-US" b="1" dirty="0"/>
              <a:t>Non-Visitors:</a:t>
            </a:r>
            <a:r>
              <a:rPr lang="en-US" dirty="0"/>
              <a:t> Patients such as Vihaan Patel haven’t visited in a year and may benefit from preventive care outreach.</a:t>
            </a:r>
          </a:p>
          <a:p>
            <a:r>
              <a:rPr lang="en-US" b="1" dirty="0"/>
              <a:t>Actions:</a:t>
            </a:r>
            <a:endParaRPr lang="en-US" dirty="0"/>
          </a:p>
          <a:p>
            <a:pPr>
              <a:buFont typeface="Arial" panose="020B0604020202020204" pitchFamily="34" charset="0"/>
              <a:buChar char="•"/>
            </a:pPr>
            <a:r>
              <a:rPr lang="en-US" b="1" dirty="0"/>
              <a:t>For Frequent Visitors:</a:t>
            </a:r>
            <a:r>
              <a:rPr lang="en-US" dirty="0"/>
              <a:t> Implement regular monitoring and follow-up care plans.</a:t>
            </a:r>
          </a:p>
          <a:p>
            <a:pPr>
              <a:buFont typeface="Arial" panose="020B0604020202020204" pitchFamily="34" charset="0"/>
              <a:buChar char="•"/>
            </a:pPr>
            <a:r>
              <a:rPr lang="en-US" b="1" dirty="0"/>
              <a:t>For Non-Visitors:</a:t>
            </a:r>
            <a:r>
              <a:rPr lang="en-US" dirty="0"/>
              <a:t> Reach out for health screenings and preventive measures.</a:t>
            </a:r>
          </a:p>
          <a:p>
            <a:r>
              <a:rPr lang="en-US" b="1" dirty="0"/>
              <a:t>Conclusion:</a:t>
            </a:r>
            <a:r>
              <a:rPr lang="en-US" dirty="0"/>
              <a:t> Identifying visit patterns enables the development of targeted care programs, improving patient outcomes and resource management.</a:t>
            </a:r>
          </a:p>
          <a:p>
            <a:pPr marL="0" indent="0">
              <a:buNone/>
            </a:pPr>
            <a:endParaRPr lang="en-IN" dirty="0">
              <a:solidFill>
                <a:schemeClr val="tx1"/>
              </a:solidFill>
            </a:endParaRPr>
          </a:p>
        </p:txBody>
      </p:sp>
      <p:pic>
        <p:nvPicPr>
          <p:cNvPr id="8" name="Picture 7">
            <a:extLst>
              <a:ext uri="{FF2B5EF4-FFF2-40B4-BE49-F238E27FC236}">
                <a16:creationId xmlns:a16="http://schemas.microsoft.com/office/drawing/2014/main" id="{50054962-1EDF-F9A8-E60E-149808DDF636}"/>
              </a:ext>
            </a:extLst>
          </p:cNvPr>
          <p:cNvPicPr>
            <a:picLocks noChangeAspect="1"/>
          </p:cNvPicPr>
          <p:nvPr/>
        </p:nvPicPr>
        <p:blipFill>
          <a:blip r:embed="rId2"/>
          <a:srcRect/>
          <a:stretch/>
        </p:blipFill>
        <p:spPr>
          <a:xfrm>
            <a:off x="0" y="1111045"/>
            <a:ext cx="2295080" cy="5746955"/>
          </a:xfrm>
          <a:prstGeom prst="rect">
            <a:avLst/>
          </a:prstGeom>
        </p:spPr>
      </p:pic>
      <p:pic>
        <p:nvPicPr>
          <p:cNvPr id="6" name="Picture 5">
            <a:extLst>
              <a:ext uri="{FF2B5EF4-FFF2-40B4-BE49-F238E27FC236}">
                <a16:creationId xmlns:a16="http://schemas.microsoft.com/office/drawing/2014/main" id="{4A187388-EE7B-E403-2B16-ACF0AA7B6A71}"/>
              </a:ext>
            </a:extLst>
          </p:cNvPr>
          <p:cNvPicPr>
            <a:picLocks noChangeAspect="1"/>
          </p:cNvPicPr>
          <p:nvPr/>
        </p:nvPicPr>
        <p:blipFill>
          <a:blip r:embed="rId3"/>
          <a:stretch>
            <a:fillRect/>
          </a:stretch>
        </p:blipFill>
        <p:spPr>
          <a:xfrm>
            <a:off x="2446206" y="1111043"/>
            <a:ext cx="2924583" cy="5746956"/>
          </a:xfrm>
          <a:prstGeom prst="rect">
            <a:avLst/>
          </a:prstGeom>
        </p:spPr>
      </p:pic>
    </p:spTree>
    <p:extLst>
      <p:ext uri="{BB962C8B-B14F-4D97-AF65-F5344CB8AC3E}">
        <p14:creationId xmlns:p14="http://schemas.microsoft.com/office/powerpoint/2010/main" val="3284615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7310C02E-75E1-C2DA-4787-A3245FC1BAD6}"/>
              </a:ext>
            </a:extLst>
          </p:cNvPr>
          <p:cNvSpPr txBox="1">
            <a:spLocks/>
          </p:cNvSpPr>
          <p:nvPr/>
        </p:nvSpPr>
        <p:spPr>
          <a:xfrm>
            <a:off x="159171" y="688258"/>
            <a:ext cx="8825658" cy="43261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IN" b="1" u="sng" dirty="0"/>
              <a:t>Recommendation</a:t>
            </a:r>
            <a:endParaRPr lang="en-IN" b="1" u="sng" dirty="0">
              <a:solidFill>
                <a:schemeClr val="tx1"/>
              </a:solidFill>
            </a:endParaRPr>
          </a:p>
        </p:txBody>
      </p:sp>
      <p:sp>
        <p:nvSpPr>
          <p:cNvPr id="4" name="TextBox 3">
            <a:extLst>
              <a:ext uri="{FF2B5EF4-FFF2-40B4-BE49-F238E27FC236}">
                <a16:creationId xmlns:a16="http://schemas.microsoft.com/office/drawing/2014/main" id="{BF58640F-EF07-5046-C3C3-838829098DC3}"/>
              </a:ext>
            </a:extLst>
          </p:cNvPr>
          <p:cNvSpPr txBox="1"/>
          <p:nvPr/>
        </p:nvSpPr>
        <p:spPr>
          <a:xfrm>
            <a:off x="78658" y="1120877"/>
            <a:ext cx="7944465" cy="3970318"/>
          </a:xfrm>
          <a:prstGeom prst="rect">
            <a:avLst/>
          </a:prstGeom>
          <a:noFill/>
        </p:spPr>
        <p:txBody>
          <a:bodyPr wrap="square" rtlCol="0">
            <a:spAutoFit/>
          </a:bodyPr>
          <a:lstStyle/>
          <a:p>
            <a:r>
              <a:rPr lang="en-US" b="1" dirty="0"/>
              <a:t>For Frequent Visitors:</a:t>
            </a:r>
            <a:endParaRPr lang="en-US" dirty="0"/>
          </a:p>
          <a:p>
            <a:pPr>
              <a:buFont typeface="Arial" panose="020B0604020202020204" pitchFamily="34" charset="0"/>
              <a:buChar char="•"/>
            </a:pPr>
            <a:r>
              <a:rPr lang="en-US" dirty="0"/>
              <a:t>Implement personalized care plans including regular check-ups and chronic disease management.</a:t>
            </a:r>
          </a:p>
          <a:p>
            <a:pPr>
              <a:buFont typeface="Arial" panose="020B0604020202020204" pitchFamily="34" charset="0"/>
              <a:buChar char="•"/>
            </a:pPr>
            <a:r>
              <a:rPr lang="en-US" dirty="0"/>
              <a:t>Analyze reasons for frequent visits to tailor interventions effectively.</a:t>
            </a:r>
          </a:p>
          <a:p>
            <a:r>
              <a:rPr lang="en-US" b="1" dirty="0"/>
              <a:t>For Patients Who Haven’t Visited Recently:</a:t>
            </a:r>
            <a:endParaRPr lang="en-US" dirty="0"/>
          </a:p>
          <a:p>
            <a:pPr>
              <a:buFont typeface="Arial" panose="020B0604020202020204" pitchFamily="34" charset="0"/>
              <a:buChar char="•"/>
            </a:pPr>
            <a:r>
              <a:rPr lang="en-US" dirty="0"/>
              <a:t>Initiate outreach programs via telehealth or phone to encourage health screenings and preventive care.</a:t>
            </a:r>
          </a:p>
          <a:p>
            <a:pPr>
              <a:buFont typeface="Arial" panose="020B0604020202020204" pitchFamily="34" charset="0"/>
              <a:buChar char="•"/>
            </a:pPr>
            <a:r>
              <a:rPr lang="en-US" dirty="0"/>
              <a:t>Send reminders and educational materials to motivate follow-up visits.</a:t>
            </a:r>
          </a:p>
          <a:p>
            <a:r>
              <a:rPr lang="en-US" b="1" dirty="0"/>
              <a:t>Overall Strategy:</a:t>
            </a:r>
            <a:endParaRPr lang="en-US" dirty="0"/>
          </a:p>
          <a:p>
            <a:pPr>
              <a:buFont typeface="Arial" panose="020B0604020202020204" pitchFamily="34" charset="0"/>
              <a:buChar char="•"/>
            </a:pPr>
            <a:r>
              <a:rPr lang="en-US" dirty="0"/>
              <a:t>Use visit patterns to design targeted care programs that address specific patient needs, improving health outcomes and optimizing resource use.</a:t>
            </a:r>
          </a:p>
          <a:p>
            <a:endParaRPr lang="en-US" dirty="0"/>
          </a:p>
        </p:txBody>
      </p:sp>
    </p:spTree>
    <p:extLst>
      <p:ext uri="{BB962C8B-B14F-4D97-AF65-F5344CB8AC3E}">
        <p14:creationId xmlns:p14="http://schemas.microsoft.com/office/powerpoint/2010/main" val="1179638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7310C02E-75E1-C2DA-4787-A3245FC1BAD6}"/>
              </a:ext>
            </a:extLst>
          </p:cNvPr>
          <p:cNvSpPr txBox="1">
            <a:spLocks/>
          </p:cNvSpPr>
          <p:nvPr/>
        </p:nvSpPr>
        <p:spPr>
          <a:xfrm>
            <a:off x="198500" y="0"/>
            <a:ext cx="8825658" cy="9144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b="1" i="0" dirty="0">
                <a:solidFill>
                  <a:srgbClr val="3C4043"/>
                </a:solidFill>
                <a:effectLst/>
                <a:latin typeface="Roboto" panose="02000000000000000000" pitchFamily="2" charset="0"/>
              </a:rPr>
              <a:t>Q3.</a:t>
            </a:r>
            <a:br>
              <a:rPr lang="en-US" dirty="0"/>
            </a:br>
            <a:r>
              <a:rPr lang="en-US" b="1" i="0" dirty="0">
                <a:solidFill>
                  <a:srgbClr val="3C4043"/>
                </a:solidFill>
                <a:effectLst/>
                <a:latin typeface="Roboto" panose="02000000000000000000" pitchFamily="2" charset="0"/>
              </a:rPr>
              <a:t>Hypothesis: Insights into treatment effectiveness can improve patient outcomes.</a:t>
            </a:r>
            <a:endParaRPr lang="en-IN" b="1" u="sng" dirty="0">
              <a:solidFill>
                <a:schemeClr val="tx1"/>
              </a:solidFill>
            </a:endParaRPr>
          </a:p>
        </p:txBody>
      </p:sp>
      <p:sp>
        <p:nvSpPr>
          <p:cNvPr id="3" name="Subtitle 2">
            <a:extLst>
              <a:ext uri="{FF2B5EF4-FFF2-40B4-BE49-F238E27FC236}">
                <a16:creationId xmlns:a16="http://schemas.microsoft.com/office/drawing/2014/main" id="{60E6E098-D8C6-068E-A210-0179B63D7FCE}"/>
              </a:ext>
            </a:extLst>
          </p:cNvPr>
          <p:cNvSpPr txBox="1">
            <a:spLocks/>
          </p:cNvSpPr>
          <p:nvPr/>
        </p:nvSpPr>
        <p:spPr>
          <a:xfrm>
            <a:off x="5968181" y="914400"/>
            <a:ext cx="6223819" cy="594359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t>Hypothesis:</a:t>
            </a:r>
            <a:r>
              <a:rPr lang="en-US" dirty="0"/>
              <a:t> </a:t>
            </a:r>
            <a:r>
              <a:rPr lang="en-US" i="1" dirty="0"/>
              <a:t>Insights into Treatment Effectiveness Can Improve Patient Outcomes</a:t>
            </a:r>
            <a:endParaRPr lang="en-US" dirty="0"/>
          </a:p>
          <a:p>
            <a:r>
              <a:rPr lang="en-US" b="1" dirty="0"/>
              <a:t>Key Findings:</a:t>
            </a:r>
            <a:endParaRPr lang="en-US" dirty="0"/>
          </a:p>
          <a:p>
            <a:pPr>
              <a:buFont typeface="Arial" panose="020B0604020202020204" pitchFamily="34" charset="0"/>
              <a:buChar char="•"/>
            </a:pPr>
            <a:r>
              <a:rPr lang="en-US" b="1" dirty="0"/>
              <a:t>Treatment Success Rates:</a:t>
            </a:r>
            <a:r>
              <a:rPr lang="en-US" dirty="0"/>
              <a:t> Consultation has the highest success rate and is most effective.</a:t>
            </a:r>
          </a:p>
          <a:p>
            <a:pPr>
              <a:buFont typeface="Arial" panose="020B0604020202020204" pitchFamily="34" charset="0"/>
              <a:buChar char="•"/>
            </a:pPr>
            <a:r>
              <a:rPr lang="en-US" b="1" dirty="0"/>
              <a:t>Cost Analysis:</a:t>
            </a:r>
            <a:r>
              <a:rPr lang="en-US" dirty="0"/>
              <a:t> Consultation also has the highest average cost.</a:t>
            </a:r>
          </a:p>
          <a:p>
            <a:pPr>
              <a:buFont typeface="Arial" panose="020B0604020202020204" pitchFamily="34" charset="0"/>
              <a:buChar char="•"/>
            </a:pPr>
            <a:r>
              <a:rPr lang="en-US" b="1" dirty="0"/>
              <a:t>Frequency of Use:</a:t>
            </a:r>
            <a:r>
              <a:rPr lang="en-US" dirty="0"/>
              <a:t> This treatment’s high cost and success rate suggest it is highly valued.</a:t>
            </a:r>
          </a:p>
          <a:p>
            <a:r>
              <a:rPr lang="en-US" b="1" dirty="0"/>
              <a:t>Conclusion:</a:t>
            </a:r>
            <a:r>
              <a:rPr lang="en-US" dirty="0"/>
              <a:t> The high success rate of consultations, despite their high cost, supports the hypothesis that understanding treatment effectiveness helps improve patient outcomes. This indicates that insights into the effectiveness of treatments are being used to enhance patient care.</a:t>
            </a:r>
          </a:p>
          <a:p>
            <a:pPr marL="0" indent="0">
              <a:buNone/>
            </a:pPr>
            <a:endParaRPr lang="en-IN" dirty="0">
              <a:solidFill>
                <a:schemeClr val="tx1"/>
              </a:solidFill>
            </a:endParaRPr>
          </a:p>
        </p:txBody>
      </p:sp>
      <p:pic>
        <p:nvPicPr>
          <p:cNvPr id="8" name="Picture 7">
            <a:extLst>
              <a:ext uri="{FF2B5EF4-FFF2-40B4-BE49-F238E27FC236}">
                <a16:creationId xmlns:a16="http://schemas.microsoft.com/office/drawing/2014/main" id="{50054962-1EDF-F9A8-E60E-149808DDF636}"/>
              </a:ext>
            </a:extLst>
          </p:cNvPr>
          <p:cNvPicPr>
            <a:picLocks noChangeAspect="1"/>
          </p:cNvPicPr>
          <p:nvPr/>
        </p:nvPicPr>
        <p:blipFill>
          <a:blip r:embed="rId2"/>
          <a:srcRect/>
          <a:stretch/>
        </p:blipFill>
        <p:spPr>
          <a:xfrm>
            <a:off x="134207" y="975634"/>
            <a:ext cx="5051926" cy="1590896"/>
          </a:xfrm>
          <a:prstGeom prst="rect">
            <a:avLst/>
          </a:prstGeom>
        </p:spPr>
      </p:pic>
      <p:pic>
        <p:nvPicPr>
          <p:cNvPr id="6" name="Picture 5">
            <a:extLst>
              <a:ext uri="{FF2B5EF4-FFF2-40B4-BE49-F238E27FC236}">
                <a16:creationId xmlns:a16="http://schemas.microsoft.com/office/drawing/2014/main" id="{4A187388-EE7B-E403-2B16-ACF0AA7B6A71}"/>
              </a:ext>
            </a:extLst>
          </p:cNvPr>
          <p:cNvPicPr>
            <a:picLocks noChangeAspect="1"/>
          </p:cNvPicPr>
          <p:nvPr/>
        </p:nvPicPr>
        <p:blipFill>
          <a:blip r:embed="rId3"/>
          <a:srcRect/>
          <a:stretch/>
        </p:blipFill>
        <p:spPr>
          <a:xfrm>
            <a:off x="198500" y="2625524"/>
            <a:ext cx="4924106" cy="1893331"/>
          </a:xfrm>
          <a:prstGeom prst="rect">
            <a:avLst/>
          </a:prstGeom>
        </p:spPr>
      </p:pic>
      <p:pic>
        <p:nvPicPr>
          <p:cNvPr id="5" name="Picture 4">
            <a:extLst>
              <a:ext uri="{FF2B5EF4-FFF2-40B4-BE49-F238E27FC236}">
                <a16:creationId xmlns:a16="http://schemas.microsoft.com/office/drawing/2014/main" id="{C8CD291A-64CD-583D-F46B-EE347AD04428}"/>
              </a:ext>
            </a:extLst>
          </p:cNvPr>
          <p:cNvPicPr>
            <a:picLocks noChangeAspect="1"/>
          </p:cNvPicPr>
          <p:nvPr/>
        </p:nvPicPr>
        <p:blipFill>
          <a:blip r:embed="rId4"/>
          <a:stretch>
            <a:fillRect/>
          </a:stretch>
        </p:blipFill>
        <p:spPr>
          <a:xfrm>
            <a:off x="197734" y="4678660"/>
            <a:ext cx="4924872" cy="1590897"/>
          </a:xfrm>
          <a:prstGeom prst="rect">
            <a:avLst/>
          </a:prstGeom>
        </p:spPr>
      </p:pic>
    </p:spTree>
    <p:extLst>
      <p:ext uri="{BB962C8B-B14F-4D97-AF65-F5344CB8AC3E}">
        <p14:creationId xmlns:p14="http://schemas.microsoft.com/office/powerpoint/2010/main" val="36270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7310C02E-75E1-C2DA-4787-A3245FC1BAD6}"/>
              </a:ext>
            </a:extLst>
          </p:cNvPr>
          <p:cNvSpPr txBox="1">
            <a:spLocks/>
          </p:cNvSpPr>
          <p:nvPr/>
        </p:nvSpPr>
        <p:spPr>
          <a:xfrm>
            <a:off x="159171" y="688258"/>
            <a:ext cx="8825658" cy="43261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IN" b="1" u="sng" dirty="0"/>
              <a:t>Recommendation</a:t>
            </a:r>
            <a:endParaRPr lang="en-IN" b="1" u="sng" dirty="0">
              <a:solidFill>
                <a:schemeClr val="tx1"/>
              </a:solidFill>
            </a:endParaRPr>
          </a:p>
        </p:txBody>
      </p:sp>
      <p:sp>
        <p:nvSpPr>
          <p:cNvPr id="4" name="TextBox 3">
            <a:extLst>
              <a:ext uri="{FF2B5EF4-FFF2-40B4-BE49-F238E27FC236}">
                <a16:creationId xmlns:a16="http://schemas.microsoft.com/office/drawing/2014/main" id="{BF58640F-EF07-5046-C3C3-838829098DC3}"/>
              </a:ext>
            </a:extLst>
          </p:cNvPr>
          <p:cNvSpPr txBox="1"/>
          <p:nvPr/>
        </p:nvSpPr>
        <p:spPr>
          <a:xfrm>
            <a:off x="78658" y="1120877"/>
            <a:ext cx="7944465" cy="4247317"/>
          </a:xfrm>
          <a:prstGeom prst="rect">
            <a:avLst/>
          </a:prstGeom>
          <a:noFill/>
        </p:spPr>
        <p:txBody>
          <a:bodyPr wrap="square" rtlCol="0">
            <a:spAutoFit/>
          </a:bodyPr>
          <a:lstStyle/>
          <a:p>
            <a:r>
              <a:rPr lang="en-US" b="1" dirty="0"/>
              <a:t>Prioritize Effective Treatments:</a:t>
            </a:r>
            <a:r>
              <a:rPr lang="en-US" dirty="0"/>
              <a:t> Continue to focus on high-success treatments like consultations, as they significantly improve patient outcomes despite their higher costs.</a:t>
            </a:r>
          </a:p>
          <a:p>
            <a:endParaRPr lang="en-US" dirty="0"/>
          </a:p>
          <a:p>
            <a:r>
              <a:rPr lang="en-US" b="1" dirty="0"/>
              <a:t>Evaluate Cost-Effectiveness:</a:t>
            </a:r>
            <a:r>
              <a:rPr lang="en-US" dirty="0"/>
              <a:t> Assess whether the high costs of effective treatments can be justified by their outcomes and explore ways to balance cost and effectiveness.</a:t>
            </a:r>
          </a:p>
          <a:p>
            <a:endParaRPr lang="en-US" dirty="0"/>
          </a:p>
          <a:p>
            <a:r>
              <a:rPr lang="en-US" b="1" dirty="0"/>
              <a:t>Optimize Resource Allocation:</a:t>
            </a:r>
            <a:r>
              <a:rPr lang="en-US" dirty="0"/>
              <a:t> Use insights from treatment effectiveness to allocate resources efficiently, ensuring that high-success treatments are accessible and well-supported.</a:t>
            </a:r>
          </a:p>
          <a:p>
            <a:endParaRPr lang="en-US" dirty="0"/>
          </a:p>
          <a:p>
            <a:r>
              <a:rPr lang="en-US" b="1" dirty="0"/>
              <a:t>Monitor and Review:</a:t>
            </a:r>
            <a:r>
              <a:rPr lang="en-US" dirty="0"/>
              <a:t> Regularly review treatment success rates and costs to ensure that insights are being effectively applied to improve patient care and outcomes.</a:t>
            </a:r>
          </a:p>
        </p:txBody>
      </p:sp>
    </p:spTree>
    <p:extLst>
      <p:ext uri="{BB962C8B-B14F-4D97-AF65-F5344CB8AC3E}">
        <p14:creationId xmlns:p14="http://schemas.microsoft.com/office/powerpoint/2010/main" val="970922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7310C02E-75E1-C2DA-4787-A3245FC1BAD6}"/>
              </a:ext>
            </a:extLst>
          </p:cNvPr>
          <p:cNvSpPr txBox="1">
            <a:spLocks/>
          </p:cNvSpPr>
          <p:nvPr/>
        </p:nvSpPr>
        <p:spPr>
          <a:xfrm>
            <a:off x="198500" y="0"/>
            <a:ext cx="8825658" cy="9144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b="1" i="0" dirty="0">
                <a:solidFill>
                  <a:srgbClr val="3C4043"/>
                </a:solidFill>
                <a:effectLst/>
                <a:latin typeface="Roboto" panose="02000000000000000000" pitchFamily="2" charset="0"/>
              </a:rPr>
              <a:t>Q4.</a:t>
            </a:r>
            <a:br>
              <a:rPr lang="en-US" dirty="0"/>
            </a:br>
            <a:r>
              <a:rPr lang="en-US" b="1" i="0" dirty="0">
                <a:solidFill>
                  <a:srgbClr val="3C4043"/>
                </a:solidFill>
                <a:effectLst/>
                <a:latin typeface="Roboto" panose="02000000000000000000" pitchFamily="2" charset="0"/>
              </a:rPr>
              <a:t>Hypothesis: Optimizing resource allocation improves overall hospital efficiency.</a:t>
            </a:r>
            <a:endParaRPr lang="en-IN" b="1" u="sng" dirty="0">
              <a:solidFill>
                <a:schemeClr val="tx1"/>
              </a:solidFill>
            </a:endParaRPr>
          </a:p>
        </p:txBody>
      </p:sp>
      <p:sp>
        <p:nvSpPr>
          <p:cNvPr id="3" name="Subtitle 2">
            <a:extLst>
              <a:ext uri="{FF2B5EF4-FFF2-40B4-BE49-F238E27FC236}">
                <a16:creationId xmlns:a16="http://schemas.microsoft.com/office/drawing/2014/main" id="{60E6E098-D8C6-068E-A210-0179B63D7FCE}"/>
              </a:ext>
            </a:extLst>
          </p:cNvPr>
          <p:cNvSpPr txBox="1">
            <a:spLocks/>
          </p:cNvSpPr>
          <p:nvPr/>
        </p:nvSpPr>
        <p:spPr>
          <a:xfrm>
            <a:off x="5968181" y="914400"/>
            <a:ext cx="6223819" cy="594359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t>Hypothesis:</a:t>
            </a:r>
            <a:r>
              <a:rPr lang="en-US" dirty="0"/>
              <a:t> </a:t>
            </a:r>
            <a:r>
              <a:rPr lang="en-US" i="1" dirty="0"/>
              <a:t>Optimizing Resource Allocation Improves Overall Hospital Efficiency</a:t>
            </a:r>
            <a:endParaRPr lang="en-US" dirty="0"/>
          </a:p>
          <a:p>
            <a:r>
              <a:rPr lang="en-US" b="1" dirty="0"/>
              <a:t>Key Findings:</a:t>
            </a:r>
            <a:endParaRPr lang="en-US" dirty="0"/>
          </a:p>
          <a:p>
            <a:pPr>
              <a:buFont typeface="Arial" panose="020B0604020202020204" pitchFamily="34" charset="0"/>
              <a:buChar char="•"/>
            </a:pPr>
            <a:r>
              <a:rPr lang="en-US" b="1" dirty="0"/>
              <a:t>Patient Load Distribution:</a:t>
            </a:r>
            <a:r>
              <a:rPr lang="en-US" dirty="0"/>
              <a:t> Visuals show that evenly distributing patients per doctor per day leads to balanced workloads.</a:t>
            </a:r>
          </a:p>
          <a:p>
            <a:pPr>
              <a:buFont typeface="Arial" panose="020B0604020202020204" pitchFamily="34" charset="0"/>
              <a:buChar char="•"/>
            </a:pPr>
            <a:r>
              <a:rPr lang="en-US" b="1" dirty="0"/>
              <a:t>Success Rates:</a:t>
            </a:r>
            <a:r>
              <a:rPr lang="en-US" dirty="0"/>
              <a:t> Doctors with balanced patient loads exhibit higher success rates.</a:t>
            </a:r>
          </a:p>
          <a:p>
            <a:pPr>
              <a:buFont typeface="Arial" panose="020B0604020202020204" pitchFamily="34" charset="0"/>
              <a:buChar char="•"/>
            </a:pPr>
            <a:r>
              <a:rPr lang="en-US" b="1" dirty="0"/>
              <a:t>Hospital Outcomes:</a:t>
            </a:r>
            <a:r>
              <a:rPr lang="en-US" dirty="0"/>
              <a:t> Optimizing resource allocation correlates with improved recovery times, higher patient satisfaction, and reduced re-admission rates.</a:t>
            </a:r>
          </a:p>
          <a:p>
            <a:r>
              <a:rPr lang="en-US" b="1" dirty="0"/>
              <a:t>Conclusion:</a:t>
            </a:r>
            <a:r>
              <a:rPr lang="en-US" dirty="0"/>
              <a:t> Properly distributing patient loads among doctors enhances overall hospital efficiency, leading to better patient care and outcomes.</a:t>
            </a:r>
          </a:p>
          <a:p>
            <a:pPr marL="0" indent="0">
              <a:buNone/>
            </a:pPr>
            <a:endParaRPr lang="en-IN" dirty="0">
              <a:solidFill>
                <a:schemeClr val="tx1"/>
              </a:solidFill>
            </a:endParaRPr>
          </a:p>
        </p:txBody>
      </p:sp>
      <p:pic>
        <p:nvPicPr>
          <p:cNvPr id="8" name="Picture 7">
            <a:extLst>
              <a:ext uri="{FF2B5EF4-FFF2-40B4-BE49-F238E27FC236}">
                <a16:creationId xmlns:a16="http://schemas.microsoft.com/office/drawing/2014/main" id="{50054962-1EDF-F9A8-E60E-149808DDF636}"/>
              </a:ext>
            </a:extLst>
          </p:cNvPr>
          <p:cNvPicPr>
            <a:picLocks noChangeAspect="1"/>
          </p:cNvPicPr>
          <p:nvPr/>
        </p:nvPicPr>
        <p:blipFill>
          <a:blip r:embed="rId2"/>
          <a:srcRect/>
          <a:stretch/>
        </p:blipFill>
        <p:spPr>
          <a:xfrm>
            <a:off x="198500" y="759223"/>
            <a:ext cx="4789993" cy="4137241"/>
          </a:xfrm>
          <a:prstGeom prst="rect">
            <a:avLst/>
          </a:prstGeom>
        </p:spPr>
      </p:pic>
      <p:pic>
        <p:nvPicPr>
          <p:cNvPr id="6" name="Picture 5">
            <a:extLst>
              <a:ext uri="{FF2B5EF4-FFF2-40B4-BE49-F238E27FC236}">
                <a16:creationId xmlns:a16="http://schemas.microsoft.com/office/drawing/2014/main" id="{4A187388-EE7B-E403-2B16-ACF0AA7B6A71}"/>
              </a:ext>
            </a:extLst>
          </p:cNvPr>
          <p:cNvPicPr>
            <a:picLocks noChangeAspect="1"/>
          </p:cNvPicPr>
          <p:nvPr/>
        </p:nvPicPr>
        <p:blipFill>
          <a:blip r:embed="rId3"/>
          <a:srcRect/>
          <a:stretch/>
        </p:blipFill>
        <p:spPr>
          <a:xfrm>
            <a:off x="131443" y="5211097"/>
            <a:ext cx="4924106" cy="1508454"/>
          </a:xfrm>
          <a:prstGeom prst="rect">
            <a:avLst/>
          </a:prstGeom>
        </p:spPr>
      </p:pic>
    </p:spTree>
    <p:extLst>
      <p:ext uri="{BB962C8B-B14F-4D97-AF65-F5344CB8AC3E}">
        <p14:creationId xmlns:p14="http://schemas.microsoft.com/office/powerpoint/2010/main" val="1894733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7310C02E-75E1-C2DA-4787-A3245FC1BAD6}"/>
              </a:ext>
            </a:extLst>
          </p:cNvPr>
          <p:cNvSpPr txBox="1">
            <a:spLocks/>
          </p:cNvSpPr>
          <p:nvPr/>
        </p:nvSpPr>
        <p:spPr>
          <a:xfrm>
            <a:off x="159171" y="688258"/>
            <a:ext cx="8825658" cy="43261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IN" b="1" u="sng" dirty="0"/>
              <a:t>Recommendation</a:t>
            </a:r>
            <a:endParaRPr lang="en-IN" b="1" u="sng" dirty="0">
              <a:solidFill>
                <a:schemeClr val="tx1"/>
              </a:solidFill>
            </a:endParaRPr>
          </a:p>
        </p:txBody>
      </p:sp>
      <p:sp>
        <p:nvSpPr>
          <p:cNvPr id="4" name="TextBox 3">
            <a:extLst>
              <a:ext uri="{FF2B5EF4-FFF2-40B4-BE49-F238E27FC236}">
                <a16:creationId xmlns:a16="http://schemas.microsoft.com/office/drawing/2014/main" id="{BF58640F-EF07-5046-C3C3-838829098DC3}"/>
              </a:ext>
            </a:extLst>
          </p:cNvPr>
          <p:cNvSpPr txBox="1"/>
          <p:nvPr/>
        </p:nvSpPr>
        <p:spPr>
          <a:xfrm>
            <a:off x="78658" y="1120877"/>
            <a:ext cx="7944465" cy="4801314"/>
          </a:xfrm>
          <a:prstGeom prst="rect">
            <a:avLst/>
          </a:prstGeom>
          <a:noFill/>
        </p:spPr>
        <p:txBody>
          <a:bodyPr wrap="square" rtlCol="0">
            <a:spAutoFit/>
          </a:bodyPr>
          <a:lstStyle/>
          <a:p>
            <a:r>
              <a:rPr lang="en-US" b="1" dirty="0"/>
              <a:t>Balance Patient Load:</a:t>
            </a:r>
            <a:r>
              <a:rPr lang="en-US" dirty="0"/>
              <a:t> Ensure an even distribution of patients among doctors to avoid overloading, which improves treatment success rates and overall care quality.</a:t>
            </a:r>
          </a:p>
          <a:p>
            <a:endParaRPr lang="en-US" dirty="0"/>
          </a:p>
          <a:p>
            <a:r>
              <a:rPr lang="en-US" b="1" dirty="0"/>
              <a:t>Consider Treatment Costs:</a:t>
            </a:r>
            <a:r>
              <a:rPr lang="en-US" dirty="0"/>
              <a:t> Evaluate and optimize the cost of treatments along with patient load. Ensure that high-cost treatments are used efficiently and are justified by their effectiveness and outcomes.</a:t>
            </a:r>
          </a:p>
          <a:p>
            <a:endParaRPr lang="en-US" dirty="0"/>
          </a:p>
          <a:p>
            <a:r>
              <a:rPr lang="en-US" b="1" dirty="0"/>
              <a:t>Optimize Resource Allocation:</a:t>
            </a:r>
            <a:r>
              <a:rPr lang="en-US" dirty="0"/>
              <a:t> Continuously assess both patient load and treatment costs to enhance overall hospital efficiency, improve patient outcomes, and manage operational expenses effectively.</a:t>
            </a:r>
          </a:p>
          <a:p>
            <a:endParaRPr lang="en-US" dirty="0"/>
          </a:p>
          <a:p>
            <a:r>
              <a:rPr lang="en-US" b="1" dirty="0"/>
              <a:t>Monitor and Adjust:</a:t>
            </a:r>
            <a:r>
              <a:rPr lang="en-US" dirty="0"/>
              <a:t> Regularly review patient distribution, success rates, and treatment costs to make data-driven adjustments, ensuring that resources are allocated efficiently to maximize hospital performance.</a:t>
            </a:r>
          </a:p>
        </p:txBody>
      </p:sp>
    </p:spTree>
    <p:extLst>
      <p:ext uri="{BB962C8B-B14F-4D97-AF65-F5344CB8AC3E}">
        <p14:creationId xmlns:p14="http://schemas.microsoft.com/office/powerpoint/2010/main" val="1570487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136</TotalTime>
  <Words>863</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Google Sans</vt:lpstr>
      <vt:lpstr>Roboto</vt:lpstr>
      <vt:lpstr>Wingdings 3</vt:lpstr>
      <vt:lpstr>Ion Boardroom</vt:lpstr>
      <vt:lpstr>Hospital Management Case Study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  EVERYONE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arjun menon</dc:creator>
  <cp:lastModifiedBy>arjun menon</cp:lastModifiedBy>
  <cp:revision>3</cp:revision>
  <dcterms:created xsi:type="dcterms:W3CDTF">2024-09-08T03:55:52Z</dcterms:created>
  <dcterms:modified xsi:type="dcterms:W3CDTF">2024-09-08T06:12:12Z</dcterms:modified>
</cp:coreProperties>
</file>