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43" r:id="rId1"/>
  </p:sldMasterIdLst>
  <p:sldIdLst>
    <p:sldId id="256" r:id="rId2"/>
    <p:sldId id="259" r:id="rId3"/>
    <p:sldId id="268" r:id="rId4"/>
    <p:sldId id="267" r:id="rId5"/>
    <p:sldId id="258" r:id="rId6"/>
    <p:sldId id="260" r:id="rId7"/>
    <p:sldId id="266" r:id="rId8"/>
    <p:sldId id="261" r:id="rId9"/>
    <p:sldId id="262" r:id="rId10"/>
    <p:sldId id="263" r:id="rId11"/>
    <p:sldId id="264" r:id="rId12"/>
    <p:sldId id="265" r:id="rId13"/>
  </p:sldIdLst>
  <p:sldSz cx="7678738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158" y="2111800"/>
            <a:ext cx="5542775" cy="1900317"/>
          </a:xfrm>
        </p:spPr>
        <p:txBody>
          <a:bodyPr anchor="b">
            <a:normAutofit/>
          </a:bodyPr>
          <a:lstStyle>
            <a:lvl1pPr>
              <a:defRPr sz="45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1158" y="4012115"/>
            <a:ext cx="5542775" cy="94586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3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7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1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19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03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87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71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26636" y="3628973"/>
            <a:ext cx="1171858" cy="65655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498" y="3803976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3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57" y="511951"/>
            <a:ext cx="5535666" cy="2617736"/>
          </a:xfrm>
        </p:spPr>
        <p:txBody>
          <a:bodyPr anchor="ctr">
            <a:normAutofit/>
          </a:bodyPr>
          <a:lstStyle>
            <a:lvl1pPr algn="l">
              <a:defRPr sz="4031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1157" y="3656592"/>
            <a:ext cx="5535666" cy="1306638"/>
          </a:xfrm>
        </p:spPr>
        <p:txBody>
          <a:bodyPr anchor="ctr">
            <a:normAutofit/>
          </a:bodyPr>
          <a:lstStyle>
            <a:lvl1pPr marL="0" indent="0" algn="l">
              <a:buNone/>
              <a:defRPr sz="15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395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2659297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307" y="2724477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9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492" y="511951"/>
            <a:ext cx="5130568" cy="2431768"/>
          </a:xfrm>
        </p:spPr>
        <p:txBody>
          <a:bodyPr anchor="ctr">
            <a:normAutofit/>
          </a:bodyPr>
          <a:lstStyle>
            <a:lvl1pPr algn="l">
              <a:defRPr sz="4031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28829" y="2943719"/>
            <a:ext cx="4747892" cy="319969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3957" indent="0">
              <a:buFontTx/>
              <a:buNone/>
              <a:defRPr/>
            </a:lvl2pPr>
            <a:lvl3pPr marL="767913" indent="0">
              <a:buFontTx/>
              <a:buNone/>
              <a:defRPr/>
            </a:lvl3pPr>
            <a:lvl4pPr marL="1151870" indent="0">
              <a:buFontTx/>
              <a:buNone/>
              <a:defRPr/>
            </a:lvl4pPr>
            <a:lvl5pPr marL="153582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1157" y="3656592"/>
            <a:ext cx="5535666" cy="1306638"/>
          </a:xfrm>
        </p:spPr>
        <p:txBody>
          <a:bodyPr anchor="ctr">
            <a:normAutofit/>
          </a:bodyPr>
          <a:lstStyle>
            <a:lvl1pPr marL="0" indent="0" algn="l">
              <a:buNone/>
              <a:defRPr sz="15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395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49" y="2659297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307" y="2724477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18546" y="544204"/>
            <a:ext cx="384037" cy="491104"/>
          </a:xfrm>
          <a:prstGeom prst="rect">
            <a:avLst/>
          </a:prstGeom>
        </p:spPr>
        <p:txBody>
          <a:bodyPr vert="horz" lIns="76787" tIns="38394" rIns="76787" bIns="38394" rtlCol="0" anchor="ctr">
            <a:noAutofit/>
          </a:bodyPr>
          <a:lstStyle/>
          <a:p>
            <a:pPr lvl="0"/>
            <a:r>
              <a:rPr lang="en-US" sz="67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0423" y="2439919"/>
            <a:ext cx="384037" cy="491104"/>
          </a:xfrm>
          <a:prstGeom prst="rect">
            <a:avLst/>
          </a:prstGeom>
        </p:spPr>
        <p:txBody>
          <a:bodyPr vert="horz" lIns="76787" tIns="38394" rIns="76787" bIns="38394" rtlCol="0" anchor="ctr">
            <a:noAutofit/>
          </a:bodyPr>
          <a:lstStyle/>
          <a:p>
            <a:pPr lvl="0"/>
            <a:r>
              <a:rPr lang="en-US" sz="67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4642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57" y="2047806"/>
            <a:ext cx="5535666" cy="2288365"/>
          </a:xfrm>
        </p:spPr>
        <p:txBody>
          <a:bodyPr anchor="b">
            <a:normAutofit/>
          </a:bodyPr>
          <a:lstStyle>
            <a:lvl1pPr algn="l">
              <a:defRPr sz="4031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1157" y="4351585"/>
            <a:ext cx="5535666" cy="61274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4124046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9307" y="4184872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4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37492" y="511951"/>
            <a:ext cx="5130568" cy="2431768"/>
          </a:xfrm>
        </p:spPr>
        <p:txBody>
          <a:bodyPr anchor="ctr">
            <a:normAutofit/>
          </a:bodyPr>
          <a:lstStyle>
            <a:lvl1pPr algn="l">
              <a:defRPr sz="4031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1157" y="3647652"/>
            <a:ext cx="5616540" cy="7039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16">
                <a:solidFill>
                  <a:schemeClr val="accent1"/>
                </a:solidFill>
              </a:defRPr>
            </a:lvl1pPr>
            <a:lvl2pPr marL="383957" indent="0">
              <a:buFontTx/>
              <a:buNone/>
              <a:defRPr/>
            </a:lvl2pPr>
            <a:lvl3pPr marL="767913" indent="0">
              <a:buFontTx/>
              <a:buNone/>
              <a:defRPr/>
            </a:lvl3pPr>
            <a:lvl4pPr marL="1151870" indent="0">
              <a:buFontTx/>
              <a:buNone/>
              <a:defRPr/>
            </a:lvl4pPr>
            <a:lvl5pPr marL="153582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1157" y="4351585"/>
            <a:ext cx="5616540" cy="61274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49" y="4124046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9307" y="4184872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18546" y="544204"/>
            <a:ext cx="384037" cy="491104"/>
          </a:xfrm>
          <a:prstGeom prst="rect">
            <a:avLst/>
          </a:prstGeom>
        </p:spPr>
        <p:txBody>
          <a:bodyPr vert="horz" lIns="76787" tIns="38394" rIns="76787" bIns="38394" rtlCol="0" anchor="ctr">
            <a:noAutofit/>
          </a:bodyPr>
          <a:lstStyle/>
          <a:p>
            <a:pPr lvl="0"/>
            <a:r>
              <a:rPr lang="en-US" sz="67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60423" y="2439919"/>
            <a:ext cx="384037" cy="491104"/>
          </a:xfrm>
          <a:prstGeom prst="rect">
            <a:avLst/>
          </a:prstGeom>
        </p:spPr>
        <p:txBody>
          <a:bodyPr vert="horz" lIns="76787" tIns="38394" rIns="76787" bIns="38394" rtlCol="0" anchor="ctr">
            <a:noAutofit/>
          </a:bodyPr>
          <a:lstStyle/>
          <a:p>
            <a:pPr lvl="0"/>
            <a:r>
              <a:rPr lang="en-US" sz="67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7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57" y="526906"/>
            <a:ext cx="5535665" cy="2418683"/>
          </a:xfrm>
        </p:spPr>
        <p:txBody>
          <a:bodyPr anchor="ctr">
            <a:normAutofit/>
          </a:bodyPr>
          <a:lstStyle>
            <a:lvl1pPr algn="l">
              <a:defRPr sz="4031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1157" y="3647652"/>
            <a:ext cx="5535666" cy="7039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16">
                <a:solidFill>
                  <a:schemeClr val="accent1"/>
                </a:solidFill>
              </a:defRPr>
            </a:lvl1pPr>
            <a:lvl2pPr marL="383957" indent="0">
              <a:buFontTx/>
              <a:buNone/>
              <a:defRPr/>
            </a:lvl2pPr>
            <a:lvl3pPr marL="767913" indent="0">
              <a:buFontTx/>
              <a:buNone/>
              <a:defRPr/>
            </a:lvl3pPr>
            <a:lvl4pPr marL="1151870" indent="0">
              <a:buFontTx/>
              <a:buNone/>
              <a:defRPr/>
            </a:lvl4pPr>
            <a:lvl5pPr marL="153582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1157" y="4351585"/>
            <a:ext cx="5535666" cy="61274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4124046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9307" y="4184872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33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39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76298" y="526905"/>
            <a:ext cx="1390748" cy="443742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1158" y="526905"/>
            <a:ext cx="3960586" cy="443742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497" y="524137"/>
            <a:ext cx="5533326" cy="10757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157" y="1791829"/>
            <a:ext cx="5535666" cy="31725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7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57" y="1742248"/>
            <a:ext cx="5535666" cy="1233520"/>
          </a:xfrm>
        </p:spPr>
        <p:txBody>
          <a:bodyPr anchor="b"/>
          <a:lstStyle>
            <a:lvl1pPr algn="l">
              <a:defRPr sz="335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1157" y="3007713"/>
            <a:ext cx="5535666" cy="722577"/>
          </a:xfrm>
        </p:spPr>
        <p:txBody>
          <a:bodyPr anchor="t"/>
          <a:lstStyle>
            <a:lvl1pPr marL="0" indent="0" algn="l">
              <a:buNone/>
              <a:defRPr sz="168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395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2659297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307" y="2724477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4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1158" y="1794438"/>
            <a:ext cx="2685149" cy="316391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2041" y="1794438"/>
            <a:ext cx="2684781" cy="316391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307" y="661592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9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2345" y="1869954"/>
            <a:ext cx="2413962" cy="483953"/>
          </a:xfrm>
        </p:spPr>
        <p:txBody>
          <a:bodyPr anchor="b">
            <a:noAutofit/>
          </a:bodyPr>
          <a:lstStyle>
            <a:lvl1pPr marL="0" indent="0">
              <a:buNone/>
              <a:defRPr sz="2016" b="0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1157" y="2353907"/>
            <a:ext cx="2685150" cy="26082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9795" y="1867243"/>
            <a:ext cx="2412823" cy="483953"/>
          </a:xfrm>
        </p:spPr>
        <p:txBody>
          <a:bodyPr anchor="b">
            <a:noAutofit/>
          </a:bodyPr>
          <a:lstStyle>
            <a:lvl1pPr marL="0" indent="0">
              <a:buNone/>
              <a:defRPr sz="2016" b="0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79024" y="2351197"/>
            <a:ext cx="2683595" cy="26082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307" y="661592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0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495" y="524137"/>
            <a:ext cx="5533327" cy="10757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1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1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56" y="374631"/>
            <a:ext cx="2208212" cy="819921"/>
          </a:xfrm>
        </p:spPr>
        <p:txBody>
          <a:bodyPr anchor="b"/>
          <a:lstStyle>
            <a:lvl1pPr algn="l">
              <a:defRPr sz="16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3382" y="374633"/>
            <a:ext cx="3183440" cy="4547566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1156" y="1342539"/>
            <a:ext cx="2208212" cy="3579657"/>
          </a:xfrm>
        </p:spPr>
        <p:txBody>
          <a:bodyPr/>
          <a:lstStyle>
            <a:lvl1pPr marL="0" indent="0">
              <a:buNone/>
              <a:defRPr sz="1176"/>
            </a:lvl1pPr>
            <a:lvl2pPr marL="383957" indent="0">
              <a:buNone/>
              <a:defRPr sz="1008"/>
            </a:lvl2pPr>
            <a:lvl3pPr marL="767913" indent="0">
              <a:buNone/>
              <a:defRPr sz="840"/>
            </a:lvl3pPr>
            <a:lvl4pPr marL="1151870" indent="0">
              <a:buNone/>
              <a:defRPr sz="756"/>
            </a:lvl4pPr>
            <a:lvl5pPr marL="1535826" indent="0">
              <a:buNone/>
              <a:defRPr sz="756"/>
            </a:lvl5pPr>
            <a:lvl6pPr marL="1919783" indent="0">
              <a:buNone/>
              <a:defRPr sz="756"/>
            </a:lvl6pPr>
            <a:lvl7pPr marL="2303739" indent="0">
              <a:buNone/>
              <a:defRPr sz="756"/>
            </a:lvl7pPr>
            <a:lvl8pPr marL="2687696" indent="0">
              <a:buNone/>
              <a:defRPr sz="756"/>
            </a:lvl8pPr>
            <a:lvl9pPr marL="3071652" indent="0">
              <a:buNone/>
              <a:defRPr sz="75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2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57" y="4031615"/>
            <a:ext cx="5535666" cy="475955"/>
          </a:xfrm>
        </p:spPr>
        <p:txBody>
          <a:bodyPr anchor="b">
            <a:normAutofit/>
          </a:bodyPr>
          <a:lstStyle>
            <a:lvl1pPr algn="l">
              <a:defRPr sz="201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1157" y="533253"/>
            <a:ext cx="5535666" cy="3237461"/>
          </a:xfrm>
        </p:spPr>
        <p:txBody>
          <a:bodyPr anchor="t">
            <a:normAutofit/>
          </a:bodyPr>
          <a:lstStyle>
            <a:lvl1pPr marL="0" indent="0" algn="ctr">
              <a:buNone/>
              <a:defRPr sz="1344"/>
            </a:lvl1pPr>
            <a:lvl2pPr marL="383957" indent="0">
              <a:buNone/>
              <a:defRPr sz="1344"/>
            </a:lvl2pPr>
            <a:lvl3pPr marL="767913" indent="0">
              <a:buNone/>
              <a:defRPr sz="1344"/>
            </a:lvl3pPr>
            <a:lvl4pPr marL="1151870" indent="0">
              <a:buNone/>
              <a:defRPr sz="1344"/>
            </a:lvl4pPr>
            <a:lvl5pPr marL="1535826" indent="0">
              <a:buNone/>
              <a:defRPr sz="1344"/>
            </a:lvl5pPr>
            <a:lvl6pPr marL="1919783" indent="0">
              <a:buNone/>
              <a:defRPr sz="1344"/>
            </a:lvl6pPr>
            <a:lvl7pPr marL="2303739" indent="0">
              <a:buNone/>
              <a:defRPr sz="1344"/>
            </a:lvl7pPr>
            <a:lvl8pPr marL="2687696" indent="0">
              <a:buNone/>
              <a:defRPr sz="1344"/>
            </a:lvl8pPr>
            <a:lvl9pPr marL="3071652" indent="0">
              <a:buNone/>
              <a:defRPr sz="134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1157" y="4507570"/>
            <a:ext cx="5535666" cy="414627"/>
          </a:xfrm>
        </p:spPr>
        <p:txBody>
          <a:bodyPr>
            <a:normAutofit/>
          </a:bodyPr>
          <a:lstStyle>
            <a:lvl1pPr marL="0" indent="0">
              <a:buNone/>
              <a:defRPr sz="1008"/>
            </a:lvl1pPr>
            <a:lvl2pPr marL="383957" indent="0">
              <a:buNone/>
              <a:defRPr sz="1008"/>
            </a:lvl2pPr>
            <a:lvl3pPr marL="767913" indent="0">
              <a:buNone/>
              <a:defRPr sz="840"/>
            </a:lvl3pPr>
            <a:lvl4pPr marL="1151870" indent="0">
              <a:buNone/>
              <a:defRPr sz="756"/>
            </a:lvl4pPr>
            <a:lvl5pPr marL="1535826" indent="0">
              <a:buNone/>
              <a:defRPr sz="756"/>
            </a:lvl5pPr>
            <a:lvl6pPr marL="1919783" indent="0">
              <a:buNone/>
              <a:defRPr sz="756"/>
            </a:lvl6pPr>
            <a:lvl7pPr marL="2303739" indent="0">
              <a:buNone/>
              <a:defRPr sz="756"/>
            </a:lvl7pPr>
            <a:lvl8pPr marL="2687696" indent="0">
              <a:buNone/>
              <a:defRPr sz="756"/>
            </a:lvl8pPr>
            <a:lvl9pPr marL="3071652" indent="0">
              <a:buNone/>
              <a:defRPr sz="75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4124046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9307" y="4184872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191982"/>
            <a:ext cx="1663727" cy="557521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17149" y="629"/>
            <a:ext cx="1639434" cy="575483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53575" cy="57594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495" y="524137"/>
            <a:ext cx="5533327" cy="1075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1157" y="1791829"/>
            <a:ext cx="5535666" cy="326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6927" y="5152339"/>
            <a:ext cx="643573" cy="310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1156" y="5152944"/>
            <a:ext cx="480046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29307" y="661592"/>
            <a:ext cx="49123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1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  <p:sldLayoutId id="2147484155" r:id="rId12"/>
    <p:sldLayoutId id="2147484156" r:id="rId13"/>
    <p:sldLayoutId id="2147484157" r:id="rId14"/>
    <p:sldLayoutId id="2147484158" r:id="rId15"/>
    <p:sldLayoutId id="2147484159" r:id="rId16"/>
  </p:sldLayoutIdLst>
  <p:txStyles>
    <p:titleStyle>
      <a:lvl1pPr algn="l" defTabSz="383957" rtl="0" eaLnBrk="1" latinLnBrk="0" hangingPunct="1">
        <a:spcBef>
          <a:spcPct val="0"/>
        </a:spcBef>
        <a:buNone/>
        <a:defRPr sz="3023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7967" indent="-287967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51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3929" indent="-239973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59891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1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43848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27805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11761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95718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79674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63631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814" y="1293523"/>
            <a:ext cx="6477805" cy="1906073"/>
          </a:xfrm>
        </p:spPr>
        <p:txBody>
          <a:bodyPr>
            <a:noAutofit/>
          </a:bodyPr>
          <a:lstStyle/>
          <a:p>
            <a:pPr algn="ctr"/>
            <a:r>
              <a:rPr lang="en-US" sz="4050" b="1" dirty="0"/>
              <a:t/>
            </a:r>
            <a:br>
              <a:rPr lang="en-US" sz="4050" b="1" dirty="0"/>
            </a:br>
            <a:r>
              <a:rPr lang="en-US" sz="4050" b="1" dirty="0"/>
              <a:t/>
            </a:r>
            <a:br>
              <a:rPr lang="en-US" sz="4050" b="1" dirty="0"/>
            </a:br>
            <a:r>
              <a:rPr lang="en-US" sz="2700" b="1" dirty="0">
                <a:solidFill>
                  <a:schemeClr val="bg2">
                    <a:lumMod val="50000"/>
                  </a:schemeClr>
                </a:solidFill>
              </a:rPr>
              <a:t>VERILOG PROJECT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405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5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N-bit Multiplier with </a:t>
            </a:r>
            <a:b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Binary to BCD Converter</a:t>
            </a:r>
            <a:endParaRPr lang="en-IN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4260" y="4480552"/>
            <a:ext cx="2171159" cy="859090"/>
          </a:xfrm>
        </p:spPr>
        <p:txBody>
          <a:bodyPr>
            <a:normAutofit/>
          </a:bodyPr>
          <a:lstStyle/>
          <a:p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Mehak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smtClean="0">
                <a:solidFill>
                  <a:schemeClr val="bg2">
                    <a:lumMod val="50000"/>
                  </a:schemeClr>
                </a:solidFill>
              </a:rPr>
              <a:t>Goyal</a:t>
            </a:r>
            <a:endParaRPr lang="en-US" sz="18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Arjun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Narula</a:t>
            </a:r>
            <a:endParaRPr lang="en-US" sz="18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IN" sz="1800" b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58892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9125" y="153627"/>
            <a:ext cx="3631122" cy="655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SIMULATION OUTPUT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81186" y="1085978"/>
            <a:ext cx="6827001" cy="225390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1186" y="3409627"/>
            <a:ext cx="6827001" cy="224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5716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62987" y="185979"/>
            <a:ext cx="2797561" cy="655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OBSERVATIONS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7424" y="986704"/>
            <a:ext cx="6981314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i="1" dirty="0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represent the output of the multiplication of two numbers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1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 value of 1 in </a:t>
            </a:r>
            <a:r>
              <a:rPr lang="en-IN" b="1" i="1" dirty="0">
                <a:latin typeface="Calibri" panose="020F0502020204030204" pitchFamily="34" charset="0"/>
                <a:cs typeface="Calibri" panose="020F0502020204030204" pitchFamily="34" charset="0"/>
              </a:rPr>
              <a:t>finish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signal indicates that the multiplication is complete while a value of 0 indicates that the multiplication is ongoing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i="1" dirty="0"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b="1" i="1" dirty="0">
                <a:latin typeface="Calibri" panose="020F0502020204030204" pitchFamily="34" charset="0"/>
                <a:cs typeface="Calibri" panose="020F0502020204030204" pitchFamily="34" charset="0"/>
              </a:rPr>
              <a:t>reset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are input signals used to set the clock and reset the circuit to initial state respectively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i="1" dirty="0">
                <a:latin typeface="Calibri" panose="020F0502020204030204" pitchFamily="34" charset="0"/>
                <a:cs typeface="Calibri" panose="020F0502020204030204" pitchFamily="34" charset="0"/>
              </a:rPr>
              <a:t>bcd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represents the binary-coded decimal representation of the output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i="1" dirty="0">
                <a:latin typeface="Calibri" panose="020F0502020204030204" pitchFamily="34" charset="0"/>
                <a:cs typeface="Calibri" panose="020F0502020204030204" pitchFamily="34" charset="0"/>
              </a:rPr>
              <a:t>a_in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represents the input multiplicand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i="1" dirty="0">
                <a:latin typeface="Calibri" panose="020F0502020204030204" pitchFamily="34" charset="0"/>
                <a:cs typeface="Calibri" panose="020F0502020204030204" pitchFamily="34" charset="0"/>
              </a:rPr>
              <a:t>b_in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represents the input multiplier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 value of 0 in </a:t>
            </a:r>
            <a:r>
              <a:rPr lang="en-IN" b="1" i="1" dirty="0"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loads the initial value into the registers, while a value of 1 performs the multiplication.</a:t>
            </a:r>
          </a:p>
        </p:txBody>
      </p:sp>
    </p:spTree>
    <p:extLst>
      <p:ext uri="{BB962C8B-B14F-4D97-AF65-F5344CB8AC3E}">
        <p14:creationId xmlns:p14="http://schemas.microsoft.com/office/powerpoint/2010/main" val="180278161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oHCBIVEhgSERQSEhEZEhoVEhgZGBgcEhISGBgZGRgVGRgcIS4mHCErHxgZJjgmKy8xNjY1GiQ7QDs0Pzw0NTEBDAwMBgYGEAYGEDEdFh0xMTExMTExMTExMTExMTExMTExMTExMTExMTExMTExMTExMTExMTExMTExMTExMTExMf/AABEIALsBDQMBIgACEQEDEQH/xAAcAAEAAgMBAQEAAAAAAAAAAAAABQYCBAcDAQj/xABBEAACAQMBBAQKCgICAQUBAAABAgADBBEFBhIhMQcTQVEUIjJSYXFzgZKxFSMkMzRCYnKCkcHRoaKyQ2ODs8Il/8QAFAEBAAAAAAAAAAAAAAAAAAAAAP/EABQRAQAAAAAAAAAAAAAAAAAAAAD/2gAMAwEAAhEDEQA/AOzTy3/Gx656zRV/rgP0n/EDeiIgIiICIiAiIgIiICIiAiIgIiICIiAiIgIiICIiAiIgIiICYOcAmZzxumwjH9JgeinMynhbHKgz3gJGA/agP0N/iSciz+LHs2/xAlIiICIiAiIgIiICIiAiIgIiICIiAiIgIiICIiAiIgIiICIiAmtfn6p/2H5TZmrqP3T/ALD8oGVn5C+qbE8LQeIvqE94CRjj7Wvs2/xJOR1Qfak9m3zECRiIgIiICIiAiIgIiICIiAiR+pavbW671zXpUR+t1Un1AnJ90oO0HTBZUgVtFe7qcg3FKIP7mG8fcOPfA6Ff39KinWVnVE3lTJPDedgqj1kkTbE/M1TV9Q1i9o03YsTUXcRBilRGRvOBxxgZO8xJ9PZP0wvKBlERAREi9oNXp2ltUua2dxFzgYyzHgqjPaSQPfAlInKOjbaHVNRvKlerUVLFB41MIu7vt5FNWxvcB4xOT/zw6vAREQEREBERATV1H7p/2H5TamrqP3T/ALDA9bfyF/aJ6zClyHqHymcBI+r+Kp+yf5iSEjap+1J7J/mIElERAREQEREBETn/AEm7ctp6LRtwrXdRSyluK0qfLfK9pJBAHLgSe4hebm5Smpeo6oo5szAKPeZTdX6UdLocFqtcvyC0V3sn9xwv9Ezm2zOyt/rNTwm9rVhbA+W5JLntWip8UD9QGB6TnHYtC2QsLMAW9ugYDi7Deqn+bZI9QwIFKq9IOrXGRp2lVQv5XqhyCO/GFUfEZEXOmbVXZK1Kot1P5Vq06Yx6qRLY9csPTHtTUtaCW1uzJWrZLMpwyUV4HB5qWJAz3BpC9GtsllplzrNdQ1VlfqixyxRDuhcniC1Xgf2rAiaPRBds/wBqvLWm7HI8Z3qMT6GC5PvMs+mdC1omDcV61c9oUCmh/wDJv+ZVuiuyq3+pvfXLGr1I6xmY5+uckUwB2AYYgDlujE74IEVouz9paJuWtBKQON4gZdsct5zkt7zJaebuACSQABkknAA7yZq19Ut0pGu9aktAc3Lruc8eVnHPhA3okHc7TWos6l9TqpXoU0YkowOWA4J6GJIGD3iUnROkytWt61xUtVBFRaFpTRmZ7m5fJFPiOQGCT3HlygdSnGunnVyPB7JTwObioM88ZSn7vvP6Ex6PNstSutWNG6qA0tyoalMKgWkV5bpAzwbA5nOe2Qe2dRLnaIpVKi3pui1CfJFCinWVc/1UgXfT9ToaHpNBKitUuqiGr1S46x6jDfYsfyqowpbB8ntkr0ebcHUxWDUOpaluHg+8rK+9jiQCCN0yDu7rqrG41a5XN9eoaNlTIy1KhUBFGig79077Y5mWDoy2YNjZAVBi4qkVK/LxTjC0+Hmjn6SYFziIgIiICIiAmrqP3T/sM2pq6n9y/wCwwPdOQ9Qmcwp+SPUJnASMqn7Wnsn+ayTkTUP2xPZP81gS0REBERAREQEoW2/R+uoXdvcF9xFAS5Xjl6KlmG4RybJK+ps9mDfYgeFtbpTRadNVRFAVFUYVVAwABPafZj6YH5y6YLxq2rvTGT1aU6KDvYqHOP5OR7pbOleoLTSbTTUOCwQOO9KKgsfe7KfdKZoKeH7QK2co981c9o6tGaoB6t1Qvvkp00XZraqtBSMU6KU8E8FeoS5J7uDp/QgTOz+s09G0SnVKh7y7dqtKmTwK8FVmxx3QoU47S+PSLZ0X7XV9QpVjcrTFSlUUAoCFZHBIyCTxBU8e4iUTbBFGmteEfiHp2diOXVadQ3iCO4uU3j6CPTJLYENa7PXl2vB6nWGme7dUU1PuYtAjdrtdudX1EabaMVtRUKDGd2oV4vWfHNVwSB6B2mQu2mz72dymlW1erWp1erq7jboHhLlqa8B6AP7HPEnugWzVrm5rEDeSiiL6OsZiT/VP/memgXFO+2peuDv06ZdqeeRFJBTUj0b3jCBK9JlolhoVGxo8mrIjnkXKhqjufSXUH3yJ2Bo9TplXU6ijFtSrLaAjgbh+D1vXxSmPQrd88Om3V2rVadKmD4PSZ0Lfle6whdR37isoz3sw7Jb9oNCenswbWkn1iW1J3Ve1g6VaxHfx3z7oFa6DbNQ11fVThUQJvMeWcvUJPoCqffKlodFtR1lgu8adevUep2HwfeLspPZlQFz6ZZtgS1zp30XarUVqtwzX9fGKdK3O4Cqt+Z3VQoX0nMuWyexFPTbu5vGdPBjTPUEk71GmWL1A5IxgBVAbJyIEJsdr9O81VxqSCld0iUsaJI6mhunDqo7avAeN2gHAGBOuicM22oWeps15o9TfvaY369IK6Va1NMYrUwQCzLw5cSPSADt7EdLWAtDU8nkFuFGTjH/qqOJ/cvvHMwO0xI+z1a2rKrUa1KoreTuOp3jjOAAc5wOU34H2IiAiIgJqap9y/wCwzbmlq33FT9h+UDapeSPVM55W/kr6p6wEhnP25PZP81kzIMt9vX2T/NYE5ERAREQEREBPKrVVFLMQqgFmYkBVA4kknkJ6zkvTrrTpRo2iEqtUs9XH5kTAVT6CzZ/iIFstukPSqlcW6XSl2bcUlHFNn5bocru+/ODwwZIba6n4Np1zXzhlosE/e/iJ/wBmEq/RjsLStaCXNwga8qKH8YA9QjcVVR2NjmfdIzp31bdtqNopO9UqdY4HmUxgA+tmB/hAh+gbSt6tXvGHiogooezechm/oKPilX2pt2vNeq0VzvVL0UQfNAK0973AZ907h0d6F4Hp1Kkw3arL1tbvFV+JU+lRur/GeI2HtF1L6UDOtXJZkJXqjUZShbiMg8c8+cCndOdsKdpZ06Y3aSVGQAclCooUf0DPPSrjw7SaGkac2H6jevqhRuroAFm6sk4yz1ABwz4oYzp+u6Jb3lLqLqmKlPeDYyQQwzhgQQQeJHvMz0fRre1pCja0lpUxxwObHzmJ4sfSTA4tsHsrrCVqtvu1LK3qAJd1GA3iik+LSbtYhmXeXgN4nulmuejO4TUDc2F0tnQYYIRSKtNCoVkQeSQcZBJGPdOqYn2BXbnY+xqWqWdSiHoId6n4zBw/El98EEsSSSe3PGWDHZMHqqvFmVRnHEgce7jMmYAZPADifRAxp0lUYVVUc8AADPfgTnvTXqxo6eKKnD3FQIcc+rTxm/53R/KXbT9ZtbgstvXo1mXywjqxXOcZ3Tw5Gcf6cHetqFpaIMt1Q3B2b9aoUA/6CBN9B+z3V2737r49Y7lInmKKnxiO7ecf9BJDbPovt7xjXt2Frcscvhc0ajHmzKPJJ7xz7QTLzpNilvQp29PyKdNaa+kKAMn0nn75uwOb9H3Rv4BWNzXqrVr7pSmEBCUw3lNk8SSOHIYBM6PPsQEREBERATS1j8PU9m3ym7NHWfw9T2bfKBsWp8RfVPaa1gc01/aJswEryN//AER7J/mssErdu2dS/wDif5rAssREBERAREQE5X00aOXFteFS9KjU3LkAZxSdlO8R3eKR/ITqk8qtJXUqyhlIKspAKsDwIIPMQI++1y2o2/hVSsi2+6HD5BDqRkBAPKJ7AOM5bsxp1XWNUbVbhCtlTYC3VvzlD4iDvAJLMeW8cceOLpU6M9IZ+sNt253RUqCnnOeCBsAegcPRLZbW6U0WnTRaaKAqKoARVHIBRwAgewnI+nbSwaNG636mRU6ooWPV4ZWYOF5BsrgkcwfQJ12cj6fbsChbUM8WqvUPqRd0f/YYFl6Irt6mk0jUJYqzopPPcVjuj3Dh7pd5y63vH03ZdKiErWakDTP5le4csGGe0K+fdKFs5rdxb2F3ftWrPVdks7Ys7MFqVAXqPgk+MEQYPeYHbqu12nrXNqbqkK4zlck4IGSCwGAQByzmVOw6THqXNPNm6adWufBqNwSQWqE4B3cYxns7OPHIIlO2I2aJ0m+1Fl3qzW9albdrBAhFVx6W8Zc8+Dd83LjVrV7HRaCVaaIlwlS4JYDqjQwahYdmS7Ed+YGPT5VXwm2QY3xQZm791nwv/i0lukPU6ttoVpa7xFatRpUqpyd7cSkpqDPM5bdB7wSJU7y6Gs69T3Q3UM6quRxNtSyzMR2Zwxx+oT70y6v19+Ka/c0Faip/K1UEGrj1HdU+lTA6h0TaKttplNiAKlf69z3hvux7l3eHeTIPU7Hr9q6O9xWlarVP8A+7/wB3UzomhoFtaCjkLemB6gi4lS2e17TLvVqzW61DepQNM1ST1VWirrvbo3scG3eJAyOUC+xEQEREBERAREQE0Nb/AA1X2bfKb80Nc/DVfZN8oGWlNmkvqm7I7RGzRX1SRgfDKtYHOon2b/NZaH5H1Sq6Uc35P/tv81gWyIiAiIgIiICIiAifCZoXGs2tNxTqXFBKhOAjVEDk/tJzAkJwbpbZrrWqNmh5LSoAebUrOWLfC6f1O8AziO09ld0No/DEtKt0rMr0AqtuO3UimAXAIXdYZOeQGYDpv1hV8H02kcLTUVagHYcbtJfcu8cfqWQOtaY1LZ2zcjAqXr1G/kjqn9rTz75HbcW9VtQFu7LUvG3BcFfJa7rEMUU+aoZEHoSfoGvs1b1LBdPqrvUFopTGDhgaYAVgexsjOYGl0frTTSLbBVafgwZySN0Fss5J5Dxi2ZTdnNl7C/1GveJbINPQinRXxhTubgHL1d3PkjljyTkcOckbPot3UFvU1C7exD73g48VCCclWYEggnOcAc88DOg2VnTo01pUVWnTVcIoGFUQODW1K+tdeuadlbh7h2qrSBUinSp1WBStw4BQMc+HZ6JZdtujas1pbLZ/XV6CuK282HuHqNvvUDMee/vHBPJufCddn2BVNj7a+GnLQv1SjWWmaSFW3n3Au6rNjgGA7ieWeHKQPRr0fVNPrVa9xUpvUZOqpBCxAplgzM2QOJKrw7MHjOkxAREQEREBERAREQE0Nc/DVfZN8pvzQ1v8NV9k3yMDw2dbNFZLSF2aP1Qk1Awq+SfVKro340n9D/MSzXRwh9UrOhfiyf0N8xAtsREBERAREQERPhgcs6W9t6luBZWjFa7pvVnU4alTPkqh7Hbic8wMY4kEQ+w/RX1yC61PrMP4y0QSHZTx3qreUCc53Rg95zwkbspp30nr9evWG9Sp1XrMD5LBW3KNM+jgvuQzvoga9lapSppSQEIihUBZmIVRgAsxJPDvMXt0lKk9Wod2miM7nuRAWJ/oTZnLumraMU7ZbCm311fDVAPKWgD/APphj0hWgVDowsXv9YqX1UZWm7XD9oFVyerT3eMR+yd/lR6NtmvAbFUcYuKn1tfvDEcE/iMD15lvgIiICIiAiIgIiICIiAiIgIiICaOtfhqvsm+Rm9NLWPw9T2bfKBH7MH6vEnZXtmTwIlhgat8fqz6pX9DH2r+Df4k9qJ8QyF0ZftH8G/xAs0REBERAREQEREDkvRzQFnrN/ZVPFd/rKGfz0wzMN09viuD/ABPdOsytbUbJUrxkrB2t7yl9xcJ5accgMOTLnPA95xjJzGVG2iRerC6bXPJaxNRCf1OnLPoHCBN7V7SULC3atWOTjFNAfHqv2Ko7u89gnOuj/Z6vf3bazqIypfetkI4My8FZQeSLgBe8jPZkzOndHdSvcC71q48LqjyaKZFug5hezK/pAAPbnjOi06YUBVAVQMAAAAAcgAOQgesREBERAREQEREBERAREQEREBERATT1b7ip7NvlNyamqfc1PZt8oEPs+cGWOVvReBljgaWoeTIzSV+v/i3+JK3gyJEqWRt5OBxjlngYFiiV46hX85fhEx+kbjzl+EQLHErn0jcecvwiDqVfzl+EQLHErB1W485fhE8Tq9z5y/AIFtiU9tYu+xl+ATE6xeecnwCBcolL+lr7sZPgEyGp3/enwD/cC5RKgL/UT2p8A/3Mxd6j5yfAP9wLZEqouNS85PgH+5kK2pecnwD/AHAtESsdbqXnJ8A/3Bq6l51P4B/uBZ4lWNbUvOT4BMDdaj51P4B/uBbIlQN7qPevwCYnUdQ71+AQLjEph1S/85PgEfS972svwCBc4lOGsXfay/AJmNYuvOX4BAt0SrLq9x5y/CJ6DU7jzl+EQLLErv0jX85fhEfSFx5y/CIFimrqP3T/ALD8pD/SNfzl+ETJryqwKsQQRg+L2QMNOXBEsKcpDWiYMmKZ4QPKqmZrtbTdMQI/wSY+B+iSU+iBG+A+iPo6SkQI0aaJ9GmJ3SRiBojTk7hMxYp3CbcQNYWqdwmYoL3Ce0QPMU17hMtwdwmUQMd0T7ifYgfMRifYgfMT5ujumUQMCg7hMTRXuE9YgeBtk7hMDZJ3CbUQNI6encJ5nTU7pIxAjTpi90x+jhJSIEX4BHgUk58gR3gkeDeiSMxMDVSjibaDhPgmc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Powerpoint Thank You wallpapers, Thanks for the Slide e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7679267" cy="57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80837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6469"/>
            <a:ext cx="7670158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170" y="1460486"/>
            <a:ext cx="6642532" cy="527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998389" y="1357187"/>
            <a:ext cx="6107331" cy="4008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is designed as an n-bit multiplier of two numbers. The multiplication is performed using the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shift and add method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multiplying two numbers. </a:t>
            </a:r>
            <a:endParaRPr lang="en-IN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IN" sz="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multiplication is completed, the output result is also converted to its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binary-coded decimal (BCD) representation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N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IN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done using the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 dabble method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converting binary numbers to binary-coded decimal(BCD) </a:t>
            </a:r>
            <a:r>
              <a:rPr lang="en-IN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IN" sz="3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output, both the binary and the binary-coded decimal (BCD) representation is shown.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51187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4008" y="302223"/>
            <a:ext cx="767015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SHIFT AND ADD ALGORITHM</a:t>
            </a:r>
            <a:endParaRPr lang="en-I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319" y="1224702"/>
            <a:ext cx="587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Consider two numbers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29 and 9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Their binary representation is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11101 and 1001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19" y="2057733"/>
            <a:ext cx="6525536" cy="28102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6319" y="5014633"/>
            <a:ext cx="587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result is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261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Their binary representation is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100000101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6678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1701" y="302224"/>
            <a:ext cx="767015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DOUBLE DABBLE ALGORITHM</a:t>
            </a:r>
            <a:endParaRPr lang="en-I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186" y="1216618"/>
            <a:ext cx="587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Consider the number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151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Its binary representation is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10010111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46" y="1862949"/>
            <a:ext cx="3324689" cy="695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002" y="2509280"/>
            <a:ext cx="3848637" cy="371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002" y="2880807"/>
            <a:ext cx="3810532" cy="2953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476" y="3176841"/>
            <a:ext cx="3820058" cy="266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9949" y="3443578"/>
            <a:ext cx="3886742" cy="2572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6868" y="3694817"/>
            <a:ext cx="3915321" cy="2572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9949" y="3925501"/>
            <a:ext cx="3877216" cy="2857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/>
          <a:srcRect t="19809"/>
          <a:stretch/>
        </p:blipFill>
        <p:spPr>
          <a:xfrm>
            <a:off x="1989119" y="4192293"/>
            <a:ext cx="3934374" cy="2444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4617" y="4400753"/>
            <a:ext cx="3867690" cy="2762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96868" y="4671913"/>
            <a:ext cx="3896269" cy="2762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9119" y="4931289"/>
            <a:ext cx="3858163" cy="314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75546" y="5221889"/>
            <a:ext cx="4458322" cy="2857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75546" y="5462154"/>
            <a:ext cx="3829584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2448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hak\Downloads\flowchart.drawio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810" y="449235"/>
            <a:ext cx="5942928" cy="51534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-372414" y="1701131"/>
            <a:ext cx="2570020" cy="1474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FLOW CHART</a:t>
            </a:r>
            <a:endParaRPr lang="en-I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8027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3510" y="175751"/>
            <a:ext cx="2813592" cy="655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VERILOG CODE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1658"/>
          <a:stretch/>
        </p:blipFill>
        <p:spPr>
          <a:xfrm>
            <a:off x="1155432" y="1187644"/>
            <a:ext cx="5931168" cy="427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9229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9622" y="270528"/>
            <a:ext cx="4431020" cy="655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VERILOG CODE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…continued</a:t>
            </a:r>
            <a:endParaRPr lang="en-IN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0" y="1206309"/>
            <a:ext cx="5840204" cy="423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910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5167" y="229706"/>
            <a:ext cx="4431020" cy="655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VERILOG CODE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…continued</a:t>
            </a:r>
            <a:endParaRPr lang="en-IN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64" y="1331505"/>
            <a:ext cx="6028252" cy="410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8517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05961" y="255722"/>
            <a:ext cx="2427267" cy="735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TEST BENCH</a:t>
            </a:r>
            <a:endParaRPr lang="en-I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7" y="1574965"/>
            <a:ext cx="3473382" cy="3701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417" t="1529" r="3462" b="3940"/>
          <a:stretch/>
        </p:blipFill>
        <p:spPr>
          <a:xfrm>
            <a:off x="3627299" y="1985304"/>
            <a:ext cx="4051439" cy="306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6158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</TotalTime>
  <Words>251</Words>
  <Application>Microsoft Office PowerPoint</Application>
  <PresentationFormat>Custom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  VERILOG PROJECT  N-bit Multiplier with  Binary to BCD Converter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PROJECT  8-LEVEL ELEVATOR</dc:title>
  <dc:creator>Mehak Goyal</dc:creator>
  <cp:lastModifiedBy>Arjun</cp:lastModifiedBy>
  <cp:revision>19</cp:revision>
  <dcterms:created xsi:type="dcterms:W3CDTF">2021-11-17T18:48:29Z</dcterms:created>
  <dcterms:modified xsi:type="dcterms:W3CDTF">2022-01-28T17:13:17Z</dcterms:modified>
</cp:coreProperties>
</file>