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4" r:id="rId9"/>
    <p:sldId id="265"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1" d="100"/>
          <a:sy n="71" d="100"/>
        </p:scale>
        <p:origin x="22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D78A87-EA24-47EC-8CB8-9F14C9A53236}" type="datetimeFigureOut">
              <a:rPr lang="en-IN" smtClean="0"/>
              <a:t>06-07-2021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3B37CB-A84F-40A7-AD4C-966FED416560}" type="slidenum">
              <a:rPr lang="en-IN" smtClean="0"/>
              <a:t>‹#›</a:t>
            </a:fld>
            <a:endParaRPr lang="en-IN"/>
          </a:p>
        </p:txBody>
      </p:sp>
    </p:spTree>
    <p:extLst>
      <p:ext uri="{BB962C8B-B14F-4D97-AF65-F5344CB8AC3E}">
        <p14:creationId xmlns:p14="http://schemas.microsoft.com/office/powerpoint/2010/main" val="3489719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78A87-EA24-47EC-8CB8-9F14C9A53236}" type="datetimeFigureOut">
              <a:rPr lang="en-IN" smtClean="0"/>
              <a:t>06-07-2021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3B37CB-A84F-40A7-AD4C-966FED416560}" type="slidenum">
              <a:rPr lang="en-IN" smtClean="0"/>
              <a:t>‹#›</a:t>
            </a:fld>
            <a:endParaRPr lang="en-IN"/>
          </a:p>
        </p:txBody>
      </p:sp>
    </p:spTree>
    <p:extLst>
      <p:ext uri="{BB962C8B-B14F-4D97-AF65-F5344CB8AC3E}">
        <p14:creationId xmlns:p14="http://schemas.microsoft.com/office/powerpoint/2010/main" val="2313328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78A87-EA24-47EC-8CB8-9F14C9A53236}" type="datetimeFigureOut">
              <a:rPr lang="en-IN" smtClean="0"/>
              <a:t>06-07-2021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3B37CB-A84F-40A7-AD4C-966FED41656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99934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78A87-EA24-47EC-8CB8-9F14C9A53236}" type="datetimeFigureOut">
              <a:rPr lang="en-IN" smtClean="0"/>
              <a:t>06-07-2021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3B37CB-A84F-40A7-AD4C-966FED416560}" type="slidenum">
              <a:rPr lang="en-IN" smtClean="0"/>
              <a:t>‹#›</a:t>
            </a:fld>
            <a:endParaRPr lang="en-IN"/>
          </a:p>
        </p:txBody>
      </p:sp>
    </p:spTree>
    <p:extLst>
      <p:ext uri="{BB962C8B-B14F-4D97-AF65-F5344CB8AC3E}">
        <p14:creationId xmlns:p14="http://schemas.microsoft.com/office/powerpoint/2010/main" val="4204808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78A87-EA24-47EC-8CB8-9F14C9A53236}" type="datetimeFigureOut">
              <a:rPr lang="en-IN" smtClean="0"/>
              <a:t>06-07-2021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3B37CB-A84F-40A7-AD4C-966FED41656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3279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78A87-EA24-47EC-8CB8-9F14C9A53236}" type="datetimeFigureOut">
              <a:rPr lang="en-IN" smtClean="0"/>
              <a:t>06-07-2021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3B37CB-A84F-40A7-AD4C-966FED416560}" type="slidenum">
              <a:rPr lang="en-IN" smtClean="0"/>
              <a:t>‹#›</a:t>
            </a:fld>
            <a:endParaRPr lang="en-IN"/>
          </a:p>
        </p:txBody>
      </p:sp>
    </p:spTree>
    <p:extLst>
      <p:ext uri="{BB962C8B-B14F-4D97-AF65-F5344CB8AC3E}">
        <p14:creationId xmlns:p14="http://schemas.microsoft.com/office/powerpoint/2010/main" val="19268882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D78A87-EA24-47EC-8CB8-9F14C9A53236}" type="datetimeFigureOut">
              <a:rPr lang="en-IN" smtClean="0"/>
              <a:t>06-07-2021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3B37CB-A84F-40A7-AD4C-966FED416560}" type="slidenum">
              <a:rPr lang="en-IN" smtClean="0"/>
              <a:t>‹#›</a:t>
            </a:fld>
            <a:endParaRPr lang="en-IN"/>
          </a:p>
        </p:txBody>
      </p:sp>
    </p:spTree>
    <p:extLst>
      <p:ext uri="{BB962C8B-B14F-4D97-AF65-F5344CB8AC3E}">
        <p14:creationId xmlns:p14="http://schemas.microsoft.com/office/powerpoint/2010/main" val="1150778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D78A87-EA24-47EC-8CB8-9F14C9A53236}" type="datetimeFigureOut">
              <a:rPr lang="en-IN" smtClean="0"/>
              <a:t>06-07-2021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3B37CB-A84F-40A7-AD4C-966FED416560}" type="slidenum">
              <a:rPr lang="en-IN" smtClean="0"/>
              <a:t>‹#›</a:t>
            </a:fld>
            <a:endParaRPr lang="en-IN"/>
          </a:p>
        </p:txBody>
      </p:sp>
    </p:spTree>
    <p:extLst>
      <p:ext uri="{BB962C8B-B14F-4D97-AF65-F5344CB8AC3E}">
        <p14:creationId xmlns:p14="http://schemas.microsoft.com/office/powerpoint/2010/main" val="3189912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D78A87-EA24-47EC-8CB8-9F14C9A53236}" type="datetimeFigureOut">
              <a:rPr lang="en-IN" smtClean="0"/>
              <a:t>06-07-2021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3B37CB-A84F-40A7-AD4C-966FED416560}" type="slidenum">
              <a:rPr lang="en-IN" smtClean="0"/>
              <a:t>‹#›</a:t>
            </a:fld>
            <a:endParaRPr lang="en-IN"/>
          </a:p>
        </p:txBody>
      </p:sp>
    </p:spTree>
    <p:extLst>
      <p:ext uri="{BB962C8B-B14F-4D97-AF65-F5344CB8AC3E}">
        <p14:creationId xmlns:p14="http://schemas.microsoft.com/office/powerpoint/2010/main" val="203039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78A87-EA24-47EC-8CB8-9F14C9A53236}" type="datetimeFigureOut">
              <a:rPr lang="en-IN" smtClean="0"/>
              <a:t>06-07-2021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3B37CB-A84F-40A7-AD4C-966FED416560}" type="slidenum">
              <a:rPr lang="en-IN" smtClean="0"/>
              <a:t>‹#›</a:t>
            </a:fld>
            <a:endParaRPr lang="en-IN"/>
          </a:p>
        </p:txBody>
      </p:sp>
    </p:spTree>
    <p:extLst>
      <p:ext uri="{BB962C8B-B14F-4D97-AF65-F5344CB8AC3E}">
        <p14:creationId xmlns:p14="http://schemas.microsoft.com/office/powerpoint/2010/main" val="3930878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D78A87-EA24-47EC-8CB8-9F14C9A53236}" type="datetimeFigureOut">
              <a:rPr lang="en-IN" smtClean="0"/>
              <a:t>06-07-2021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3B37CB-A84F-40A7-AD4C-966FED416560}" type="slidenum">
              <a:rPr lang="en-IN" smtClean="0"/>
              <a:t>‹#›</a:t>
            </a:fld>
            <a:endParaRPr lang="en-IN"/>
          </a:p>
        </p:txBody>
      </p:sp>
    </p:spTree>
    <p:extLst>
      <p:ext uri="{BB962C8B-B14F-4D97-AF65-F5344CB8AC3E}">
        <p14:creationId xmlns:p14="http://schemas.microsoft.com/office/powerpoint/2010/main" val="1855308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D78A87-EA24-47EC-8CB8-9F14C9A53236}" type="datetimeFigureOut">
              <a:rPr lang="en-IN" smtClean="0"/>
              <a:t>06-07-2021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3B37CB-A84F-40A7-AD4C-966FED416560}" type="slidenum">
              <a:rPr lang="en-IN" smtClean="0"/>
              <a:t>‹#›</a:t>
            </a:fld>
            <a:endParaRPr lang="en-IN"/>
          </a:p>
        </p:txBody>
      </p:sp>
    </p:spTree>
    <p:extLst>
      <p:ext uri="{BB962C8B-B14F-4D97-AF65-F5344CB8AC3E}">
        <p14:creationId xmlns:p14="http://schemas.microsoft.com/office/powerpoint/2010/main" val="504654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D78A87-EA24-47EC-8CB8-9F14C9A53236}" type="datetimeFigureOut">
              <a:rPr lang="en-IN" smtClean="0"/>
              <a:t>06-07-2021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3B37CB-A84F-40A7-AD4C-966FED416560}" type="slidenum">
              <a:rPr lang="en-IN" smtClean="0"/>
              <a:t>‹#›</a:t>
            </a:fld>
            <a:endParaRPr lang="en-IN"/>
          </a:p>
        </p:txBody>
      </p:sp>
    </p:spTree>
    <p:extLst>
      <p:ext uri="{BB962C8B-B14F-4D97-AF65-F5344CB8AC3E}">
        <p14:creationId xmlns:p14="http://schemas.microsoft.com/office/powerpoint/2010/main" val="919545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78A87-EA24-47EC-8CB8-9F14C9A53236}" type="datetimeFigureOut">
              <a:rPr lang="en-IN" smtClean="0"/>
              <a:t>06-07-2021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3B37CB-A84F-40A7-AD4C-966FED416560}" type="slidenum">
              <a:rPr lang="en-IN" smtClean="0"/>
              <a:t>‹#›</a:t>
            </a:fld>
            <a:endParaRPr lang="en-IN"/>
          </a:p>
        </p:txBody>
      </p:sp>
    </p:spTree>
    <p:extLst>
      <p:ext uri="{BB962C8B-B14F-4D97-AF65-F5344CB8AC3E}">
        <p14:creationId xmlns:p14="http://schemas.microsoft.com/office/powerpoint/2010/main" val="3522269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D78A87-EA24-47EC-8CB8-9F14C9A53236}" type="datetimeFigureOut">
              <a:rPr lang="en-IN" smtClean="0"/>
              <a:t>06-07-2021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3B37CB-A84F-40A7-AD4C-966FED416560}" type="slidenum">
              <a:rPr lang="en-IN" smtClean="0"/>
              <a:t>‹#›</a:t>
            </a:fld>
            <a:endParaRPr lang="en-IN"/>
          </a:p>
        </p:txBody>
      </p:sp>
    </p:spTree>
    <p:extLst>
      <p:ext uri="{BB962C8B-B14F-4D97-AF65-F5344CB8AC3E}">
        <p14:creationId xmlns:p14="http://schemas.microsoft.com/office/powerpoint/2010/main" val="3160932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3B37CB-A84F-40A7-AD4C-966FED416560}" type="slidenum">
              <a:rPr lang="en-IN" smtClean="0"/>
              <a:t>‹#›</a:t>
            </a:fld>
            <a:endParaRPr lang="en-IN"/>
          </a:p>
        </p:txBody>
      </p:sp>
      <p:sp>
        <p:nvSpPr>
          <p:cNvPr id="5" name="Date Placeholder 4"/>
          <p:cNvSpPr>
            <a:spLocks noGrp="1"/>
          </p:cNvSpPr>
          <p:nvPr>
            <p:ph type="dt" sz="half" idx="10"/>
          </p:nvPr>
        </p:nvSpPr>
        <p:spPr/>
        <p:txBody>
          <a:bodyPr/>
          <a:lstStyle/>
          <a:p>
            <a:fld id="{CCD78A87-EA24-47EC-8CB8-9F14C9A53236}" type="datetimeFigureOut">
              <a:rPr lang="en-IN" smtClean="0"/>
              <a:t>06-07-2021</a:t>
            </a:fld>
            <a:endParaRPr lang="en-IN"/>
          </a:p>
        </p:txBody>
      </p:sp>
    </p:spTree>
    <p:extLst>
      <p:ext uri="{BB962C8B-B14F-4D97-AF65-F5344CB8AC3E}">
        <p14:creationId xmlns:p14="http://schemas.microsoft.com/office/powerpoint/2010/main" val="2474667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D78A87-EA24-47EC-8CB8-9F14C9A53236}" type="datetimeFigureOut">
              <a:rPr lang="en-IN" smtClean="0"/>
              <a:t>06-07-2021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53B37CB-A84F-40A7-AD4C-966FED416560}" type="slidenum">
              <a:rPr lang="en-IN" smtClean="0"/>
              <a:t>‹#›</a:t>
            </a:fld>
            <a:endParaRPr lang="en-IN"/>
          </a:p>
        </p:txBody>
      </p:sp>
    </p:spTree>
    <p:extLst>
      <p:ext uri="{BB962C8B-B14F-4D97-AF65-F5344CB8AC3E}">
        <p14:creationId xmlns:p14="http://schemas.microsoft.com/office/powerpoint/2010/main" val="384989753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6E5B0-5475-42F3-9ED0-5A673333B060}"/>
              </a:ext>
            </a:extLst>
          </p:cNvPr>
          <p:cNvSpPr>
            <a:spLocks noGrp="1"/>
          </p:cNvSpPr>
          <p:nvPr>
            <p:ph type="ctrTitle"/>
          </p:nvPr>
        </p:nvSpPr>
        <p:spPr>
          <a:xfrm>
            <a:off x="-102637" y="2256661"/>
            <a:ext cx="11663266" cy="1646302"/>
          </a:xfrm>
        </p:spPr>
        <p:txBody>
          <a:bodyPr/>
          <a:lstStyle/>
          <a:p>
            <a:pPr algn="ctr"/>
            <a:r>
              <a:rPr lang="en-IN" sz="4400" dirty="0">
                <a:solidFill>
                  <a:schemeClr val="tx1"/>
                </a:solidFill>
                <a:latin typeface="BankGothic Md BT" panose="020B0807020203060204" pitchFamily="34" charset="0"/>
              </a:rPr>
              <a:t>PITCH - A – BOT</a:t>
            </a:r>
            <a:br>
              <a:rPr lang="en-IN" sz="4400" dirty="0">
                <a:solidFill>
                  <a:schemeClr val="tx1"/>
                </a:solidFill>
                <a:latin typeface="BankGothic Md BT" panose="020B0807020203060204" pitchFamily="34" charset="0"/>
              </a:rPr>
            </a:br>
            <a:r>
              <a:rPr lang="en-IN" sz="4400" dirty="0">
                <a:solidFill>
                  <a:schemeClr val="tx1"/>
                </a:solidFill>
                <a:latin typeface="BankGothic Md BT" panose="020B0807020203060204" pitchFamily="34" charset="0"/>
              </a:rPr>
              <a:t> </a:t>
            </a:r>
            <a:br>
              <a:rPr lang="en-IN" sz="4400" dirty="0">
                <a:solidFill>
                  <a:schemeClr val="tx1"/>
                </a:solidFill>
                <a:latin typeface="BankGothic Md BT" panose="020B0807020203060204" pitchFamily="34" charset="0"/>
              </a:rPr>
            </a:br>
            <a:r>
              <a:rPr lang="en-IN" sz="4400" dirty="0">
                <a:solidFill>
                  <a:schemeClr val="tx1"/>
                </a:solidFill>
                <a:latin typeface="BankGothic Md BT" panose="020B0807020203060204" pitchFamily="34" charset="0"/>
              </a:rPr>
              <a:t>SMART PARKING SYSTEM</a:t>
            </a:r>
          </a:p>
        </p:txBody>
      </p:sp>
      <p:sp>
        <p:nvSpPr>
          <p:cNvPr id="3" name="Subtitle 2">
            <a:extLst>
              <a:ext uri="{FF2B5EF4-FFF2-40B4-BE49-F238E27FC236}">
                <a16:creationId xmlns:a16="http://schemas.microsoft.com/office/drawing/2014/main" id="{80CB6442-3319-4B8F-9EB1-D03D2C2292D8}"/>
              </a:ext>
            </a:extLst>
          </p:cNvPr>
          <p:cNvSpPr>
            <a:spLocks noGrp="1"/>
          </p:cNvSpPr>
          <p:nvPr>
            <p:ph type="subTitle" idx="1"/>
          </p:nvPr>
        </p:nvSpPr>
        <p:spPr>
          <a:xfrm>
            <a:off x="9116008" y="4601339"/>
            <a:ext cx="2780522" cy="2256661"/>
          </a:xfrm>
        </p:spPr>
        <p:txBody>
          <a:bodyPr>
            <a:normAutofit/>
          </a:bodyPr>
          <a:lstStyle/>
          <a:p>
            <a:pPr algn="ctr">
              <a:spcAft>
                <a:spcPts val="600"/>
              </a:spcAft>
            </a:pPr>
            <a:r>
              <a:rPr lang="en-IN" sz="3200" dirty="0">
                <a:solidFill>
                  <a:schemeClr val="tx1"/>
                </a:solidFill>
                <a:latin typeface="BankGothic Md BT" panose="020B0807020203060204" pitchFamily="34" charset="0"/>
              </a:rPr>
              <a:t>ARJUN P S</a:t>
            </a:r>
          </a:p>
        </p:txBody>
      </p:sp>
      <p:pic>
        <p:nvPicPr>
          <p:cNvPr id="4" name="Picture 2">
            <a:extLst>
              <a:ext uri="{FF2B5EF4-FFF2-40B4-BE49-F238E27FC236}">
                <a16:creationId xmlns:a16="http://schemas.microsoft.com/office/drawing/2014/main" id="{CC6C7174-128D-4AAC-B98C-E60D184C7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9272" y="571983"/>
            <a:ext cx="2482728" cy="986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0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4A9F4-3F57-4621-8B9C-41899D1BC499}"/>
              </a:ext>
            </a:extLst>
          </p:cNvPr>
          <p:cNvSpPr>
            <a:spLocks noGrp="1"/>
          </p:cNvSpPr>
          <p:nvPr>
            <p:ph type="title"/>
          </p:nvPr>
        </p:nvSpPr>
        <p:spPr>
          <a:xfrm>
            <a:off x="3595332" y="2886270"/>
            <a:ext cx="8596668" cy="1320800"/>
          </a:xfrm>
        </p:spPr>
        <p:txBody>
          <a:bodyPr>
            <a:normAutofit/>
          </a:bodyPr>
          <a:lstStyle/>
          <a:p>
            <a:r>
              <a:rPr lang="en-US" sz="4000" b="1" dirty="0">
                <a:latin typeface="BankGothic Md BT" panose="020B0807020203060204" pitchFamily="34" charset="0"/>
              </a:rPr>
              <a:t>THANK YOU</a:t>
            </a:r>
            <a:endParaRPr lang="en-IN" sz="4000" dirty="0">
              <a:latin typeface="BankGothic Md BT" panose="020B0807020203060204" pitchFamily="34" charset="0"/>
            </a:endParaRPr>
          </a:p>
        </p:txBody>
      </p:sp>
    </p:spTree>
    <p:extLst>
      <p:ext uri="{BB962C8B-B14F-4D97-AF65-F5344CB8AC3E}">
        <p14:creationId xmlns:p14="http://schemas.microsoft.com/office/powerpoint/2010/main" val="1055077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EAAA1-C3F8-4ACF-B0AD-CF847F56EF5E}"/>
              </a:ext>
            </a:extLst>
          </p:cNvPr>
          <p:cNvSpPr>
            <a:spLocks noGrp="1"/>
          </p:cNvSpPr>
          <p:nvPr>
            <p:ph type="title"/>
          </p:nvPr>
        </p:nvSpPr>
        <p:spPr/>
        <p:txBody>
          <a:bodyPr>
            <a:normAutofit/>
          </a:bodyPr>
          <a:lstStyle/>
          <a:p>
            <a:pPr algn="ctr"/>
            <a:r>
              <a:rPr lang="en-US" sz="4400" b="1" u="sng" dirty="0">
                <a:latin typeface="BankGothic Md BT" panose="020B0807020203060204" pitchFamily="34" charset="0"/>
              </a:rPr>
              <a:t>IDEA AND APPROACH</a:t>
            </a:r>
            <a:endParaRPr lang="en-IN" sz="4400" dirty="0">
              <a:latin typeface="BankGothic Md BT" panose="020B0807020203060204" pitchFamily="34" charset="0"/>
            </a:endParaRPr>
          </a:p>
        </p:txBody>
      </p:sp>
      <p:pic>
        <p:nvPicPr>
          <p:cNvPr id="5" name="Content Placeholder 4">
            <a:extLst>
              <a:ext uri="{FF2B5EF4-FFF2-40B4-BE49-F238E27FC236}">
                <a16:creationId xmlns:a16="http://schemas.microsoft.com/office/drawing/2014/main" id="{DE62EA22-AFDD-41F7-A704-47E362B63FDF}"/>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9748" b="99771" l="9932" r="94865">
                        <a14:foregroundMark x1="52230" y1="87500" x2="55270" y2="98739"/>
                        <a14:foregroundMark x1="55270" y1="98739" x2="61284" y2="99427"/>
                        <a14:foregroundMark x1="61284" y1="99427" x2="78144" y2="98850"/>
                        <a14:foregroundMark x1="97948" y1="77766" x2="99527" y2="69725"/>
                        <a14:foregroundMark x1="99527" y1="69725" x2="99324" y2="59977"/>
                        <a14:foregroundMark x1="99324" y1="59977" x2="95531" y2="52748"/>
                        <a14:foregroundMark x1="19932" y1="93349" x2="21689" y2="99885"/>
                        <a14:foregroundMark x1="10203" y1="50493" x2="10203" y2="56307"/>
                        <a14:foregroundMark x1="10338" y1="48394" x2="10135" y2="48394"/>
                        <a14:foregroundMark x1="9932" y1="49083" x2="10292" y2="48839"/>
                        <a14:backgroundMark x1="94932" y1="75573" x2="78784" y2="99771"/>
                        <a14:backgroundMark x1="90878" y1="49885" x2="95473" y2="52867"/>
                        <a14:backgroundMark x1="95405" y1="52638" x2="95676" y2="52982"/>
                        <a14:backgroundMark x1="86284" y1="96101" x2="93176" y2="88761"/>
                        <a14:backgroundMark x1="93176" y1="88761" x2="96284" y2="81193"/>
                        <a14:backgroundMark x1="96284" y1="81193" x2="82635" y2="98853"/>
                        <a14:backgroundMark x1="82635" y1="98853" x2="87770" y2="96560"/>
                        <a14:backgroundMark x1="87770" y1="96560" x2="88378" y2="93005"/>
                        <a14:backgroundMark x1="97432" y1="78096" x2="97095" y2="78555"/>
                        <a14:backgroundMark x1="97838" y1="77867" x2="98041" y2="78440"/>
                        <a14:backgroundMark x1="96486" y1="80275" x2="97432" y2="79128"/>
                        <a14:backgroundMark x1="81419" y1="98280" x2="81959" y2="98280"/>
                        <a14:backgroundMark x1="81824" y1="98968" x2="82770" y2="98968"/>
                        <a14:backgroundMark x1="9932" y1="48968" x2="10135" y2="48280"/>
                        <a14:backgroundMark x1="10405" y1="48509" x2="11419" y2="48280"/>
                        <a14:backgroundMark x1="81554" y1="99083" x2="82162" y2="98968"/>
                      </a14:backgroundRemoval>
                    </a14:imgEffect>
                  </a14:imgLayer>
                </a14:imgProps>
              </a:ext>
              <a:ext uri="{28A0092B-C50C-407E-A947-70E740481C1C}">
                <a14:useLocalDpi xmlns:a14="http://schemas.microsoft.com/office/drawing/2010/main" val="0"/>
              </a:ext>
            </a:extLst>
          </a:blip>
          <a:stretch>
            <a:fillRect/>
          </a:stretch>
        </p:blipFill>
        <p:spPr>
          <a:xfrm>
            <a:off x="302346" y="1089667"/>
            <a:ext cx="9104049" cy="5364007"/>
          </a:xfrm>
        </p:spPr>
      </p:pic>
      <p:sp>
        <p:nvSpPr>
          <p:cNvPr id="6" name="TextBox 5">
            <a:extLst>
              <a:ext uri="{FF2B5EF4-FFF2-40B4-BE49-F238E27FC236}">
                <a16:creationId xmlns:a16="http://schemas.microsoft.com/office/drawing/2014/main" id="{E611C790-3929-4BC1-BD06-C2B6417C1D9B}"/>
              </a:ext>
            </a:extLst>
          </p:cNvPr>
          <p:cNvSpPr txBox="1"/>
          <p:nvPr/>
        </p:nvSpPr>
        <p:spPr>
          <a:xfrm>
            <a:off x="423643" y="1699567"/>
            <a:ext cx="8401352" cy="461665"/>
          </a:xfrm>
          <a:prstGeom prst="rect">
            <a:avLst/>
          </a:prstGeom>
          <a:noFill/>
        </p:spPr>
        <p:txBody>
          <a:bodyPr wrap="square" rtlCol="0">
            <a:spAutoFit/>
          </a:bodyPr>
          <a:lstStyle/>
          <a:p>
            <a:r>
              <a:rPr lang="en-IN" sz="2400" dirty="0">
                <a:latin typeface="BankGothic Lt BT" panose="020B0607020203060204" pitchFamily="34" charset="0"/>
              </a:rPr>
              <a:t>LAYOUT OF PARKING AREA -</a:t>
            </a:r>
          </a:p>
        </p:txBody>
      </p:sp>
      <p:sp>
        <p:nvSpPr>
          <p:cNvPr id="7" name="TextBox 6">
            <a:extLst>
              <a:ext uri="{FF2B5EF4-FFF2-40B4-BE49-F238E27FC236}">
                <a16:creationId xmlns:a16="http://schemas.microsoft.com/office/drawing/2014/main" id="{7F20B9FA-8CFD-49E3-A81E-F1B7765752C4}"/>
              </a:ext>
            </a:extLst>
          </p:cNvPr>
          <p:cNvSpPr txBox="1"/>
          <p:nvPr/>
        </p:nvSpPr>
        <p:spPr>
          <a:xfrm>
            <a:off x="6464919" y="2071913"/>
            <a:ext cx="2584580" cy="338554"/>
          </a:xfrm>
          <a:prstGeom prst="rect">
            <a:avLst/>
          </a:prstGeom>
          <a:noFill/>
        </p:spPr>
        <p:txBody>
          <a:bodyPr wrap="square" rtlCol="0">
            <a:spAutoFit/>
          </a:bodyPr>
          <a:lstStyle/>
          <a:p>
            <a:r>
              <a:rPr lang="en-IN" sz="1600" dirty="0"/>
              <a:t>ULTRASONIC SENSORS</a:t>
            </a:r>
          </a:p>
        </p:txBody>
      </p:sp>
      <p:cxnSp>
        <p:nvCxnSpPr>
          <p:cNvPr id="9" name="Straight Arrow Connector 8">
            <a:extLst>
              <a:ext uri="{FF2B5EF4-FFF2-40B4-BE49-F238E27FC236}">
                <a16:creationId xmlns:a16="http://schemas.microsoft.com/office/drawing/2014/main" id="{8C6935F6-59A6-40D0-AE46-1EF1BC51CFFB}"/>
              </a:ext>
            </a:extLst>
          </p:cNvPr>
          <p:cNvCxnSpPr/>
          <p:nvPr/>
        </p:nvCxnSpPr>
        <p:spPr>
          <a:xfrm flipH="1">
            <a:off x="5701004" y="2410467"/>
            <a:ext cx="1278294" cy="4167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01E02AF3-9B30-4A9D-AF79-D555AC2F96A4}"/>
              </a:ext>
            </a:extLst>
          </p:cNvPr>
          <p:cNvCxnSpPr/>
          <p:nvPr/>
        </p:nvCxnSpPr>
        <p:spPr>
          <a:xfrm flipH="1">
            <a:off x="6096000" y="2410467"/>
            <a:ext cx="1237861" cy="6219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1E70CED6-45B6-4E3B-9084-92E78C994091}"/>
              </a:ext>
            </a:extLst>
          </p:cNvPr>
          <p:cNvCxnSpPr/>
          <p:nvPr/>
        </p:nvCxnSpPr>
        <p:spPr>
          <a:xfrm flipH="1">
            <a:off x="6820678" y="2410467"/>
            <a:ext cx="587828" cy="8645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B44E2B5F-B223-4A15-8C37-4E0F4A5AEF12}"/>
              </a:ext>
            </a:extLst>
          </p:cNvPr>
          <p:cNvSpPr txBox="1"/>
          <p:nvPr/>
        </p:nvSpPr>
        <p:spPr>
          <a:xfrm>
            <a:off x="2785605" y="4016702"/>
            <a:ext cx="2276670" cy="369332"/>
          </a:xfrm>
          <a:prstGeom prst="rect">
            <a:avLst/>
          </a:prstGeom>
          <a:noFill/>
        </p:spPr>
        <p:txBody>
          <a:bodyPr wrap="square" rtlCol="0">
            <a:spAutoFit/>
          </a:bodyPr>
          <a:lstStyle/>
          <a:p>
            <a:r>
              <a:rPr lang="en-IN" dirty="0"/>
              <a:t>LCD SCREEN</a:t>
            </a:r>
          </a:p>
        </p:txBody>
      </p:sp>
      <p:cxnSp>
        <p:nvCxnSpPr>
          <p:cNvPr id="16" name="Straight Arrow Connector 15">
            <a:extLst>
              <a:ext uri="{FF2B5EF4-FFF2-40B4-BE49-F238E27FC236}">
                <a16:creationId xmlns:a16="http://schemas.microsoft.com/office/drawing/2014/main" id="{5ECB5DC4-1977-47B3-A532-8C88AB66207A}"/>
              </a:ext>
            </a:extLst>
          </p:cNvPr>
          <p:cNvCxnSpPr/>
          <p:nvPr/>
        </p:nvCxnSpPr>
        <p:spPr>
          <a:xfrm>
            <a:off x="4117251" y="4273420"/>
            <a:ext cx="1474237" cy="4233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Arrow: Right 16">
            <a:extLst>
              <a:ext uri="{FF2B5EF4-FFF2-40B4-BE49-F238E27FC236}">
                <a16:creationId xmlns:a16="http://schemas.microsoft.com/office/drawing/2014/main" id="{E5926730-0BD6-42BB-BB4E-ED917E563D47}"/>
              </a:ext>
            </a:extLst>
          </p:cNvPr>
          <p:cNvSpPr/>
          <p:nvPr/>
        </p:nvSpPr>
        <p:spPr>
          <a:xfrm rot="12589747">
            <a:off x="6787474" y="5066087"/>
            <a:ext cx="914400" cy="270588"/>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26481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717FE4-A283-4C5B-B400-1A286418A449}"/>
              </a:ext>
            </a:extLst>
          </p:cNvPr>
          <p:cNvSpPr>
            <a:spLocks noGrp="1"/>
          </p:cNvSpPr>
          <p:nvPr>
            <p:ph idx="1"/>
          </p:nvPr>
        </p:nvSpPr>
        <p:spPr>
          <a:xfrm>
            <a:off x="668003" y="490409"/>
            <a:ext cx="8596668" cy="5957044"/>
          </a:xfrm>
        </p:spPr>
        <p:txBody>
          <a:bodyPr/>
          <a:lstStyle/>
          <a:p>
            <a:r>
              <a:rPr lang="en-US" dirty="0"/>
              <a:t>The parking lot designed here has three slots, each equipped with an ultrasonic sensor.</a:t>
            </a:r>
          </a:p>
          <a:p>
            <a:endParaRPr lang="en-US" dirty="0"/>
          </a:p>
          <a:p>
            <a:r>
              <a:rPr lang="en-US" dirty="0"/>
              <a:t>The length and width of each slot is chosen based on the average length and width of a car such that the car will be having at most 1 </a:t>
            </a:r>
            <a:r>
              <a:rPr lang="en-US" dirty="0" err="1"/>
              <a:t>metre</a:t>
            </a:r>
            <a:r>
              <a:rPr lang="en-US" dirty="0"/>
              <a:t> distance between it and the wall.</a:t>
            </a:r>
          </a:p>
          <a:p>
            <a:endParaRPr lang="en-US" dirty="0"/>
          </a:p>
          <a:p>
            <a:r>
              <a:rPr lang="en-US" dirty="0"/>
              <a:t>Ultrasonic sensor is preferred over IR sensor because it would be hard to receive signals from an IR sensor if the car parked is black in </a:t>
            </a:r>
            <a:r>
              <a:rPr lang="en-US" dirty="0" err="1"/>
              <a:t>colour</a:t>
            </a:r>
            <a:r>
              <a:rPr lang="en-US" dirty="0"/>
              <a:t> or is dirty.</a:t>
            </a:r>
          </a:p>
          <a:p>
            <a:endParaRPr lang="en-US" dirty="0"/>
          </a:p>
          <a:p>
            <a:r>
              <a:rPr lang="en-US" dirty="0"/>
              <a:t>A LCD display is used in front of the driveway for the driver to check for free slots to park the car or to drive to the next parking lot if its full.</a:t>
            </a:r>
          </a:p>
          <a:p>
            <a:endParaRPr lang="en-US" dirty="0"/>
          </a:p>
          <a:p>
            <a:r>
              <a:rPr lang="en-US" dirty="0"/>
              <a:t>The LCD screen shows total number of cars parked, number of free slots and information about occupancy of each slot.</a:t>
            </a:r>
          </a:p>
          <a:p>
            <a:endParaRPr lang="en-US" dirty="0"/>
          </a:p>
          <a:p>
            <a:endParaRPr lang="en-US" dirty="0"/>
          </a:p>
          <a:p>
            <a:endParaRPr lang="en-IN" dirty="0"/>
          </a:p>
        </p:txBody>
      </p:sp>
    </p:spTree>
    <p:extLst>
      <p:ext uri="{BB962C8B-B14F-4D97-AF65-F5344CB8AC3E}">
        <p14:creationId xmlns:p14="http://schemas.microsoft.com/office/powerpoint/2010/main" val="2765916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5D82E-757E-4B81-9B31-D5AF2285C216}"/>
              </a:ext>
            </a:extLst>
          </p:cNvPr>
          <p:cNvSpPr>
            <a:spLocks noGrp="1"/>
          </p:cNvSpPr>
          <p:nvPr>
            <p:ph type="title"/>
          </p:nvPr>
        </p:nvSpPr>
        <p:spPr/>
        <p:txBody>
          <a:bodyPr/>
          <a:lstStyle/>
          <a:p>
            <a:r>
              <a:rPr lang="en-US" sz="3600" b="1" u="sng" dirty="0">
                <a:latin typeface="BankGothic Md BT" panose="020B0807020203060204" pitchFamily="34" charset="0"/>
              </a:rPr>
              <a:t>COMPONENTS REQUIRED</a:t>
            </a:r>
            <a:endParaRPr lang="en-IN" dirty="0">
              <a:latin typeface="BankGothic Md BT" panose="020B0807020203060204" pitchFamily="34" charset="0"/>
            </a:endParaRPr>
          </a:p>
        </p:txBody>
      </p:sp>
      <p:sp>
        <p:nvSpPr>
          <p:cNvPr id="3" name="Content Placeholder 2">
            <a:extLst>
              <a:ext uri="{FF2B5EF4-FFF2-40B4-BE49-F238E27FC236}">
                <a16:creationId xmlns:a16="http://schemas.microsoft.com/office/drawing/2014/main" id="{81645CA3-1527-4CAA-8402-EEB06E78EE54}"/>
              </a:ext>
            </a:extLst>
          </p:cNvPr>
          <p:cNvSpPr>
            <a:spLocks noGrp="1"/>
          </p:cNvSpPr>
          <p:nvPr>
            <p:ph idx="1"/>
          </p:nvPr>
        </p:nvSpPr>
        <p:spPr/>
        <p:txBody>
          <a:bodyPr/>
          <a:lstStyle/>
          <a:p>
            <a:r>
              <a:rPr lang="en-IN" dirty="0"/>
              <a:t>Arduino uno</a:t>
            </a:r>
          </a:p>
          <a:p>
            <a:r>
              <a:rPr lang="en-IN" dirty="0"/>
              <a:t>Ultrasonic sensors  (x3 – each for a slot)</a:t>
            </a:r>
          </a:p>
          <a:p>
            <a:r>
              <a:rPr lang="en-IN" dirty="0"/>
              <a:t>16x2 LCD display </a:t>
            </a:r>
          </a:p>
          <a:p>
            <a:r>
              <a:rPr lang="en-IN" dirty="0"/>
              <a:t>Breadboard</a:t>
            </a:r>
          </a:p>
          <a:p>
            <a:r>
              <a:rPr lang="en-IN" dirty="0"/>
              <a:t>Potentiometer</a:t>
            </a:r>
          </a:p>
          <a:p>
            <a:r>
              <a:rPr lang="en-IN" dirty="0"/>
              <a:t>Jumper cables</a:t>
            </a:r>
          </a:p>
          <a:p>
            <a:endParaRPr lang="en-IN" dirty="0"/>
          </a:p>
        </p:txBody>
      </p:sp>
    </p:spTree>
    <p:extLst>
      <p:ext uri="{BB962C8B-B14F-4D97-AF65-F5344CB8AC3E}">
        <p14:creationId xmlns:p14="http://schemas.microsoft.com/office/powerpoint/2010/main" val="1558926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D702-59CC-4AB6-905A-E731475BB913}"/>
              </a:ext>
            </a:extLst>
          </p:cNvPr>
          <p:cNvSpPr>
            <a:spLocks noGrp="1"/>
          </p:cNvSpPr>
          <p:nvPr>
            <p:ph type="title"/>
          </p:nvPr>
        </p:nvSpPr>
        <p:spPr>
          <a:xfrm>
            <a:off x="-25540" y="572278"/>
            <a:ext cx="10002416" cy="1320800"/>
          </a:xfrm>
        </p:spPr>
        <p:txBody>
          <a:bodyPr>
            <a:normAutofit/>
          </a:bodyPr>
          <a:lstStyle/>
          <a:p>
            <a:r>
              <a:rPr lang="en-US" sz="3500" b="1" u="sng" dirty="0">
                <a:latin typeface="BankGothic Md BT" panose="020B0807020203060204" pitchFamily="34" charset="0"/>
              </a:rPr>
              <a:t>CONNECTION AND CIRCUIT DIAGRAM</a:t>
            </a:r>
            <a:endParaRPr lang="en-IN" sz="3500" dirty="0">
              <a:latin typeface="BankGothic Md BT" panose="020B0807020203060204" pitchFamily="34" charset="0"/>
            </a:endParaRPr>
          </a:p>
        </p:txBody>
      </p:sp>
      <p:pic>
        <p:nvPicPr>
          <p:cNvPr id="6" name="Content Placeholder 5">
            <a:extLst>
              <a:ext uri="{FF2B5EF4-FFF2-40B4-BE49-F238E27FC236}">
                <a16:creationId xmlns:a16="http://schemas.microsoft.com/office/drawing/2014/main" id="{51D6BB46-C3B6-4CF7-BB7F-E886AB0C0B2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921" b="2054"/>
          <a:stretch/>
        </p:blipFill>
        <p:spPr>
          <a:xfrm>
            <a:off x="1997476" y="1202863"/>
            <a:ext cx="6684886" cy="5313348"/>
          </a:xfrm>
        </p:spPr>
      </p:pic>
    </p:spTree>
    <p:extLst>
      <p:ext uri="{BB962C8B-B14F-4D97-AF65-F5344CB8AC3E}">
        <p14:creationId xmlns:p14="http://schemas.microsoft.com/office/powerpoint/2010/main" val="3978794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1E277-68C4-4C0F-8CC3-F241858F05E1}"/>
              </a:ext>
            </a:extLst>
          </p:cNvPr>
          <p:cNvSpPr>
            <a:spLocks noGrp="1"/>
          </p:cNvSpPr>
          <p:nvPr>
            <p:ph type="title"/>
          </p:nvPr>
        </p:nvSpPr>
        <p:spPr/>
        <p:txBody>
          <a:bodyPr/>
          <a:lstStyle/>
          <a:p>
            <a:r>
              <a:rPr lang="en-US" sz="3600" u="sng" dirty="0">
                <a:latin typeface="BankGothic Md BT" panose="020B0807020203060204" pitchFamily="34" charset="0"/>
              </a:rPr>
              <a:t>TAKEAWAY</a:t>
            </a:r>
            <a:endParaRPr lang="en-IN" dirty="0">
              <a:latin typeface="BankGothic Md BT" panose="020B0807020203060204" pitchFamily="34" charset="0"/>
            </a:endParaRPr>
          </a:p>
        </p:txBody>
      </p:sp>
      <p:sp>
        <p:nvSpPr>
          <p:cNvPr id="3" name="Content Placeholder 2">
            <a:extLst>
              <a:ext uri="{FF2B5EF4-FFF2-40B4-BE49-F238E27FC236}">
                <a16:creationId xmlns:a16="http://schemas.microsoft.com/office/drawing/2014/main" id="{4CF97DAE-A31C-4B9C-938A-144A0AF9E983}"/>
              </a:ext>
            </a:extLst>
          </p:cNvPr>
          <p:cNvSpPr>
            <a:spLocks noGrp="1"/>
          </p:cNvSpPr>
          <p:nvPr>
            <p:ph idx="1"/>
          </p:nvPr>
        </p:nvSpPr>
        <p:spPr/>
        <p:txBody>
          <a:bodyPr/>
          <a:lstStyle/>
          <a:p>
            <a:r>
              <a:rPr lang="en-IN" dirty="0"/>
              <a:t>More about Arduino uno  ( ports available, components and their uses )</a:t>
            </a:r>
          </a:p>
          <a:p>
            <a:r>
              <a:rPr lang="en-IN" dirty="0"/>
              <a:t>Information about hardware’s used along with Arduino </a:t>
            </a:r>
          </a:p>
          <a:p>
            <a:r>
              <a:rPr lang="en-IN" dirty="0"/>
              <a:t>Connecting different components to Arduino</a:t>
            </a:r>
          </a:p>
          <a:p>
            <a:r>
              <a:rPr lang="en-IN" dirty="0"/>
              <a:t>Coding microcontroller in Arduino</a:t>
            </a:r>
          </a:p>
          <a:p>
            <a:r>
              <a:rPr lang="en-IN" dirty="0"/>
              <a:t>How to approach a problem and solve it</a:t>
            </a:r>
          </a:p>
          <a:p>
            <a:pPr marL="0" indent="0">
              <a:buNone/>
            </a:pPr>
            <a:r>
              <a:rPr lang="en-IN" dirty="0"/>
              <a:t> </a:t>
            </a:r>
          </a:p>
        </p:txBody>
      </p:sp>
    </p:spTree>
    <p:extLst>
      <p:ext uri="{BB962C8B-B14F-4D97-AF65-F5344CB8AC3E}">
        <p14:creationId xmlns:p14="http://schemas.microsoft.com/office/powerpoint/2010/main" val="444200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FEE6-1374-4A5C-92B2-980456536A2A}"/>
              </a:ext>
            </a:extLst>
          </p:cNvPr>
          <p:cNvSpPr>
            <a:spLocks noGrp="1"/>
          </p:cNvSpPr>
          <p:nvPr>
            <p:ph type="title"/>
          </p:nvPr>
        </p:nvSpPr>
        <p:spPr/>
        <p:txBody>
          <a:bodyPr/>
          <a:lstStyle/>
          <a:p>
            <a:r>
              <a:rPr lang="en-IN" u="sng" dirty="0">
                <a:latin typeface="BankGothic Md BT" panose="020B0807020203060204" pitchFamily="34" charset="0"/>
              </a:rPr>
              <a:t>RESOURCES</a:t>
            </a:r>
          </a:p>
        </p:txBody>
      </p:sp>
      <p:sp>
        <p:nvSpPr>
          <p:cNvPr id="3" name="Content Placeholder 2">
            <a:extLst>
              <a:ext uri="{FF2B5EF4-FFF2-40B4-BE49-F238E27FC236}">
                <a16:creationId xmlns:a16="http://schemas.microsoft.com/office/drawing/2014/main" id="{4A770BB0-40B8-49BC-8F50-C4006AD61450}"/>
              </a:ext>
            </a:extLst>
          </p:cNvPr>
          <p:cNvSpPr>
            <a:spLocks noGrp="1"/>
          </p:cNvSpPr>
          <p:nvPr>
            <p:ph idx="1"/>
          </p:nvPr>
        </p:nvSpPr>
        <p:spPr/>
        <p:txBody>
          <a:bodyPr/>
          <a:lstStyle/>
          <a:p>
            <a:r>
              <a:rPr lang="en-IN" dirty="0"/>
              <a:t>BOOKS-  Programming Arduino : getting started with sketches by Simon Monk</a:t>
            </a:r>
          </a:p>
          <a:p>
            <a:r>
              <a:rPr lang="en-IN" dirty="0"/>
              <a:t>YOUTUBE – </a:t>
            </a:r>
            <a:r>
              <a:rPr lang="en-IN" dirty="0" err="1"/>
              <a:t>RoboISM</a:t>
            </a:r>
            <a:r>
              <a:rPr lang="en-IN" dirty="0"/>
              <a:t> classes</a:t>
            </a:r>
          </a:p>
          <a:p>
            <a:r>
              <a:rPr lang="en-IN" dirty="0"/>
              <a:t>WEBSITES -    </a:t>
            </a:r>
          </a:p>
          <a:p>
            <a:pPr marL="0" indent="0">
              <a:buNone/>
            </a:pPr>
            <a:r>
              <a:rPr lang="en-IN" dirty="0"/>
              <a:t>www.arduino.cc</a:t>
            </a:r>
          </a:p>
          <a:p>
            <a:pPr marL="0" indent="0">
              <a:buNone/>
            </a:pPr>
            <a:r>
              <a:rPr lang="en-IN" dirty="0"/>
              <a:t>www.engineersgarage.com</a:t>
            </a:r>
          </a:p>
          <a:p>
            <a:pPr marL="0" indent="0">
              <a:buNone/>
            </a:pPr>
            <a:r>
              <a:rPr lang="en-IN" dirty="0"/>
              <a:t>www.howtomechatronics.com              </a:t>
            </a:r>
          </a:p>
          <a:p>
            <a:pPr marL="0" indent="0">
              <a:buNone/>
            </a:pPr>
            <a:r>
              <a:rPr lang="en-IN" dirty="0"/>
              <a:t>www.circuitdigest.com</a:t>
            </a:r>
          </a:p>
          <a:p>
            <a:pPr marL="0" indent="0">
              <a:buNone/>
            </a:pPr>
            <a:r>
              <a:rPr lang="en-IN" dirty="0"/>
              <a:t>www.electronicshub.org</a:t>
            </a:r>
          </a:p>
          <a:p>
            <a:pPr marL="0" indent="0">
              <a:buNone/>
            </a:pPr>
            <a:r>
              <a:rPr lang="en-IN" dirty="0"/>
              <a:t>www.components101.com</a:t>
            </a:r>
          </a:p>
          <a:p>
            <a:pPr marL="0" indent="0">
              <a:buNone/>
            </a:pPr>
            <a:endParaRPr lang="en-IN" dirty="0"/>
          </a:p>
        </p:txBody>
      </p:sp>
    </p:spTree>
    <p:extLst>
      <p:ext uri="{BB962C8B-B14F-4D97-AF65-F5344CB8AC3E}">
        <p14:creationId xmlns:p14="http://schemas.microsoft.com/office/powerpoint/2010/main" val="3405923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32AD5-DE54-4C03-BAD6-F4D3E61A2517}"/>
              </a:ext>
            </a:extLst>
          </p:cNvPr>
          <p:cNvSpPr>
            <a:spLocks noGrp="1"/>
          </p:cNvSpPr>
          <p:nvPr>
            <p:ph type="title"/>
          </p:nvPr>
        </p:nvSpPr>
        <p:spPr>
          <a:xfrm>
            <a:off x="677334" y="609600"/>
            <a:ext cx="8839528" cy="1320800"/>
          </a:xfrm>
        </p:spPr>
        <p:txBody>
          <a:bodyPr/>
          <a:lstStyle/>
          <a:p>
            <a:r>
              <a:rPr lang="en-IN" dirty="0">
                <a:latin typeface="BankGothic Md BT" panose="020B0807020203060204" pitchFamily="34" charset="0"/>
              </a:rPr>
              <a:t>Further developments possible</a:t>
            </a:r>
            <a:br>
              <a:rPr lang="en-IN" dirty="0">
                <a:latin typeface="BankGothic Md BT" panose="020B0807020203060204" pitchFamily="34" charset="0"/>
              </a:rPr>
            </a:br>
            <a:endParaRPr lang="en-IN" dirty="0">
              <a:latin typeface="BankGothic Md BT" panose="020B0807020203060204" pitchFamily="34" charset="0"/>
            </a:endParaRPr>
          </a:p>
        </p:txBody>
      </p:sp>
      <p:sp>
        <p:nvSpPr>
          <p:cNvPr id="3" name="Content Placeholder 2">
            <a:extLst>
              <a:ext uri="{FF2B5EF4-FFF2-40B4-BE49-F238E27FC236}">
                <a16:creationId xmlns:a16="http://schemas.microsoft.com/office/drawing/2014/main" id="{21DFEE01-A160-45F2-8E2A-90833D7D2682}"/>
              </a:ext>
            </a:extLst>
          </p:cNvPr>
          <p:cNvSpPr>
            <a:spLocks noGrp="1"/>
          </p:cNvSpPr>
          <p:nvPr>
            <p:ph idx="1"/>
          </p:nvPr>
        </p:nvSpPr>
        <p:spPr>
          <a:xfrm>
            <a:off x="677334" y="2160589"/>
            <a:ext cx="8596668" cy="4542052"/>
          </a:xfrm>
        </p:spPr>
        <p:txBody>
          <a:bodyPr/>
          <a:lstStyle/>
          <a:p>
            <a:r>
              <a:rPr lang="en-US" dirty="0"/>
              <a:t>To make the project more user friendly, connect the project to a website where any user can monitor parking and pre book slots for a particular time period from any part of the world.</a:t>
            </a:r>
          </a:p>
          <a:p>
            <a:endParaRPr lang="en-US" dirty="0"/>
          </a:p>
          <a:p>
            <a:r>
              <a:rPr lang="en-US" dirty="0"/>
              <a:t>Automatically note down the car name (given by manufacturer) , </a:t>
            </a:r>
            <a:r>
              <a:rPr lang="en-US" dirty="0" err="1"/>
              <a:t>colour</a:t>
            </a:r>
            <a:r>
              <a:rPr lang="en-US" dirty="0"/>
              <a:t>, number and time period for which they were parked. This is helpful if an emergency or a critical situation arises.</a:t>
            </a:r>
          </a:p>
          <a:p>
            <a:endParaRPr lang="en-US" dirty="0"/>
          </a:p>
          <a:p>
            <a:r>
              <a:rPr lang="en-US" dirty="0"/>
              <a:t>Give the user directions to the nearest free slot available in the lot through the website.</a:t>
            </a:r>
          </a:p>
          <a:p>
            <a:endParaRPr lang="en-US" dirty="0"/>
          </a:p>
          <a:p>
            <a:r>
              <a:rPr lang="en-US" dirty="0"/>
              <a:t>Give the user the directions to the spot where he or she has parked his or her vehicle through the website.</a:t>
            </a:r>
          </a:p>
        </p:txBody>
      </p:sp>
    </p:spTree>
    <p:extLst>
      <p:ext uri="{BB962C8B-B14F-4D97-AF65-F5344CB8AC3E}">
        <p14:creationId xmlns:p14="http://schemas.microsoft.com/office/powerpoint/2010/main" val="223368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CBCD0-6BC4-4999-B0D1-B1ADAF065CDA}"/>
              </a:ext>
            </a:extLst>
          </p:cNvPr>
          <p:cNvSpPr>
            <a:spLocks noGrp="1"/>
          </p:cNvSpPr>
          <p:nvPr>
            <p:ph type="title"/>
          </p:nvPr>
        </p:nvSpPr>
        <p:spPr/>
        <p:txBody>
          <a:bodyPr/>
          <a:lstStyle/>
          <a:p>
            <a:r>
              <a:rPr lang="en-IN" dirty="0">
                <a:latin typeface="BankGothic Md BT" panose="020B0807020203060204" pitchFamily="34" charset="0"/>
              </a:rPr>
              <a:t>VIDEO</a:t>
            </a:r>
          </a:p>
        </p:txBody>
      </p:sp>
      <p:sp>
        <p:nvSpPr>
          <p:cNvPr id="3" name="Content Placeholder 2">
            <a:extLst>
              <a:ext uri="{FF2B5EF4-FFF2-40B4-BE49-F238E27FC236}">
                <a16:creationId xmlns:a16="http://schemas.microsoft.com/office/drawing/2014/main" id="{75987D41-31D0-48A9-9FF4-57D165756A94}"/>
              </a:ext>
            </a:extLst>
          </p:cNvPr>
          <p:cNvSpPr>
            <a:spLocks noGrp="1"/>
          </p:cNvSpPr>
          <p:nvPr>
            <p:ph idx="1"/>
          </p:nvPr>
        </p:nvSpPr>
        <p:spPr/>
        <p:txBody>
          <a:bodyPr/>
          <a:lstStyle/>
          <a:p>
            <a:r>
              <a:rPr lang="en-IN" dirty="0"/>
              <a:t>https://youtu.be/3R5WGcD9af0</a:t>
            </a:r>
          </a:p>
        </p:txBody>
      </p:sp>
    </p:spTree>
    <p:extLst>
      <p:ext uri="{BB962C8B-B14F-4D97-AF65-F5344CB8AC3E}">
        <p14:creationId xmlns:p14="http://schemas.microsoft.com/office/powerpoint/2010/main" val="27689817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1804</TotalTime>
  <Words>403</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BankGothic Lt BT</vt:lpstr>
      <vt:lpstr>BankGothic Md BT</vt:lpstr>
      <vt:lpstr>Trebuchet MS</vt:lpstr>
      <vt:lpstr>Wingdings 3</vt:lpstr>
      <vt:lpstr>Facet</vt:lpstr>
      <vt:lpstr>PITCH - A – BOT   SMART PARKING SYSTEM</vt:lpstr>
      <vt:lpstr>IDEA AND APPROACH</vt:lpstr>
      <vt:lpstr>PowerPoint Presentation</vt:lpstr>
      <vt:lpstr>COMPONENTS REQUIRED</vt:lpstr>
      <vt:lpstr>CONNECTION AND CIRCUIT DIAGRAM</vt:lpstr>
      <vt:lpstr>TAKEAWAY</vt:lpstr>
      <vt:lpstr>RESOURCES</vt:lpstr>
      <vt:lpstr>Further developments possible </vt:lpstr>
      <vt:lpstr>VIDEO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 A – BOT   AUTOMATIC PARKING SYSTEM</dc:title>
  <dc:creator>Arjun P S</dc:creator>
  <cp:lastModifiedBy>Arjun P S</cp:lastModifiedBy>
  <cp:revision>27</cp:revision>
  <dcterms:created xsi:type="dcterms:W3CDTF">2021-02-02T14:26:29Z</dcterms:created>
  <dcterms:modified xsi:type="dcterms:W3CDTF">2021-07-06T16:02:27Z</dcterms:modified>
</cp:coreProperties>
</file>