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69" r:id="rId4"/>
    <p:sldId id="257" r:id="rId5"/>
    <p:sldId id="259" r:id="rId6"/>
    <p:sldId id="264" r:id="rId7"/>
    <p:sldId id="270" r:id="rId8"/>
    <p:sldId id="265" r:id="rId9"/>
    <p:sldId id="266" r:id="rId10"/>
    <p:sldId id="260" r:id="rId11"/>
    <p:sldId id="258" r:id="rId12"/>
    <p:sldId id="271" r:id="rId13"/>
    <p:sldId id="272"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4668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5920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596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954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8557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7354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4792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1967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890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4/10/2021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199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14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4/10/2021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264994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the earth from outer space">
            <a:extLst>
              <a:ext uri="{FF2B5EF4-FFF2-40B4-BE49-F238E27FC236}">
                <a16:creationId xmlns:a16="http://schemas.microsoft.com/office/drawing/2014/main" id="{0512FBCF-1629-4FDB-917B-59CE43153D6C}"/>
              </a:ext>
            </a:extLst>
          </p:cNvPr>
          <p:cNvPicPr>
            <a:picLocks noChangeAspect="1"/>
          </p:cNvPicPr>
          <p:nvPr/>
        </p:nvPicPr>
        <p:blipFill rotWithShape="1">
          <a:blip r:embed="rId2"/>
          <a:srcRect/>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BFD8725-2EF9-4FA2-B10D-3534457D939A}"/>
              </a:ext>
            </a:extLst>
          </p:cNvPr>
          <p:cNvSpPr>
            <a:spLocks noGrp="1"/>
          </p:cNvSpPr>
          <p:nvPr>
            <p:ph type="ctrTitle"/>
          </p:nvPr>
        </p:nvSpPr>
        <p:spPr>
          <a:xfrm>
            <a:off x="6033793" y="2355458"/>
            <a:ext cx="4775075" cy="1630907"/>
          </a:xfrm>
        </p:spPr>
        <p:txBody>
          <a:bodyPr>
            <a:noAutofit/>
          </a:bodyPr>
          <a:lstStyle/>
          <a:p>
            <a:r>
              <a:rPr lang="en-IN" sz="3200" dirty="0">
                <a:solidFill>
                  <a:schemeClr val="tx1"/>
                </a:solidFill>
              </a:rPr>
              <a:t>Convective Cloud Extraction</a:t>
            </a:r>
            <a:br>
              <a:rPr lang="en-IN" sz="3200" dirty="0">
                <a:solidFill>
                  <a:schemeClr val="tx1"/>
                </a:solidFill>
              </a:rPr>
            </a:br>
            <a:r>
              <a:rPr lang="en-IN" sz="3200" dirty="0">
                <a:solidFill>
                  <a:schemeClr val="tx1"/>
                </a:solidFill>
              </a:rPr>
              <a:t>from INSAT-3d sat data</a:t>
            </a:r>
          </a:p>
        </p:txBody>
      </p:sp>
      <p:sp>
        <p:nvSpPr>
          <p:cNvPr id="3" name="Subtitle 2">
            <a:extLst>
              <a:ext uri="{FF2B5EF4-FFF2-40B4-BE49-F238E27FC236}">
                <a16:creationId xmlns:a16="http://schemas.microsoft.com/office/drawing/2014/main" id="{C3BFC0F0-7D9E-41FF-89DB-B19C4AD2C2F6}"/>
              </a:ext>
            </a:extLst>
          </p:cNvPr>
          <p:cNvSpPr>
            <a:spLocks noGrp="1"/>
          </p:cNvSpPr>
          <p:nvPr>
            <p:ph type="subTitle" idx="1"/>
          </p:nvPr>
        </p:nvSpPr>
        <p:spPr>
          <a:xfrm>
            <a:off x="6033793" y="3995988"/>
            <a:ext cx="4775075" cy="559656"/>
          </a:xfrm>
        </p:spPr>
        <p:txBody>
          <a:bodyPr>
            <a:normAutofit fontScale="92500" lnSpcReduction="20000"/>
          </a:bodyPr>
          <a:lstStyle/>
          <a:p>
            <a:r>
              <a:rPr lang="en-IN" dirty="0">
                <a:solidFill>
                  <a:schemeClr val="tx1"/>
                </a:solidFill>
              </a:rPr>
              <a:t>By 17IT098 – Arjun Rupavatia</a:t>
            </a:r>
          </a:p>
          <a:p>
            <a:r>
              <a:rPr lang="en-IN" dirty="0">
                <a:solidFill>
                  <a:schemeClr val="tx1"/>
                </a:solidFill>
              </a:rPr>
              <a:t>Industry : ISRO (SAC)</a:t>
            </a:r>
          </a:p>
        </p:txBody>
      </p:sp>
    </p:spTree>
    <p:extLst>
      <p:ext uri="{BB962C8B-B14F-4D97-AF65-F5344CB8AC3E}">
        <p14:creationId xmlns:p14="http://schemas.microsoft.com/office/powerpoint/2010/main" val="325222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A08E-0DFD-4032-81E7-3F97B88FC0D6}"/>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2ACBDF7E-910B-4B96-8B19-57A0F84A6F2B}"/>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Efficient extraction of Spectral features influencing our model</a:t>
            </a:r>
          </a:p>
          <a:p>
            <a:r>
              <a:rPr lang="en-IN" sz="2400" dirty="0">
                <a:latin typeface="Times New Roman" panose="02020603050405020304" pitchFamily="18" charset="0"/>
                <a:cs typeface="Times New Roman" panose="02020603050405020304" pitchFamily="18" charset="0"/>
              </a:rPr>
              <a:t>Accurately segmenting convective clouds based on spectral and spatial features</a:t>
            </a:r>
          </a:p>
          <a:p>
            <a:r>
              <a:rPr lang="en-IN" sz="2400" dirty="0">
                <a:latin typeface="Times New Roman" panose="02020603050405020304" pitchFamily="18" charset="0"/>
                <a:cs typeface="Times New Roman" panose="02020603050405020304" pitchFamily="18" charset="0"/>
              </a:rPr>
              <a:t>Spatial features must not effect  Spectral features.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65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3536-6B40-4EC4-B456-844DA01781D2}"/>
              </a:ext>
            </a:extLst>
          </p:cNvPr>
          <p:cNvSpPr>
            <a:spLocks noGrp="1"/>
          </p:cNvSpPr>
          <p:nvPr>
            <p:ph type="title"/>
          </p:nvPr>
        </p:nvSpPr>
        <p:spPr/>
        <p:txBody>
          <a:bodyPr/>
          <a:lstStyle/>
          <a:p>
            <a:r>
              <a:rPr lang="en-IN" dirty="0"/>
              <a:t>ARCHITECTURE OF MODEL</a:t>
            </a:r>
          </a:p>
        </p:txBody>
      </p:sp>
      <p:pic>
        <p:nvPicPr>
          <p:cNvPr id="5" name="Picture 4">
            <a:extLst>
              <a:ext uri="{FF2B5EF4-FFF2-40B4-BE49-F238E27FC236}">
                <a16:creationId xmlns:a16="http://schemas.microsoft.com/office/drawing/2014/main" id="{70887782-07C5-4EEE-962E-418AC9938E9D}"/>
              </a:ext>
            </a:extLst>
          </p:cNvPr>
          <p:cNvPicPr>
            <a:picLocks noChangeAspect="1"/>
          </p:cNvPicPr>
          <p:nvPr/>
        </p:nvPicPr>
        <p:blipFill>
          <a:blip r:embed="rId2"/>
          <a:stretch>
            <a:fillRect/>
          </a:stretch>
        </p:blipFill>
        <p:spPr>
          <a:xfrm>
            <a:off x="1455893" y="2027073"/>
            <a:ext cx="9280214" cy="3718131"/>
          </a:xfrm>
          <a:prstGeom prst="rect">
            <a:avLst/>
          </a:prstGeom>
        </p:spPr>
      </p:pic>
    </p:spTree>
    <p:extLst>
      <p:ext uri="{BB962C8B-B14F-4D97-AF65-F5344CB8AC3E}">
        <p14:creationId xmlns:p14="http://schemas.microsoft.com/office/powerpoint/2010/main" val="132489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5C2C-E0BE-43B9-B33B-0EA92C44BADC}"/>
              </a:ext>
            </a:extLst>
          </p:cNvPr>
          <p:cNvSpPr>
            <a:spLocks noGrp="1"/>
          </p:cNvSpPr>
          <p:nvPr>
            <p:ph type="title"/>
          </p:nvPr>
        </p:nvSpPr>
        <p:spPr/>
        <p:txBody>
          <a:bodyPr/>
          <a:lstStyle/>
          <a:p>
            <a:r>
              <a:rPr lang="en-IN" dirty="0"/>
              <a:t>Data Pre-processing</a:t>
            </a:r>
          </a:p>
        </p:txBody>
      </p:sp>
      <p:pic>
        <p:nvPicPr>
          <p:cNvPr id="4" name="Picture 3">
            <a:extLst>
              <a:ext uri="{FF2B5EF4-FFF2-40B4-BE49-F238E27FC236}">
                <a16:creationId xmlns:a16="http://schemas.microsoft.com/office/drawing/2014/main" id="{19E48B9E-4D51-4B9C-AD2A-BF2068958364}"/>
              </a:ext>
            </a:extLst>
          </p:cNvPr>
          <p:cNvPicPr>
            <a:picLocks noChangeAspect="1"/>
          </p:cNvPicPr>
          <p:nvPr/>
        </p:nvPicPr>
        <p:blipFill>
          <a:blip r:embed="rId2"/>
          <a:stretch>
            <a:fillRect/>
          </a:stretch>
        </p:blipFill>
        <p:spPr>
          <a:xfrm>
            <a:off x="1066800" y="2014194"/>
            <a:ext cx="3146340" cy="3600067"/>
          </a:xfrm>
          <a:prstGeom prst="rect">
            <a:avLst/>
          </a:prstGeom>
        </p:spPr>
      </p:pic>
      <p:sp>
        <p:nvSpPr>
          <p:cNvPr id="5" name="Rectangle 4">
            <a:extLst>
              <a:ext uri="{FF2B5EF4-FFF2-40B4-BE49-F238E27FC236}">
                <a16:creationId xmlns:a16="http://schemas.microsoft.com/office/drawing/2014/main" id="{CE9FF39E-19B6-4B3A-8AA1-2D19C104F65C}"/>
              </a:ext>
            </a:extLst>
          </p:cNvPr>
          <p:cNvSpPr/>
          <p:nvPr/>
        </p:nvSpPr>
        <p:spPr>
          <a:xfrm>
            <a:off x="5473519" y="2356408"/>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1</a:t>
            </a:r>
          </a:p>
        </p:txBody>
      </p:sp>
      <p:sp>
        <p:nvSpPr>
          <p:cNvPr id="6" name="Rectangle 5">
            <a:extLst>
              <a:ext uri="{FF2B5EF4-FFF2-40B4-BE49-F238E27FC236}">
                <a16:creationId xmlns:a16="http://schemas.microsoft.com/office/drawing/2014/main" id="{9CE2FFB1-B46D-42E4-A82C-93DD1FF143EF}"/>
              </a:ext>
            </a:extLst>
          </p:cNvPr>
          <p:cNvSpPr/>
          <p:nvPr/>
        </p:nvSpPr>
        <p:spPr>
          <a:xfrm>
            <a:off x="5473519" y="2888915"/>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2</a:t>
            </a:r>
          </a:p>
        </p:txBody>
      </p:sp>
      <p:sp>
        <p:nvSpPr>
          <p:cNvPr id="7" name="Rectangle 6">
            <a:extLst>
              <a:ext uri="{FF2B5EF4-FFF2-40B4-BE49-F238E27FC236}">
                <a16:creationId xmlns:a16="http://schemas.microsoft.com/office/drawing/2014/main" id="{1BE66858-5315-4740-8FDD-94F027353803}"/>
              </a:ext>
            </a:extLst>
          </p:cNvPr>
          <p:cNvSpPr/>
          <p:nvPr/>
        </p:nvSpPr>
        <p:spPr>
          <a:xfrm>
            <a:off x="5473519" y="3421422"/>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3</a:t>
            </a:r>
          </a:p>
        </p:txBody>
      </p:sp>
      <p:sp>
        <p:nvSpPr>
          <p:cNvPr id="8" name="Rectangle 7">
            <a:extLst>
              <a:ext uri="{FF2B5EF4-FFF2-40B4-BE49-F238E27FC236}">
                <a16:creationId xmlns:a16="http://schemas.microsoft.com/office/drawing/2014/main" id="{27F9D8B3-E999-4672-9B70-A3A06C1E0BD4}"/>
              </a:ext>
            </a:extLst>
          </p:cNvPr>
          <p:cNvSpPr/>
          <p:nvPr/>
        </p:nvSpPr>
        <p:spPr>
          <a:xfrm>
            <a:off x="5473519" y="3953929"/>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4</a:t>
            </a:r>
          </a:p>
        </p:txBody>
      </p:sp>
      <p:sp>
        <p:nvSpPr>
          <p:cNvPr id="9" name="Rectangle 8">
            <a:extLst>
              <a:ext uri="{FF2B5EF4-FFF2-40B4-BE49-F238E27FC236}">
                <a16:creationId xmlns:a16="http://schemas.microsoft.com/office/drawing/2014/main" id="{FA7D5650-22A9-409E-ADA9-5E07F594299F}"/>
              </a:ext>
            </a:extLst>
          </p:cNvPr>
          <p:cNvSpPr/>
          <p:nvPr/>
        </p:nvSpPr>
        <p:spPr>
          <a:xfrm>
            <a:off x="5473519" y="4486436"/>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hannel 5</a:t>
            </a:r>
          </a:p>
        </p:txBody>
      </p:sp>
      <p:cxnSp>
        <p:nvCxnSpPr>
          <p:cNvPr id="11" name="Straight Arrow Connector 10">
            <a:extLst>
              <a:ext uri="{FF2B5EF4-FFF2-40B4-BE49-F238E27FC236}">
                <a16:creationId xmlns:a16="http://schemas.microsoft.com/office/drawing/2014/main" id="{CBCDC5B1-BEAB-40C1-B6F7-780E82F4B07F}"/>
              </a:ext>
            </a:extLst>
          </p:cNvPr>
          <p:cNvCxnSpPr>
            <a:stCxn id="4" idx="3"/>
          </p:cNvCxnSpPr>
          <p:nvPr/>
        </p:nvCxnSpPr>
        <p:spPr>
          <a:xfrm flipV="1">
            <a:off x="4213140" y="3814227"/>
            <a:ext cx="1260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3F8D29-A4F0-4E9F-B25F-EB95A5D2EC8F}"/>
              </a:ext>
            </a:extLst>
          </p:cNvPr>
          <p:cNvCxnSpPr/>
          <p:nvPr/>
        </p:nvCxnSpPr>
        <p:spPr>
          <a:xfrm flipV="1">
            <a:off x="7263683" y="3744491"/>
            <a:ext cx="1260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2BB3401-9B1B-4C2E-93FE-9B3288F37A70}"/>
              </a:ext>
            </a:extLst>
          </p:cNvPr>
          <p:cNvSpPr/>
          <p:nvPr/>
        </p:nvSpPr>
        <p:spPr>
          <a:xfrm>
            <a:off x="8150178" y="4579723"/>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5</a:t>
            </a:r>
          </a:p>
        </p:txBody>
      </p:sp>
      <p:sp>
        <p:nvSpPr>
          <p:cNvPr id="17" name="Rectangle 16">
            <a:extLst>
              <a:ext uri="{FF2B5EF4-FFF2-40B4-BE49-F238E27FC236}">
                <a16:creationId xmlns:a16="http://schemas.microsoft.com/office/drawing/2014/main" id="{7F943B00-4753-440C-97B6-26026580FA3A}"/>
              </a:ext>
            </a:extLst>
          </p:cNvPr>
          <p:cNvSpPr/>
          <p:nvPr/>
        </p:nvSpPr>
        <p:spPr>
          <a:xfrm>
            <a:off x="8349801" y="4044961"/>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4</a:t>
            </a:r>
          </a:p>
        </p:txBody>
      </p:sp>
      <p:sp>
        <p:nvSpPr>
          <p:cNvPr id="16" name="Rectangle 15">
            <a:extLst>
              <a:ext uri="{FF2B5EF4-FFF2-40B4-BE49-F238E27FC236}">
                <a16:creationId xmlns:a16="http://schemas.microsoft.com/office/drawing/2014/main" id="{04CF8F8A-F7F4-4CD8-8B00-48BDF3F00A90}"/>
              </a:ext>
            </a:extLst>
          </p:cNvPr>
          <p:cNvSpPr/>
          <p:nvPr/>
        </p:nvSpPr>
        <p:spPr>
          <a:xfrm>
            <a:off x="8555465" y="3510199"/>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3</a:t>
            </a:r>
          </a:p>
        </p:txBody>
      </p:sp>
      <p:sp>
        <p:nvSpPr>
          <p:cNvPr id="15" name="Rectangle 14">
            <a:extLst>
              <a:ext uri="{FF2B5EF4-FFF2-40B4-BE49-F238E27FC236}">
                <a16:creationId xmlns:a16="http://schemas.microsoft.com/office/drawing/2014/main" id="{F47C7FCB-E4C9-491D-9986-D769287005D8}"/>
              </a:ext>
            </a:extLst>
          </p:cNvPr>
          <p:cNvSpPr/>
          <p:nvPr/>
        </p:nvSpPr>
        <p:spPr>
          <a:xfrm>
            <a:off x="8761129" y="2975437"/>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2</a:t>
            </a:r>
          </a:p>
        </p:txBody>
      </p:sp>
      <p:sp>
        <p:nvSpPr>
          <p:cNvPr id="14" name="Rectangle 13">
            <a:extLst>
              <a:ext uri="{FF2B5EF4-FFF2-40B4-BE49-F238E27FC236}">
                <a16:creationId xmlns:a16="http://schemas.microsoft.com/office/drawing/2014/main" id="{B05289E5-2E99-4D53-89F4-12DA30E6DFEE}"/>
              </a:ext>
            </a:extLst>
          </p:cNvPr>
          <p:cNvSpPr/>
          <p:nvPr/>
        </p:nvSpPr>
        <p:spPr>
          <a:xfrm>
            <a:off x="9005750" y="2334037"/>
            <a:ext cx="1790164" cy="785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Channel 1</a:t>
            </a:r>
          </a:p>
        </p:txBody>
      </p:sp>
      <p:sp>
        <p:nvSpPr>
          <p:cNvPr id="18" name="TextBox 17">
            <a:extLst>
              <a:ext uri="{FF2B5EF4-FFF2-40B4-BE49-F238E27FC236}">
                <a16:creationId xmlns:a16="http://schemas.microsoft.com/office/drawing/2014/main" id="{82CE19E9-03A4-497F-BCFF-39A3725B13F2}"/>
              </a:ext>
            </a:extLst>
          </p:cNvPr>
          <p:cNvSpPr txBox="1"/>
          <p:nvPr/>
        </p:nvSpPr>
        <p:spPr>
          <a:xfrm>
            <a:off x="8803106" y="5600481"/>
            <a:ext cx="21954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51*183*5</a:t>
            </a:r>
          </a:p>
        </p:txBody>
      </p:sp>
    </p:spTree>
    <p:extLst>
      <p:ext uri="{BB962C8B-B14F-4D97-AF65-F5344CB8AC3E}">
        <p14:creationId xmlns:p14="http://schemas.microsoft.com/office/powerpoint/2010/main" val="143223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0169-7467-428B-9ED6-F853592D3624}"/>
              </a:ext>
            </a:extLst>
          </p:cNvPr>
          <p:cNvSpPr>
            <a:spLocks noGrp="1"/>
          </p:cNvSpPr>
          <p:nvPr>
            <p:ph type="title"/>
          </p:nvPr>
        </p:nvSpPr>
        <p:spPr/>
        <p:txBody>
          <a:bodyPr/>
          <a:lstStyle/>
          <a:p>
            <a:r>
              <a:rPr lang="en-IN" dirty="0"/>
              <a:t>Implementing 3ONet</a:t>
            </a:r>
          </a:p>
        </p:txBody>
      </p:sp>
      <p:pic>
        <p:nvPicPr>
          <p:cNvPr id="5" name="Picture 4">
            <a:extLst>
              <a:ext uri="{FF2B5EF4-FFF2-40B4-BE49-F238E27FC236}">
                <a16:creationId xmlns:a16="http://schemas.microsoft.com/office/drawing/2014/main" id="{C80E4672-9F49-4E6F-943C-A3A329F26C4B}"/>
              </a:ext>
            </a:extLst>
          </p:cNvPr>
          <p:cNvPicPr>
            <a:picLocks noChangeAspect="1"/>
          </p:cNvPicPr>
          <p:nvPr/>
        </p:nvPicPr>
        <p:blipFill>
          <a:blip r:embed="rId2"/>
          <a:stretch>
            <a:fillRect/>
          </a:stretch>
        </p:blipFill>
        <p:spPr>
          <a:xfrm>
            <a:off x="1244421" y="2014194"/>
            <a:ext cx="4191000" cy="3924300"/>
          </a:xfrm>
          <a:prstGeom prst="rect">
            <a:avLst/>
          </a:prstGeom>
        </p:spPr>
      </p:pic>
      <p:pic>
        <p:nvPicPr>
          <p:cNvPr id="7" name="Picture 6">
            <a:extLst>
              <a:ext uri="{FF2B5EF4-FFF2-40B4-BE49-F238E27FC236}">
                <a16:creationId xmlns:a16="http://schemas.microsoft.com/office/drawing/2014/main" id="{D88E74C0-72B9-4F58-A614-863EF312EED1}"/>
              </a:ext>
            </a:extLst>
          </p:cNvPr>
          <p:cNvPicPr>
            <a:picLocks noChangeAspect="1"/>
          </p:cNvPicPr>
          <p:nvPr/>
        </p:nvPicPr>
        <p:blipFill>
          <a:blip r:embed="rId3"/>
          <a:stretch>
            <a:fillRect/>
          </a:stretch>
        </p:blipFill>
        <p:spPr>
          <a:xfrm>
            <a:off x="5910720" y="2014194"/>
            <a:ext cx="5690998" cy="3262640"/>
          </a:xfrm>
          <a:prstGeom prst="rect">
            <a:avLst/>
          </a:prstGeom>
        </p:spPr>
      </p:pic>
      <p:sp>
        <p:nvSpPr>
          <p:cNvPr id="8" name="TextBox 7">
            <a:extLst>
              <a:ext uri="{FF2B5EF4-FFF2-40B4-BE49-F238E27FC236}">
                <a16:creationId xmlns:a16="http://schemas.microsoft.com/office/drawing/2014/main" id="{B5BA75D4-F369-4671-AB46-8638484DB113}"/>
              </a:ext>
            </a:extLst>
          </p:cNvPr>
          <p:cNvSpPr txBox="1"/>
          <p:nvPr/>
        </p:nvSpPr>
        <p:spPr>
          <a:xfrm>
            <a:off x="7708496" y="5396248"/>
            <a:ext cx="209544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Spatial feature Maps</a:t>
            </a:r>
          </a:p>
        </p:txBody>
      </p:sp>
    </p:spTree>
    <p:extLst>
      <p:ext uri="{BB962C8B-B14F-4D97-AF65-F5344CB8AC3E}">
        <p14:creationId xmlns:p14="http://schemas.microsoft.com/office/powerpoint/2010/main" val="399377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4B3F-45BA-41C9-8458-D38D60B302F1}"/>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52B48451-CEA7-4379-A212-3F7572E60BF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ISRO is a  leading organization in space innovations and research. I was proposed with an opportunity to  be a part of such organization and so far it has been as per my expectations.</a:t>
            </a:r>
          </a:p>
          <a:p>
            <a:r>
              <a:rPr lang="en-IN" sz="2400" dirty="0">
                <a:latin typeface="Times New Roman" panose="02020603050405020304" pitchFamily="18" charset="0"/>
                <a:cs typeface="Times New Roman" panose="02020603050405020304" pitchFamily="18" charset="0"/>
              </a:rPr>
              <a:t>Also, I got an opportunity to work in the domain of my interest and it was a great opportunity to work on live data from satellite. Also ISRO being sensitive to its privacy, it follows some best practices to ensure security and it was a great opportunity to work in such environment. </a:t>
            </a:r>
          </a:p>
        </p:txBody>
      </p:sp>
    </p:spTree>
    <p:extLst>
      <p:ext uri="{BB962C8B-B14F-4D97-AF65-F5344CB8AC3E}">
        <p14:creationId xmlns:p14="http://schemas.microsoft.com/office/powerpoint/2010/main" val="19789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EAEA-5C43-45AC-B045-BC5C309D75AC}"/>
              </a:ext>
            </a:extLst>
          </p:cNvPr>
          <p:cNvSpPr>
            <a:spLocks noGrp="1"/>
          </p:cNvSpPr>
          <p:nvPr>
            <p:ph type="title"/>
          </p:nvPr>
        </p:nvSpPr>
        <p:spPr/>
        <p:txBody>
          <a:bodyPr/>
          <a:lstStyle/>
          <a:p>
            <a:r>
              <a:rPr lang="en-IN" dirty="0"/>
              <a:t>LEARNING OUTCOME</a:t>
            </a:r>
          </a:p>
        </p:txBody>
      </p:sp>
      <p:sp>
        <p:nvSpPr>
          <p:cNvPr id="3" name="Content Placeholder 2">
            <a:extLst>
              <a:ext uri="{FF2B5EF4-FFF2-40B4-BE49-F238E27FC236}">
                <a16:creationId xmlns:a16="http://schemas.microsoft.com/office/drawing/2014/main" id="{BB62FA0E-7119-461F-89E8-0FD83EFA685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So far, I studied various research papers and understood how Machine Learning and Deep Learning can be used in Weather Forecasting, Weather Now-Casting and on multi-channel prediction. Also I learned about the data formats used and obtained from satellite and how to manipulate them. Learned various models and their limitations and analysed best possible model to be implemented. Learned various data input formations accepted by different models and specifically extracting only feature maps from proposed model.</a:t>
            </a:r>
          </a:p>
        </p:txBody>
      </p:sp>
    </p:spTree>
    <p:extLst>
      <p:ext uri="{BB962C8B-B14F-4D97-AF65-F5344CB8AC3E}">
        <p14:creationId xmlns:p14="http://schemas.microsoft.com/office/powerpoint/2010/main" val="290771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1809-AB7C-4449-ACB6-6155C9112352}"/>
              </a:ext>
            </a:extLst>
          </p:cNvPr>
          <p:cNvSpPr>
            <a:spLocks noGrp="1"/>
          </p:cNvSpPr>
          <p:nvPr>
            <p:ph type="title"/>
          </p:nvPr>
        </p:nvSpPr>
        <p:spPr/>
        <p:txBody>
          <a:bodyPr/>
          <a:lstStyle/>
          <a:p>
            <a:r>
              <a:rPr lang="en-IN" dirty="0"/>
              <a:t>FURTHER PLANNING</a:t>
            </a:r>
          </a:p>
        </p:txBody>
      </p:sp>
      <p:sp>
        <p:nvSpPr>
          <p:cNvPr id="3" name="Content Placeholder 2">
            <a:extLst>
              <a:ext uri="{FF2B5EF4-FFF2-40B4-BE49-F238E27FC236}">
                <a16:creationId xmlns:a16="http://schemas.microsoft.com/office/drawing/2014/main" id="{DA4D265B-A649-451B-A720-3CCB0C0DF42B}"/>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Working on implementing other part of double stream network and concatenating both models to form final </a:t>
            </a:r>
            <a:r>
              <a:rPr lang="en-IN" sz="2400">
                <a:latin typeface="Times New Roman" panose="02020603050405020304" pitchFamily="18" charset="0"/>
                <a:cs typeface="Times New Roman" panose="02020603050405020304" pitchFamily="18" charset="0"/>
              </a:rPr>
              <a:t>output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04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DB58A-A13F-4C41-927A-55179D323FF0}"/>
              </a:ext>
            </a:extLst>
          </p:cNvPr>
          <p:cNvSpPr>
            <a:spLocks noGrp="1"/>
          </p:cNvSpPr>
          <p:nvPr>
            <p:ph idx="1"/>
          </p:nvPr>
        </p:nvSpPr>
        <p:spPr>
          <a:xfrm>
            <a:off x="1066800" y="708338"/>
            <a:ext cx="10058400" cy="5244406"/>
          </a:xfrm>
        </p:spPr>
        <p:txBody>
          <a:bodyPr>
            <a:normAutofit/>
          </a:bodyPr>
          <a:lstStyle/>
          <a:p>
            <a:r>
              <a:rPr lang="en-IN" sz="2000" b="1" dirty="0">
                <a:latin typeface="Times New Roman" panose="02020603050405020304" pitchFamily="18" charset="0"/>
                <a:cs typeface="Times New Roman" panose="02020603050405020304" pitchFamily="18" charset="0"/>
              </a:rPr>
              <a:t>CONVECTIVE CLOUDS:</a:t>
            </a:r>
          </a:p>
          <a:p>
            <a:pPr lvl="1"/>
            <a:r>
              <a:rPr lang="en-IN" sz="1800" dirty="0">
                <a:latin typeface="Times New Roman" panose="02020603050405020304" pitchFamily="18" charset="0"/>
                <a:cs typeface="Times New Roman" panose="02020603050405020304" pitchFamily="18" charset="0"/>
              </a:rPr>
              <a:t>Specific types of dense clouds formed </a:t>
            </a:r>
            <a:r>
              <a:rPr lang="en-US" sz="1800" dirty="0">
                <a:latin typeface="Times New Roman" panose="02020603050405020304" pitchFamily="18" charset="0"/>
                <a:cs typeface="Times New Roman" panose="02020603050405020304" pitchFamily="18" charset="0"/>
              </a:rPr>
              <a:t>when warm humid air rises through cooler surrounding air in the atmosphere</a:t>
            </a: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CONVECTIVE clouds detection and early warning is an important part of modern weather forecasting. They usually cause severe weather such as strong wind, hail, thunder and lightning, and heavy rainfall.</a:t>
            </a:r>
            <a:endParaRPr lang="en-IN" sz="1800" dirty="0">
              <a:latin typeface="Times New Roman" panose="02020603050405020304" pitchFamily="18" charset="0"/>
              <a:cs typeface="Times New Roman" panose="02020603050405020304" pitchFamily="18" charset="0"/>
            </a:endParaRPr>
          </a:p>
        </p:txBody>
      </p:sp>
      <p:pic>
        <p:nvPicPr>
          <p:cNvPr id="1026" name="Picture 2" descr="How do convective clouds form? - Physics Stack Exchange">
            <a:extLst>
              <a:ext uri="{FF2B5EF4-FFF2-40B4-BE49-F238E27FC236}">
                <a16:creationId xmlns:a16="http://schemas.microsoft.com/office/drawing/2014/main" id="{CCB337E1-24D3-4E4B-BE20-7D326AF22B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95"/>
          <a:stretch/>
        </p:blipFill>
        <p:spPr bwMode="auto">
          <a:xfrm>
            <a:off x="3703481" y="1739516"/>
            <a:ext cx="4785038" cy="280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763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DB58A-A13F-4C41-927A-55179D323FF0}"/>
              </a:ext>
            </a:extLst>
          </p:cNvPr>
          <p:cNvSpPr>
            <a:spLocks noGrp="1"/>
          </p:cNvSpPr>
          <p:nvPr>
            <p:ph idx="1"/>
          </p:nvPr>
        </p:nvSpPr>
        <p:spPr>
          <a:xfrm>
            <a:off x="1066800" y="708338"/>
            <a:ext cx="10058400" cy="5244406"/>
          </a:xfrm>
        </p:spPr>
        <p:txBody>
          <a:bodyPr>
            <a:normAutofit/>
          </a:bodyPr>
          <a:lstStyle/>
          <a:p>
            <a:r>
              <a:rPr lang="en-IN" sz="2000" b="1" dirty="0">
                <a:latin typeface="Times New Roman" panose="02020603050405020304" pitchFamily="18" charset="0"/>
                <a:cs typeface="Times New Roman" panose="02020603050405020304" pitchFamily="18" charset="0"/>
              </a:rPr>
              <a:t>INSAT-3D:</a:t>
            </a:r>
          </a:p>
          <a:p>
            <a:pPr lvl="1"/>
            <a:r>
              <a:rPr lang="en-IN" sz="1800" dirty="0">
                <a:latin typeface="Times New Roman" panose="02020603050405020304" pitchFamily="18" charset="0"/>
                <a:cs typeface="Times New Roman" panose="02020603050405020304" pitchFamily="18" charset="0"/>
              </a:rPr>
              <a:t>A meteorological, data collection satellite of ISRO </a:t>
            </a:r>
            <a:r>
              <a:rPr lang="en-US" sz="1800" dirty="0">
                <a:latin typeface="Times New Roman" panose="02020603050405020304" pitchFamily="18" charset="0"/>
                <a:cs typeface="Times New Roman" panose="02020603050405020304" pitchFamily="18" charset="0"/>
              </a:rPr>
              <a:t>to provide an operational, environmental &amp; storm warning system to protect life &amp; property and also to monitor earth’s surface and carryout oceanic observations and also provide data dissemination capabilities.</a:t>
            </a:r>
          </a:p>
          <a:p>
            <a:pPr marL="274320" lvl="1"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D5070D-49C3-4B07-8F6B-912133E444F2}"/>
              </a:ext>
            </a:extLst>
          </p:cNvPr>
          <p:cNvPicPr>
            <a:picLocks noChangeAspect="1"/>
          </p:cNvPicPr>
          <p:nvPr/>
        </p:nvPicPr>
        <p:blipFill>
          <a:blip r:embed="rId2"/>
          <a:stretch>
            <a:fillRect/>
          </a:stretch>
        </p:blipFill>
        <p:spPr>
          <a:xfrm>
            <a:off x="6404557" y="2216776"/>
            <a:ext cx="3581400" cy="3429000"/>
          </a:xfrm>
          <a:prstGeom prst="rect">
            <a:avLst/>
          </a:prstGeom>
        </p:spPr>
      </p:pic>
      <p:pic>
        <p:nvPicPr>
          <p:cNvPr id="6" name="Picture 5">
            <a:extLst>
              <a:ext uri="{FF2B5EF4-FFF2-40B4-BE49-F238E27FC236}">
                <a16:creationId xmlns:a16="http://schemas.microsoft.com/office/drawing/2014/main" id="{CA8C4427-69C9-4FAB-BE81-A6227EDDC8F9}"/>
              </a:ext>
            </a:extLst>
          </p:cNvPr>
          <p:cNvPicPr>
            <a:picLocks noChangeAspect="1"/>
          </p:cNvPicPr>
          <p:nvPr/>
        </p:nvPicPr>
        <p:blipFill>
          <a:blip r:embed="rId3"/>
          <a:stretch>
            <a:fillRect/>
          </a:stretch>
        </p:blipFill>
        <p:spPr>
          <a:xfrm>
            <a:off x="2334832" y="2216776"/>
            <a:ext cx="2378836" cy="3429000"/>
          </a:xfrm>
          <a:prstGeom prst="rect">
            <a:avLst/>
          </a:prstGeom>
        </p:spPr>
      </p:pic>
    </p:spTree>
    <p:extLst>
      <p:ext uri="{BB962C8B-B14F-4D97-AF65-F5344CB8AC3E}">
        <p14:creationId xmlns:p14="http://schemas.microsoft.com/office/powerpoint/2010/main" val="78045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A048-D5B1-4D67-9E1F-02ED11FDE22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E7E8460B-FA67-41E6-9561-E1342F23F20F}"/>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Tools and Technology</a:t>
            </a:r>
          </a:p>
          <a:p>
            <a:r>
              <a:rPr lang="en-IN" sz="2400" dirty="0">
                <a:latin typeface="Times New Roman" panose="02020603050405020304" pitchFamily="18" charset="0"/>
                <a:cs typeface="Times New Roman" panose="02020603050405020304" pitchFamily="18" charset="0"/>
              </a:rPr>
              <a:t>Dataset</a:t>
            </a:r>
          </a:p>
          <a:p>
            <a:r>
              <a:rPr lang="en-IN" sz="2400" dirty="0">
                <a:latin typeface="Times New Roman" panose="02020603050405020304" pitchFamily="18" charset="0"/>
                <a:cs typeface="Times New Roman" panose="02020603050405020304" pitchFamily="18" charset="0"/>
              </a:rPr>
              <a:t>Data Transformation</a:t>
            </a:r>
          </a:p>
          <a:p>
            <a:r>
              <a:rPr lang="en-IN" sz="2400" dirty="0">
                <a:latin typeface="Times New Roman" panose="02020603050405020304" pitchFamily="18" charset="0"/>
                <a:cs typeface="Times New Roman" panose="02020603050405020304" pitchFamily="18" charset="0"/>
              </a:rPr>
              <a:t>Architecture</a:t>
            </a:r>
          </a:p>
          <a:p>
            <a:r>
              <a:rPr lang="en-IN" sz="2400" dirty="0">
                <a:latin typeface="Times New Roman" panose="02020603050405020304" pitchFamily="18" charset="0"/>
                <a:cs typeface="Times New Roman" panose="02020603050405020304" pitchFamily="18" charset="0"/>
              </a:rPr>
              <a:t>Functional Requirement</a:t>
            </a:r>
          </a:p>
          <a:p>
            <a:r>
              <a:rPr lang="en-IN" sz="2400" dirty="0">
                <a:latin typeface="Times New Roman" panose="02020603050405020304" pitchFamily="18" charset="0"/>
                <a:cs typeface="Times New Roman" panose="02020603050405020304" pitchFamily="18" charset="0"/>
              </a:rPr>
              <a:t>Motivation</a:t>
            </a:r>
          </a:p>
          <a:p>
            <a:r>
              <a:rPr lang="en-IN" sz="2400" dirty="0">
                <a:latin typeface="Times New Roman" panose="02020603050405020304" pitchFamily="18" charset="0"/>
                <a:cs typeface="Times New Roman" panose="02020603050405020304" pitchFamily="18" charset="0"/>
              </a:rPr>
              <a:t>Learning Outcome</a:t>
            </a:r>
          </a:p>
          <a:p>
            <a:r>
              <a:rPr lang="en-IN" sz="2400" dirty="0">
                <a:latin typeface="Times New Roman" panose="02020603050405020304" pitchFamily="18" charset="0"/>
                <a:cs typeface="Times New Roman" panose="02020603050405020304" pitchFamily="18" charset="0"/>
              </a:rPr>
              <a:t>Further Planning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16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C92F-5393-462E-831A-B3AB8C0021F0}"/>
              </a:ext>
            </a:extLst>
          </p:cNvPr>
          <p:cNvSpPr>
            <a:spLocks noGrp="1"/>
          </p:cNvSpPr>
          <p:nvPr>
            <p:ph type="title"/>
          </p:nvPr>
        </p:nvSpPr>
        <p:spPr/>
        <p:txBody>
          <a:bodyPr/>
          <a:lstStyle/>
          <a:p>
            <a:r>
              <a:rPr lang="en-IN" dirty="0"/>
              <a:t>TOOLS AND TECHNOLOGIES</a:t>
            </a:r>
          </a:p>
        </p:txBody>
      </p:sp>
      <p:sp>
        <p:nvSpPr>
          <p:cNvPr id="3" name="Content Placeholder 2">
            <a:extLst>
              <a:ext uri="{FF2B5EF4-FFF2-40B4-BE49-F238E27FC236}">
                <a16:creationId xmlns:a16="http://schemas.microsoft.com/office/drawing/2014/main" id="{77001AC3-CBD9-44C7-8698-8B4CAA29387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Deep Learning : 1x1 conv network, Double-Stream network</a:t>
            </a:r>
          </a:p>
          <a:p>
            <a:r>
              <a:rPr lang="en-IN" sz="2400" dirty="0" err="1">
                <a:latin typeface="Times New Roman" panose="02020603050405020304" pitchFamily="18" charset="0"/>
                <a:cs typeface="Times New Roman" panose="02020603050405020304" pitchFamily="18" charset="0"/>
              </a:rPr>
              <a:t>HDFViewer</a:t>
            </a:r>
            <a:r>
              <a:rPr lang="en-IN" sz="2400" dirty="0">
                <a:latin typeface="Times New Roman" panose="02020603050405020304" pitchFamily="18" charset="0"/>
                <a:cs typeface="Times New Roman" panose="02020603050405020304" pitchFamily="18" charset="0"/>
              </a:rPr>
              <a:t> to understand H5 files</a:t>
            </a:r>
          </a:p>
          <a:p>
            <a:r>
              <a:rPr lang="en-IN" sz="2400" dirty="0">
                <a:latin typeface="Times New Roman" panose="02020603050405020304" pitchFamily="18" charset="0"/>
                <a:cs typeface="Times New Roman" panose="02020603050405020304" pitchFamily="18" charset="0"/>
              </a:rPr>
              <a:t>INSAT-3Dsat for dataset</a:t>
            </a:r>
          </a:p>
          <a:p>
            <a:r>
              <a:rPr lang="en-IN" sz="2400" dirty="0">
                <a:latin typeface="Times New Roman" panose="02020603050405020304" pitchFamily="18" charset="0"/>
                <a:cs typeface="Times New Roman" panose="02020603050405020304" pitchFamily="18" charset="0"/>
              </a:rPr>
              <a:t>Python for implementing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platform)</a:t>
            </a:r>
          </a:p>
        </p:txBody>
      </p:sp>
    </p:spTree>
    <p:extLst>
      <p:ext uri="{BB962C8B-B14F-4D97-AF65-F5344CB8AC3E}">
        <p14:creationId xmlns:p14="http://schemas.microsoft.com/office/powerpoint/2010/main" val="84289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BEBF-CE82-4720-8145-609D5D3CBF5D}"/>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0BB486B5-F198-439C-B8A7-C0EA721CC74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Dataset is provided on request by INSAT-3D satellite.</a:t>
            </a:r>
          </a:p>
          <a:p>
            <a:r>
              <a:rPr lang="en-IN" sz="2400" dirty="0">
                <a:latin typeface="Times New Roman" panose="02020603050405020304" pitchFamily="18" charset="0"/>
                <a:cs typeface="Times New Roman" panose="02020603050405020304" pitchFamily="18" charset="0"/>
              </a:rPr>
              <a:t>Data is of hierarchical format H5</a:t>
            </a:r>
          </a:p>
          <a:p>
            <a:r>
              <a:rPr lang="en-IN" sz="2400" dirty="0">
                <a:latin typeface="Times New Roman" panose="02020603050405020304" pitchFamily="18" charset="0"/>
                <a:cs typeface="Times New Roman" panose="02020603050405020304" pitchFamily="18" charset="0"/>
              </a:rPr>
              <a:t>Dataset consists of various layers to be applied on grid generated on selected region at particular time.</a:t>
            </a:r>
          </a:p>
        </p:txBody>
      </p:sp>
    </p:spTree>
    <p:extLst>
      <p:ext uri="{BB962C8B-B14F-4D97-AF65-F5344CB8AC3E}">
        <p14:creationId xmlns:p14="http://schemas.microsoft.com/office/powerpoint/2010/main" val="297933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298EA-A328-4A96-83FB-40EADC6D0FAA}"/>
              </a:ext>
            </a:extLst>
          </p:cNvPr>
          <p:cNvPicPr>
            <a:picLocks noChangeAspect="1"/>
          </p:cNvPicPr>
          <p:nvPr/>
        </p:nvPicPr>
        <p:blipFill>
          <a:blip r:embed="rId2"/>
          <a:stretch>
            <a:fillRect/>
          </a:stretch>
        </p:blipFill>
        <p:spPr>
          <a:xfrm>
            <a:off x="2653047" y="712557"/>
            <a:ext cx="7300175" cy="5432885"/>
          </a:xfrm>
          <a:prstGeom prst="rect">
            <a:avLst/>
          </a:prstGeom>
        </p:spPr>
      </p:pic>
    </p:spTree>
    <p:extLst>
      <p:ext uri="{BB962C8B-B14F-4D97-AF65-F5344CB8AC3E}">
        <p14:creationId xmlns:p14="http://schemas.microsoft.com/office/powerpoint/2010/main" val="202274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6D9E28-5F2E-4179-AE2E-D32968084D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35"/>
          <a:stretch/>
        </p:blipFill>
        <p:spPr>
          <a:xfrm>
            <a:off x="3111729" y="463640"/>
            <a:ext cx="5968541" cy="5676316"/>
          </a:xfrm>
          <a:prstGeom prst="rect">
            <a:avLst/>
          </a:prstGeom>
        </p:spPr>
      </p:pic>
      <p:graphicFrame>
        <p:nvGraphicFramePr>
          <p:cNvPr id="5" name="Table 5">
            <a:extLst>
              <a:ext uri="{FF2B5EF4-FFF2-40B4-BE49-F238E27FC236}">
                <a16:creationId xmlns:a16="http://schemas.microsoft.com/office/drawing/2014/main" id="{085A534D-DDFF-4FBB-BA5E-6C718E55CF8E}"/>
              </a:ext>
            </a:extLst>
          </p:cNvPr>
          <p:cNvGraphicFramePr>
            <a:graphicFrameLocks noGrp="1"/>
          </p:cNvGraphicFramePr>
          <p:nvPr>
            <p:extLst>
              <p:ext uri="{D42A27DB-BD31-4B8C-83A1-F6EECF244321}">
                <p14:modId xmlns:p14="http://schemas.microsoft.com/office/powerpoint/2010/main" val="1940547680"/>
              </p:ext>
            </p:extLst>
          </p:nvPr>
        </p:nvGraphicFramePr>
        <p:xfrm>
          <a:off x="3467279" y="579028"/>
          <a:ext cx="4639254" cy="5256128"/>
        </p:xfrm>
        <a:graphic>
          <a:graphicData uri="http://schemas.openxmlformats.org/drawingml/2006/table">
            <a:tbl>
              <a:tblPr firstRow="1" bandRow="1">
                <a:tableStyleId>{5C22544A-7EE6-4342-B048-85BDC9FD1C3A}</a:tableStyleId>
              </a:tblPr>
              <a:tblGrid>
                <a:gridCol w="773209">
                  <a:extLst>
                    <a:ext uri="{9D8B030D-6E8A-4147-A177-3AD203B41FA5}">
                      <a16:colId xmlns:a16="http://schemas.microsoft.com/office/drawing/2014/main" val="3710821565"/>
                    </a:ext>
                  </a:extLst>
                </a:gridCol>
                <a:gridCol w="773209">
                  <a:extLst>
                    <a:ext uri="{9D8B030D-6E8A-4147-A177-3AD203B41FA5}">
                      <a16:colId xmlns:a16="http://schemas.microsoft.com/office/drawing/2014/main" val="306330699"/>
                    </a:ext>
                  </a:extLst>
                </a:gridCol>
                <a:gridCol w="773209">
                  <a:extLst>
                    <a:ext uri="{9D8B030D-6E8A-4147-A177-3AD203B41FA5}">
                      <a16:colId xmlns:a16="http://schemas.microsoft.com/office/drawing/2014/main" val="1788808262"/>
                    </a:ext>
                  </a:extLst>
                </a:gridCol>
                <a:gridCol w="773209">
                  <a:extLst>
                    <a:ext uri="{9D8B030D-6E8A-4147-A177-3AD203B41FA5}">
                      <a16:colId xmlns:a16="http://schemas.microsoft.com/office/drawing/2014/main" val="959942676"/>
                    </a:ext>
                  </a:extLst>
                </a:gridCol>
                <a:gridCol w="773209">
                  <a:extLst>
                    <a:ext uri="{9D8B030D-6E8A-4147-A177-3AD203B41FA5}">
                      <a16:colId xmlns:a16="http://schemas.microsoft.com/office/drawing/2014/main" val="4043539774"/>
                    </a:ext>
                  </a:extLst>
                </a:gridCol>
                <a:gridCol w="773209">
                  <a:extLst>
                    <a:ext uri="{9D8B030D-6E8A-4147-A177-3AD203B41FA5}">
                      <a16:colId xmlns:a16="http://schemas.microsoft.com/office/drawing/2014/main" val="3559828215"/>
                    </a:ext>
                  </a:extLst>
                </a:gridCol>
              </a:tblGrid>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489282"/>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50024"/>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99907"/>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16033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10311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87726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384364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710563"/>
                  </a:ext>
                </a:extLst>
              </a:tr>
            </a:tbl>
          </a:graphicData>
        </a:graphic>
      </p:graphicFrame>
      <p:graphicFrame>
        <p:nvGraphicFramePr>
          <p:cNvPr id="6" name="Table 5">
            <a:extLst>
              <a:ext uri="{FF2B5EF4-FFF2-40B4-BE49-F238E27FC236}">
                <a16:creationId xmlns:a16="http://schemas.microsoft.com/office/drawing/2014/main" id="{41095AA0-ECC2-4AA7-8290-A3A489612325}"/>
              </a:ext>
            </a:extLst>
          </p:cNvPr>
          <p:cNvGraphicFramePr>
            <a:graphicFrameLocks noGrp="1"/>
          </p:cNvGraphicFramePr>
          <p:nvPr>
            <p:extLst>
              <p:ext uri="{D42A27DB-BD31-4B8C-83A1-F6EECF244321}">
                <p14:modId xmlns:p14="http://schemas.microsoft.com/office/powerpoint/2010/main" val="1036234360"/>
              </p:ext>
            </p:extLst>
          </p:nvPr>
        </p:nvGraphicFramePr>
        <p:xfrm>
          <a:off x="3619679" y="731428"/>
          <a:ext cx="4639254" cy="5256128"/>
        </p:xfrm>
        <a:graphic>
          <a:graphicData uri="http://schemas.openxmlformats.org/drawingml/2006/table">
            <a:tbl>
              <a:tblPr firstRow="1" bandRow="1">
                <a:tableStyleId>{5C22544A-7EE6-4342-B048-85BDC9FD1C3A}</a:tableStyleId>
              </a:tblPr>
              <a:tblGrid>
                <a:gridCol w="773209">
                  <a:extLst>
                    <a:ext uri="{9D8B030D-6E8A-4147-A177-3AD203B41FA5}">
                      <a16:colId xmlns:a16="http://schemas.microsoft.com/office/drawing/2014/main" val="3710821565"/>
                    </a:ext>
                  </a:extLst>
                </a:gridCol>
                <a:gridCol w="773209">
                  <a:extLst>
                    <a:ext uri="{9D8B030D-6E8A-4147-A177-3AD203B41FA5}">
                      <a16:colId xmlns:a16="http://schemas.microsoft.com/office/drawing/2014/main" val="306330699"/>
                    </a:ext>
                  </a:extLst>
                </a:gridCol>
                <a:gridCol w="773209">
                  <a:extLst>
                    <a:ext uri="{9D8B030D-6E8A-4147-A177-3AD203B41FA5}">
                      <a16:colId xmlns:a16="http://schemas.microsoft.com/office/drawing/2014/main" val="1788808262"/>
                    </a:ext>
                  </a:extLst>
                </a:gridCol>
                <a:gridCol w="773209">
                  <a:extLst>
                    <a:ext uri="{9D8B030D-6E8A-4147-A177-3AD203B41FA5}">
                      <a16:colId xmlns:a16="http://schemas.microsoft.com/office/drawing/2014/main" val="959942676"/>
                    </a:ext>
                  </a:extLst>
                </a:gridCol>
                <a:gridCol w="773209">
                  <a:extLst>
                    <a:ext uri="{9D8B030D-6E8A-4147-A177-3AD203B41FA5}">
                      <a16:colId xmlns:a16="http://schemas.microsoft.com/office/drawing/2014/main" val="4043539774"/>
                    </a:ext>
                  </a:extLst>
                </a:gridCol>
                <a:gridCol w="773209">
                  <a:extLst>
                    <a:ext uri="{9D8B030D-6E8A-4147-A177-3AD203B41FA5}">
                      <a16:colId xmlns:a16="http://schemas.microsoft.com/office/drawing/2014/main" val="3559828215"/>
                    </a:ext>
                  </a:extLst>
                </a:gridCol>
              </a:tblGrid>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489282"/>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50024"/>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99907"/>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16033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10311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87726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384364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710563"/>
                  </a:ext>
                </a:extLst>
              </a:tr>
            </a:tbl>
          </a:graphicData>
        </a:graphic>
      </p:graphicFrame>
      <p:graphicFrame>
        <p:nvGraphicFramePr>
          <p:cNvPr id="7" name="Table 5">
            <a:extLst>
              <a:ext uri="{FF2B5EF4-FFF2-40B4-BE49-F238E27FC236}">
                <a16:creationId xmlns:a16="http://schemas.microsoft.com/office/drawing/2014/main" id="{57FC8F49-59F6-449D-A4C1-06A4A8E42B14}"/>
              </a:ext>
            </a:extLst>
          </p:cNvPr>
          <p:cNvGraphicFramePr>
            <a:graphicFrameLocks noGrp="1"/>
          </p:cNvGraphicFramePr>
          <p:nvPr>
            <p:extLst>
              <p:ext uri="{D42A27DB-BD31-4B8C-83A1-F6EECF244321}">
                <p14:modId xmlns:p14="http://schemas.microsoft.com/office/powerpoint/2010/main" val="1281753027"/>
              </p:ext>
            </p:extLst>
          </p:nvPr>
        </p:nvGraphicFramePr>
        <p:xfrm>
          <a:off x="3772079" y="883828"/>
          <a:ext cx="4639254" cy="5256128"/>
        </p:xfrm>
        <a:graphic>
          <a:graphicData uri="http://schemas.openxmlformats.org/drawingml/2006/table">
            <a:tbl>
              <a:tblPr firstRow="1" bandRow="1">
                <a:tableStyleId>{5C22544A-7EE6-4342-B048-85BDC9FD1C3A}</a:tableStyleId>
              </a:tblPr>
              <a:tblGrid>
                <a:gridCol w="773209">
                  <a:extLst>
                    <a:ext uri="{9D8B030D-6E8A-4147-A177-3AD203B41FA5}">
                      <a16:colId xmlns:a16="http://schemas.microsoft.com/office/drawing/2014/main" val="3710821565"/>
                    </a:ext>
                  </a:extLst>
                </a:gridCol>
                <a:gridCol w="773209">
                  <a:extLst>
                    <a:ext uri="{9D8B030D-6E8A-4147-A177-3AD203B41FA5}">
                      <a16:colId xmlns:a16="http://schemas.microsoft.com/office/drawing/2014/main" val="306330699"/>
                    </a:ext>
                  </a:extLst>
                </a:gridCol>
                <a:gridCol w="773209">
                  <a:extLst>
                    <a:ext uri="{9D8B030D-6E8A-4147-A177-3AD203B41FA5}">
                      <a16:colId xmlns:a16="http://schemas.microsoft.com/office/drawing/2014/main" val="1788808262"/>
                    </a:ext>
                  </a:extLst>
                </a:gridCol>
                <a:gridCol w="773209">
                  <a:extLst>
                    <a:ext uri="{9D8B030D-6E8A-4147-A177-3AD203B41FA5}">
                      <a16:colId xmlns:a16="http://schemas.microsoft.com/office/drawing/2014/main" val="959942676"/>
                    </a:ext>
                  </a:extLst>
                </a:gridCol>
                <a:gridCol w="773209">
                  <a:extLst>
                    <a:ext uri="{9D8B030D-6E8A-4147-A177-3AD203B41FA5}">
                      <a16:colId xmlns:a16="http://schemas.microsoft.com/office/drawing/2014/main" val="4043539774"/>
                    </a:ext>
                  </a:extLst>
                </a:gridCol>
                <a:gridCol w="773209">
                  <a:extLst>
                    <a:ext uri="{9D8B030D-6E8A-4147-A177-3AD203B41FA5}">
                      <a16:colId xmlns:a16="http://schemas.microsoft.com/office/drawing/2014/main" val="3559828215"/>
                    </a:ext>
                  </a:extLst>
                </a:gridCol>
              </a:tblGrid>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489282"/>
                  </a:ext>
                </a:extLst>
              </a:tr>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50024"/>
                  </a:ext>
                </a:extLst>
              </a:tr>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99907"/>
                  </a:ext>
                </a:extLst>
              </a:tr>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160335"/>
                  </a:ext>
                </a:extLst>
              </a:tr>
              <a:tr h="657016">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10311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87726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3843645"/>
                  </a:ext>
                </a:extLst>
              </a:tr>
              <a:tr h="657016">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710563"/>
                  </a:ext>
                </a:extLst>
              </a:tr>
            </a:tbl>
          </a:graphicData>
        </a:graphic>
      </p:graphicFrame>
    </p:spTree>
    <p:extLst>
      <p:ext uri="{BB962C8B-B14F-4D97-AF65-F5344CB8AC3E}">
        <p14:creationId xmlns:p14="http://schemas.microsoft.com/office/powerpoint/2010/main" val="391857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B2F4-98C8-4FC5-AB34-60346EE5BD5F}"/>
              </a:ext>
            </a:extLst>
          </p:cNvPr>
          <p:cNvSpPr>
            <a:spLocks noGrp="1"/>
          </p:cNvSpPr>
          <p:nvPr>
            <p:ph type="title"/>
          </p:nvPr>
        </p:nvSpPr>
        <p:spPr/>
        <p:txBody>
          <a:bodyPr/>
          <a:lstStyle/>
          <a:p>
            <a:r>
              <a:rPr lang="en-IN" dirty="0"/>
              <a:t>Data Transformation</a:t>
            </a:r>
          </a:p>
        </p:txBody>
      </p:sp>
      <p:pic>
        <p:nvPicPr>
          <p:cNvPr id="5" name="Picture 4">
            <a:extLst>
              <a:ext uri="{FF2B5EF4-FFF2-40B4-BE49-F238E27FC236}">
                <a16:creationId xmlns:a16="http://schemas.microsoft.com/office/drawing/2014/main" id="{967EFEF4-5D0C-48A9-BCDB-F74EA13332A6}"/>
              </a:ext>
            </a:extLst>
          </p:cNvPr>
          <p:cNvPicPr>
            <a:picLocks noChangeAspect="1"/>
          </p:cNvPicPr>
          <p:nvPr/>
        </p:nvPicPr>
        <p:blipFill>
          <a:blip r:embed="rId2"/>
          <a:stretch>
            <a:fillRect/>
          </a:stretch>
        </p:blipFill>
        <p:spPr>
          <a:xfrm>
            <a:off x="7455728" y="2007755"/>
            <a:ext cx="3470738" cy="3971246"/>
          </a:xfrm>
          <a:prstGeom prst="rect">
            <a:avLst/>
          </a:prstGeom>
        </p:spPr>
      </p:pic>
      <p:sp>
        <p:nvSpPr>
          <p:cNvPr id="6" name="Arrow: Right 5">
            <a:extLst>
              <a:ext uri="{FF2B5EF4-FFF2-40B4-BE49-F238E27FC236}">
                <a16:creationId xmlns:a16="http://schemas.microsoft.com/office/drawing/2014/main" id="{2CD79809-9481-4BE8-8CCA-D05004FCA00B}"/>
              </a:ext>
            </a:extLst>
          </p:cNvPr>
          <p:cNvSpPr/>
          <p:nvPr/>
        </p:nvSpPr>
        <p:spPr>
          <a:xfrm>
            <a:off x="4958366" y="3429000"/>
            <a:ext cx="2060619" cy="79527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E834BED-EAE7-4EDE-B662-7AF4AE1568AB}"/>
              </a:ext>
            </a:extLst>
          </p:cNvPr>
          <p:cNvPicPr>
            <a:picLocks noChangeAspect="1"/>
          </p:cNvPicPr>
          <p:nvPr/>
        </p:nvPicPr>
        <p:blipFill>
          <a:blip r:embed="rId3"/>
          <a:stretch>
            <a:fillRect/>
          </a:stretch>
        </p:blipFill>
        <p:spPr>
          <a:xfrm>
            <a:off x="1042910" y="2151023"/>
            <a:ext cx="3583640" cy="3691148"/>
          </a:xfrm>
          <a:prstGeom prst="rect">
            <a:avLst/>
          </a:prstGeom>
        </p:spPr>
      </p:pic>
    </p:spTree>
    <p:extLst>
      <p:ext uri="{BB962C8B-B14F-4D97-AF65-F5344CB8AC3E}">
        <p14:creationId xmlns:p14="http://schemas.microsoft.com/office/powerpoint/2010/main" val="2233541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42B41"/>
      </a:dk2>
      <a:lt2>
        <a:srgbClr val="E2E8E2"/>
      </a:lt2>
      <a:accent1>
        <a:srgbClr val="C34DBF"/>
      </a:accent1>
      <a:accent2>
        <a:srgbClr val="843BB1"/>
      </a:accent2>
      <a:accent3>
        <a:srgbClr val="644DC3"/>
      </a:accent3>
      <a:accent4>
        <a:srgbClr val="3B54B1"/>
      </a:accent4>
      <a:accent5>
        <a:srgbClr val="4D98C3"/>
      </a:accent5>
      <a:accent6>
        <a:srgbClr val="3BB1AC"/>
      </a:accent6>
      <a:hlink>
        <a:srgbClr val="3F7BBF"/>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138</TotalTime>
  <Words>451</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Schoolbook</vt:lpstr>
      <vt:lpstr>Franklin Gothic Book</vt:lpstr>
      <vt:lpstr>Garamond</vt:lpstr>
      <vt:lpstr>Times New Roman</vt:lpstr>
      <vt:lpstr>SavonVTI</vt:lpstr>
      <vt:lpstr>Convective Cloud Extraction from INSAT-3d sat data</vt:lpstr>
      <vt:lpstr>PowerPoint Presentation</vt:lpstr>
      <vt:lpstr>PowerPoint Presentation</vt:lpstr>
      <vt:lpstr>OUTLINE</vt:lpstr>
      <vt:lpstr>TOOLS AND TECHNOLOGIES</vt:lpstr>
      <vt:lpstr>Dataset</vt:lpstr>
      <vt:lpstr>PowerPoint Presentation</vt:lpstr>
      <vt:lpstr>PowerPoint Presentation</vt:lpstr>
      <vt:lpstr>Data Transformation</vt:lpstr>
      <vt:lpstr>FUNCTIONAL REQUIREMENTS</vt:lpstr>
      <vt:lpstr>ARCHITECTURE OF MODEL</vt:lpstr>
      <vt:lpstr>Data Pre-processing</vt:lpstr>
      <vt:lpstr>Implementing 3ONet</vt:lpstr>
      <vt:lpstr>MOTIVATION</vt:lpstr>
      <vt:lpstr>LEARNING OUTCOME</vt:lpstr>
      <vt:lpstr>FURTHER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Rupavatia</dc:creator>
  <cp:lastModifiedBy>Arjun Rupavatia</cp:lastModifiedBy>
  <cp:revision>18</cp:revision>
  <dcterms:created xsi:type="dcterms:W3CDTF">2021-02-11T11:17:40Z</dcterms:created>
  <dcterms:modified xsi:type="dcterms:W3CDTF">2021-04-10T04:17:13Z</dcterms:modified>
</cp:coreProperties>
</file>