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4" r:id="rId3"/>
    <p:sldId id="257" r:id="rId4"/>
    <p:sldId id="258" r:id="rId5"/>
    <p:sldId id="266" r:id="rId6"/>
    <p:sldId id="259" r:id="rId7"/>
    <p:sldId id="260" r:id="rId8"/>
    <p:sldId id="261" r:id="rId9"/>
    <p:sldId id="262" r:id="rId10"/>
    <p:sldId id="263" r:id="rId11"/>
    <p:sldId id="265" r:id="rId1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214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2666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49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4145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8821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0014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7974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3627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4992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7803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1/18/23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0562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1/18/23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8528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red smoke gradient">
            <a:extLst>
              <a:ext uri="{FF2B5EF4-FFF2-40B4-BE49-F238E27FC236}">
                <a16:creationId xmlns:a16="http://schemas.microsoft.com/office/drawing/2014/main" id="{865C041B-A3E3-6995-BA83-6906D4F92F65}"/>
              </a:ext>
            </a:extLst>
          </p:cNvPr>
          <p:cNvPicPr>
            <a:picLocks noChangeAspect="1"/>
          </p:cNvPicPr>
          <p:nvPr/>
        </p:nvPicPr>
        <p:blipFill rotWithShape="1">
          <a:blip r:embed="rId2"/>
          <a:srcRect t="8107" b="7624"/>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FB50F-3FE8-D6C6-8015-E932637B5873}"/>
              </a:ext>
            </a:extLst>
          </p:cNvPr>
          <p:cNvSpPr>
            <a:spLocks noGrp="1"/>
          </p:cNvSpPr>
          <p:nvPr>
            <p:ph type="ctrTitle"/>
          </p:nvPr>
        </p:nvSpPr>
        <p:spPr>
          <a:xfrm>
            <a:off x="2539253" y="1942391"/>
            <a:ext cx="7113494" cy="1486609"/>
          </a:xfrm>
        </p:spPr>
        <p:txBody>
          <a:bodyPr>
            <a:normAutofit/>
          </a:bodyPr>
          <a:lstStyle/>
          <a:p>
            <a:r>
              <a:rPr lang="en-NP" sz="3000" b="1" dirty="0">
                <a:latin typeface="Times New Roman" panose="02020603050405020304" pitchFamily="18" charset="0"/>
                <a:cs typeface="Times New Roman" panose="02020603050405020304" pitchFamily="18" charset="0"/>
              </a:rPr>
              <a:t>GAMES Form</a:t>
            </a:r>
          </a:p>
        </p:txBody>
      </p:sp>
      <p:sp>
        <p:nvSpPr>
          <p:cNvPr id="3" name="Subtitle 2">
            <a:extLst>
              <a:ext uri="{FF2B5EF4-FFF2-40B4-BE49-F238E27FC236}">
                <a16:creationId xmlns:a16="http://schemas.microsoft.com/office/drawing/2014/main" id="{FC62600F-1EF5-C433-2BFB-6E1A95A2B783}"/>
              </a:ext>
            </a:extLst>
          </p:cNvPr>
          <p:cNvSpPr>
            <a:spLocks noGrp="1"/>
          </p:cNvSpPr>
          <p:nvPr>
            <p:ph type="subTitle" idx="1"/>
          </p:nvPr>
        </p:nvSpPr>
        <p:spPr>
          <a:xfrm>
            <a:off x="3558989" y="4424305"/>
            <a:ext cx="5074022" cy="972222"/>
          </a:xfrm>
        </p:spPr>
        <p:txBody>
          <a:bodyPr>
            <a:normAutofit/>
          </a:bodyPr>
          <a:lstStyle/>
          <a:p>
            <a:r>
              <a:rPr lang="en-NP" dirty="0"/>
              <a:t>Presented by THAPA ARJUN</a:t>
            </a: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053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1A6F-0F0C-1108-1E8C-8EBEA64B5BB7}"/>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22A54DD-0584-AE8D-0551-69342FDFAD29}"/>
              </a:ext>
            </a:extLst>
          </p:cNvPr>
          <p:cNvSpPr>
            <a:spLocks noGrp="1"/>
          </p:cNvSpPr>
          <p:nvPr>
            <p:ph idx="1"/>
          </p:nvPr>
        </p:nvSpPr>
        <p:spPr/>
        <p:txBody>
          <a:bodyPr/>
          <a:lstStyle/>
          <a:p>
            <a:endParaRPr lang="en-US" b="0" i="0" dirty="0">
              <a:solidFill>
                <a:srgbClr val="212529"/>
              </a:solidFill>
              <a:effectLst/>
              <a:latin typeface="Times New Roman" panose="02020603050405020304" pitchFamily="18" charset="0"/>
              <a:cs typeface="Times New Roman" panose="02020603050405020304" pitchFamily="18" charset="0"/>
            </a:endParaRPr>
          </a:p>
          <a:p>
            <a:r>
              <a:rPr lang="en-US" b="0" i="0" dirty="0">
                <a:solidFill>
                  <a:srgbClr val="212529"/>
                </a:solidFill>
                <a:effectLst/>
                <a:latin typeface="Times New Roman" panose="02020603050405020304" pitchFamily="18" charset="0"/>
                <a:cs typeface="Times New Roman" panose="02020603050405020304" pitchFamily="18" charset="0"/>
              </a:rPr>
              <a:t>In conclusion, a game form is a useful tool for collecting, managing, and displaying information about games. It can be used to add games to a database, display game information on a website, or update game information in a database. With features such as input fields, validation, submit and reset buttons, responsive design, accessibility, security and error handling, a game form can be a powerful tool for managing game information. It can also help to ensure that the information entered is accurate and complete, and that the form is easy to use and accessible to all users.</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96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C8E3A-CB0A-5571-858E-237B04CB098D}"/>
              </a:ext>
            </a:extLst>
          </p:cNvPr>
          <p:cNvSpPr>
            <a:spLocks noGrp="1"/>
          </p:cNvSpPr>
          <p:nvPr>
            <p:ph idx="1"/>
          </p:nvPr>
        </p:nvSpPr>
        <p:spPr/>
        <p:txBody>
          <a:bodyPr>
            <a:normAutofit/>
          </a:bodyPr>
          <a:lstStyle/>
          <a:p>
            <a:endParaRPr lang="en-NP" sz="4000" dirty="0">
              <a:latin typeface="Times New Roman" panose="02020603050405020304" pitchFamily="18" charset="0"/>
              <a:cs typeface="Times New Roman" panose="02020603050405020304" pitchFamily="18" charset="0"/>
            </a:endParaRPr>
          </a:p>
          <a:p>
            <a:pPr algn="ctr"/>
            <a:r>
              <a:rPr lang="en-NP" sz="4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71246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A9FE-E691-9F32-F324-75FD1F5DAE0A}"/>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BB32AED3-2A1E-861A-0A9A-ED739D7CA159}"/>
              </a:ext>
            </a:extLst>
          </p:cNvPr>
          <p:cNvSpPr>
            <a:spLocks noGrp="1"/>
          </p:cNvSpPr>
          <p:nvPr>
            <p:ph idx="1"/>
          </p:nvPr>
        </p:nvSpPr>
        <p:spPr/>
        <p:txBody>
          <a:bodyPr/>
          <a:lstStyle/>
          <a:p>
            <a:pPr marL="342900" indent="-342900">
              <a:buFont typeface="Arial" panose="020B0604020202020204" pitchFamily="34" charset="0"/>
              <a:buChar char="•"/>
            </a:pPr>
            <a:r>
              <a:rPr lang="en-NP" dirty="0"/>
              <a:t>INTRODUCTION</a:t>
            </a:r>
          </a:p>
          <a:p>
            <a:pPr marL="342900" indent="-342900">
              <a:buFont typeface="Arial" panose="020B0604020202020204" pitchFamily="34" charset="0"/>
              <a:buChar char="•"/>
            </a:pPr>
            <a:r>
              <a:rPr lang="en-NP" dirty="0"/>
              <a:t>PROPERTIES</a:t>
            </a:r>
          </a:p>
          <a:p>
            <a:pPr marL="342900" indent="-342900">
              <a:buFont typeface="Arial" panose="020B0604020202020204" pitchFamily="34" charset="0"/>
              <a:buChar char="•"/>
            </a:pPr>
            <a:r>
              <a:rPr lang="en-NP" dirty="0"/>
              <a:t>SNAPSHOT</a:t>
            </a:r>
          </a:p>
          <a:p>
            <a:pPr marL="342900" indent="-342900">
              <a:buFont typeface="Arial" panose="020B0604020202020204" pitchFamily="34" charset="0"/>
              <a:buChar char="•"/>
            </a:pPr>
            <a:r>
              <a:rPr lang="en-NP" dirty="0"/>
              <a:t>HANDLED THE FORM</a:t>
            </a:r>
          </a:p>
          <a:p>
            <a:pPr marL="342900" indent="-342900">
              <a:buFont typeface="Arial" panose="020B0604020202020204" pitchFamily="34" charset="0"/>
              <a:buChar char="•"/>
            </a:pPr>
            <a:r>
              <a:rPr lang="en-NP" dirty="0"/>
              <a:t>CONCLUSION</a:t>
            </a:r>
            <a:br>
              <a:rPr lang="en-NP" dirty="0"/>
            </a:br>
            <a:endParaRPr lang="en-NP" dirty="0"/>
          </a:p>
        </p:txBody>
      </p:sp>
    </p:spTree>
    <p:extLst>
      <p:ext uri="{BB962C8B-B14F-4D97-AF65-F5344CB8AC3E}">
        <p14:creationId xmlns:p14="http://schemas.microsoft.com/office/powerpoint/2010/main" val="177259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D342-D77E-E4B4-96BB-EEFD4FC616F4}"/>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2AECCD1-FCEC-9E54-7028-440859DB87F3}"/>
              </a:ext>
            </a:extLst>
          </p:cNvPr>
          <p:cNvSpPr>
            <a:spLocks noGrp="1"/>
          </p:cNvSpPr>
          <p:nvPr>
            <p:ph idx="1"/>
          </p:nvPr>
        </p:nvSpPr>
        <p:spPr/>
        <p:txBody>
          <a:bodyPr/>
          <a:lstStyle/>
          <a:p>
            <a:pPr marL="342900" indent="-342900"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A games form is a form used to collect information about a specific game, such as its name, genre, platform, release date, and rating.</a:t>
            </a:r>
          </a:p>
          <a:p>
            <a:pPr marL="342900" indent="-342900"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 This information can be used to catalog or track games, or to display information about a game on a website or application.</a:t>
            </a:r>
          </a:p>
          <a:p>
            <a:pPr marL="342900" indent="-342900"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 The form typically includes input fields for the user to enter the information, as well as buttons to submit or clear the form. </a:t>
            </a:r>
          </a:p>
          <a:p>
            <a:pPr marL="342900" indent="-342900"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It can be used for various purposes like adding the game to a database, displaying the game information on a website, or updating the game information in a database.</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30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82C3-54B4-B37A-5C0E-06113C423701}"/>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PROPERTIES</a:t>
            </a:r>
          </a:p>
        </p:txBody>
      </p:sp>
      <p:sp>
        <p:nvSpPr>
          <p:cNvPr id="3" name="Content Placeholder 2">
            <a:extLst>
              <a:ext uri="{FF2B5EF4-FFF2-40B4-BE49-F238E27FC236}">
                <a16:creationId xmlns:a16="http://schemas.microsoft.com/office/drawing/2014/main" id="{3E22DBAE-7BF6-86AF-B968-16ACB4B6E776}"/>
              </a:ext>
            </a:extLst>
          </p:cNvPr>
          <p:cNvSpPr>
            <a:spLocks noGrp="1"/>
          </p:cNvSpPr>
          <p:nvPr>
            <p:ph idx="1"/>
          </p:nvPr>
        </p:nvSpPr>
        <p:spPr/>
        <p:txBody>
          <a:bodyPr/>
          <a:lstStyle/>
          <a:p>
            <a:pPr marL="342900" indent="-342900">
              <a:buFont typeface="Arial" panose="020B0604020202020204" pitchFamily="34" charset="0"/>
              <a:buChar char="•"/>
            </a:pPr>
            <a:r>
              <a:rPr lang="en-NP" dirty="0">
                <a:latin typeface="Times New Roman" panose="02020603050405020304" pitchFamily="18" charset="0"/>
                <a:cs typeface="Times New Roman" panose="02020603050405020304" pitchFamily="18" charset="0"/>
              </a:rPr>
              <a:t>Games Name </a:t>
            </a:r>
          </a:p>
          <a:p>
            <a:pPr marL="342900" indent="-342900">
              <a:buFont typeface="Arial" panose="020B0604020202020204" pitchFamily="34" charset="0"/>
              <a:buChar char="•"/>
            </a:pPr>
            <a:r>
              <a:rPr lang="en-NP" dirty="0">
                <a:latin typeface="Times New Roman" panose="02020603050405020304" pitchFamily="18" charset="0"/>
                <a:cs typeface="Times New Roman" panose="02020603050405020304" pitchFamily="18" charset="0"/>
              </a:rPr>
              <a:t>Genre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NP" dirty="0">
                <a:latin typeface="Times New Roman" panose="02020603050405020304" pitchFamily="18" charset="0"/>
                <a:cs typeface="Times New Roman" panose="02020603050405020304" pitchFamily="18" charset="0"/>
              </a:rPr>
              <a:t>latform</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NP" dirty="0">
                <a:latin typeface="Times New Roman" panose="02020603050405020304" pitchFamily="18" charset="0"/>
                <a:cs typeface="Times New Roman" panose="02020603050405020304" pitchFamily="18" charset="0"/>
              </a:rPr>
              <a:t>elease Date</a:t>
            </a:r>
          </a:p>
          <a:p>
            <a:pPr marL="342900" indent="-342900">
              <a:buFont typeface="Arial" panose="020B0604020202020204" pitchFamily="34" charset="0"/>
              <a:buChar char="•"/>
            </a:pPr>
            <a:r>
              <a:rPr lang="en-NP" dirty="0">
                <a:latin typeface="Times New Roman" panose="02020603050405020304" pitchFamily="18" charset="0"/>
                <a:cs typeface="Times New Roman" panose="02020603050405020304" pitchFamily="18" charset="0"/>
              </a:rPr>
              <a:t>Rating </a:t>
            </a:r>
          </a:p>
        </p:txBody>
      </p:sp>
    </p:spTree>
    <p:extLst>
      <p:ext uri="{BB962C8B-B14F-4D97-AF65-F5344CB8AC3E}">
        <p14:creationId xmlns:p14="http://schemas.microsoft.com/office/powerpoint/2010/main" val="326354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B33A-787E-870A-74B3-21900181C401}"/>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SNAPSHOT</a:t>
            </a:r>
          </a:p>
        </p:txBody>
      </p:sp>
      <p:pic>
        <p:nvPicPr>
          <p:cNvPr id="5" name="Content Placeholder 4" descr="Graphical user interface, application&#10;&#10;Description automatically generated">
            <a:extLst>
              <a:ext uri="{FF2B5EF4-FFF2-40B4-BE49-F238E27FC236}">
                <a16:creationId xmlns:a16="http://schemas.microsoft.com/office/drawing/2014/main" id="{844B7ED4-D1DB-CB96-064D-C117BC02F429}"/>
              </a:ext>
            </a:extLst>
          </p:cNvPr>
          <p:cNvPicPr>
            <a:picLocks noGrp="1" noChangeAspect="1"/>
          </p:cNvPicPr>
          <p:nvPr>
            <p:ph idx="1"/>
          </p:nvPr>
        </p:nvPicPr>
        <p:blipFill>
          <a:blip r:embed="rId2"/>
          <a:stretch>
            <a:fillRect/>
          </a:stretch>
        </p:blipFill>
        <p:spPr>
          <a:xfrm>
            <a:off x="1028700" y="2162175"/>
            <a:ext cx="8801100" cy="3968750"/>
          </a:xfrm>
        </p:spPr>
      </p:pic>
      <p:sp>
        <p:nvSpPr>
          <p:cNvPr id="6" name="TextBox 5">
            <a:extLst>
              <a:ext uri="{FF2B5EF4-FFF2-40B4-BE49-F238E27FC236}">
                <a16:creationId xmlns:a16="http://schemas.microsoft.com/office/drawing/2014/main" id="{C0F80B59-CA09-38DB-385A-0F7DE195F477}"/>
              </a:ext>
            </a:extLst>
          </p:cNvPr>
          <p:cNvSpPr txBox="1"/>
          <p:nvPr/>
        </p:nvSpPr>
        <p:spPr>
          <a:xfrm>
            <a:off x="4848726" y="6280711"/>
            <a:ext cx="1623330" cy="369332"/>
          </a:xfrm>
          <a:prstGeom prst="rect">
            <a:avLst/>
          </a:prstGeom>
          <a:noFill/>
        </p:spPr>
        <p:txBody>
          <a:bodyPr wrap="none" rtlCol="0">
            <a:spAutoFit/>
          </a:bodyPr>
          <a:lstStyle/>
          <a:p>
            <a:r>
              <a:rPr lang="en-US" dirty="0"/>
              <a:t>F</a:t>
            </a:r>
            <a:r>
              <a:rPr lang="en-NP" dirty="0"/>
              <a:t>ig:- form page</a:t>
            </a:r>
          </a:p>
        </p:txBody>
      </p:sp>
    </p:spTree>
    <p:extLst>
      <p:ext uri="{BB962C8B-B14F-4D97-AF65-F5344CB8AC3E}">
        <p14:creationId xmlns:p14="http://schemas.microsoft.com/office/powerpoint/2010/main" val="71649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A2E3-465A-AB01-774F-65B483FA33A8}"/>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SNAPSHOT</a:t>
            </a:r>
          </a:p>
        </p:txBody>
      </p:sp>
      <p:pic>
        <p:nvPicPr>
          <p:cNvPr id="5" name="Content Placeholder 4" descr="Text&#10;&#10;Description automatically generated">
            <a:extLst>
              <a:ext uri="{FF2B5EF4-FFF2-40B4-BE49-F238E27FC236}">
                <a16:creationId xmlns:a16="http://schemas.microsoft.com/office/drawing/2014/main" id="{C151F947-DF69-672A-E0E1-1EDA4BF11EFC}"/>
              </a:ext>
            </a:extLst>
          </p:cNvPr>
          <p:cNvPicPr>
            <a:picLocks noGrp="1" noChangeAspect="1"/>
          </p:cNvPicPr>
          <p:nvPr>
            <p:ph idx="1"/>
          </p:nvPr>
        </p:nvPicPr>
        <p:blipFill>
          <a:blip r:embed="rId2"/>
          <a:stretch>
            <a:fillRect/>
          </a:stretch>
        </p:blipFill>
        <p:spPr>
          <a:xfrm>
            <a:off x="1897547" y="2162175"/>
            <a:ext cx="8396905" cy="3968750"/>
          </a:xfrm>
        </p:spPr>
      </p:pic>
      <p:sp>
        <p:nvSpPr>
          <p:cNvPr id="6" name="TextBox 5">
            <a:extLst>
              <a:ext uri="{FF2B5EF4-FFF2-40B4-BE49-F238E27FC236}">
                <a16:creationId xmlns:a16="http://schemas.microsoft.com/office/drawing/2014/main" id="{E8C2EFF5-1827-E299-06AA-7D96D41FF06B}"/>
              </a:ext>
            </a:extLst>
          </p:cNvPr>
          <p:cNvSpPr txBox="1"/>
          <p:nvPr/>
        </p:nvSpPr>
        <p:spPr>
          <a:xfrm>
            <a:off x="4896853" y="6340642"/>
            <a:ext cx="1366080" cy="369332"/>
          </a:xfrm>
          <a:prstGeom prst="rect">
            <a:avLst/>
          </a:prstGeom>
          <a:noFill/>
        </p:spPr>
        <p:txBody>
          <a:bodyPr wrap="none" rtlCol="0">
            <a:spAutoFit/>
          </a:bodyPr>
          <a:lstStyle/>
          <a:p>
            <a:r>
              <a:rPr lang="en-NP" dirty="0"/>
              <a:t>Fig:- HTML</a:t>
            </a:r>
          </a:p>
        </p:txBody>
      </p:sp>
    </p:spTree>
    <p:extLst>
      <p:ext uri="{BB962C8B-B14F-4D97-AF65-F5344CB8AC3E}">
        <p14:creationId xmlns:p14="http://schemas.microsoft.com/office/powerpoint/2010/main" val="5164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57D9-9C6C-3CDE-3CE3-4B497DF684EE}"/>
              </a:ext>
            </a:extLst>
          </p:cNvPr>
          <p:cNvSpPr>
            <a:spLocks noGrp="1"/>
          </p:cNvSpPr>
          <p:nvPr>
            <p:ph type="title"/>
          </p:nvPr>
        </p:nvSpPr>
        <p:spPr/>
        <p:txBody>
          <a:bodyPr/>
          <a:lstStyle/>
          <a:p>
            <a:r>
              <a:rPr lang="en-NP" b="1" dirty="0">
                <a:latin typeface="Times New Roman" panose="02020603050405020304" pitchFamily="18" charset="0"/>
                <a:cs typeface="Times New Roman" panose="02020603050405020304" pitchFamily="18" charset="0"/>
              </a:rPr>
              <a:t>SNAPSHOT</a:t>
            </a:r>
          </a:p>
        </p:txBody>
      </p:sp>
      <p:pic>
        <p:nvPicPr>
          <p:cNvPr id="5" name="Content Placeholder 4" descr="Text&#10;&#10;Description automatically generated">
            <a:extLst>
              <a:ext uri="{FF2B5EF4-FFF2-40B4-BE49-F238E27FC236}">
                <a16:creationId xmlns:a16="http://schemas.microsoft.com/office/drawing/2014/main" id="{9133E136-D696-C57B-FFF9-462ADA262456}"/>
              </a:ext>
            </a:extLst>
          </p:cNvPr>
          <p:cNvPicPr>
            <a:picLocks noGrp="1" noChangeAspect="1"/>
          </p:cNvPicPr>
          <p:nvPr>
            <p:ph idx="1"/>
          </p:nvPr>
        </p:nvPicPr>
        <p:blipFill>
          <a:blip r:embed="rId2"/>
          <a:stretch>
            <a:fillRect/>
          </a:stretch>
        </p:blipFill>
        <p:spPr>
          <a:xfrm>
            <a:off x="1558118" y="2162175"/>
            <a:ext cx="9075764" cy="3968750"/>
          </a:xfrm>
        </p:spPr>
      </p:pic>
      <p:sp>
        <p:nvSpPr>
          <p:cNvPr id="6" name="TextBox 5">
            <a:extLst>
              <a:ext uri="{FF2B5EF4-FFF2-40B4-BE49-F238E27FC236}">
                <a16:creationId xmlns:a16="http://schemas.microsoft.com/office/drawing/2014/main" id="{00689AB0-338D-5CE1-C91D-B74CCC0F4CFD}"/>
              </a:ext>
            </a:extLst>
          </p:cNvPr>
          <p:cNvSpPr txBox="1"/>
          <p:nvPr/>
        </p:nvSpPr>
        <p:spPr>
          <a:xfrm>
            <a:off x="4283242" y="6280711"/>
            <a:ext cx="1591974" cy="369332"/>
          </a:xfrm>
          <a:prstGeom prst="rect">
            <a:avLst/>
          </a:prstGeom>
          <a:noFill/>
        </p:spPr>
        <p:txBody>
          <a:bodyPr wrap="none" rtlCol="0">
            <a:spAutoFit/>
          </a:bodyPr>
          <a:lstStyle/>
          <a:p>
            <a:r>
              <a:rPr lang="en-NP" dirty="0"/>
              <a:t>Fig:- javascripts</a:t>
            </a:r>
          </a:p>
        </p:txBody>
      </p:sp>
    </p:spTree>
    <p:extLst>
      <p:ext uri="{BB962C8B-B14F-4D97-AF65-F5344CB8AC3E}">
        <p14:creationId xmlns:p14="http://schemas.microsoft.com/office/powerpoint/2010/main" val="153413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BCB9-F186-1A0A-C895-FF9CFB1B5A5C}"/>
              </a:ext>
            </a:extLst>
          </p:cNvPr>
          <p:cNvSpPr>
            <a:spLocks noGrp="1"/>
          </p:cNvSpPr>
          <p:nvPr>
            <p:ph type="title"/>
          </p:nvPr>
        </p:nvSpPr>
        <p:spPr/>
        <p:txBody>
          <a:bodyPr/>
          <a:lstStyle/>
          <a:p>
            <a:r>
              <a:rPr lang="en-NP" b="1">
                <a:latin typeface="Times New Roman" panose="02020603050405020304" pitchFamily="18" charset="0"/>
                <a:cs typeface="Times New Roman" panose="02020603050405020304" pitchFamily="18" charset="0"/>
              </a:rPr>
              <a:t>SNAPSHOT</a:t>
            </a:r>
            <a:endParaRPr lang="en-NP"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CB87D8E-F52D-D6CE-A31E-4135CFE0E1C8}"/>
              </a:ext>
            </a:extLst>
          </p:cNvPr>
          <p:cNvSpPr txBox="1"/>
          <p:nvPr/>
        </p:nvSpPr>
        <p:spPr>
          <a:xfrm>
            <a:off x="4884163" y="6280711"/>
            <a:ext cx="1149674" cy="369332"/>
          </a:xfrm>
          <a:prstGeom prst="rect">
            <a:avLst/>
          </a:prstGeom>
          <a:noFill/>
        </p:spPr>
        <p:txBody>
          <a:bodyPr wrap="none" rtlCol="0">
            <a:spAutoFit/>
          </a:bodyPr>
          <a:lstStyle/>
          <a:p>
            <a:r>
              <a:rPr lang="en-NP" dirty="0"/>
              <a:t>Fig:- CSS </a:t>
            </a:r>
          </a:p>
        </p:txBody>
      </p:sp>
      <p:pic>
        <p:nvPicPr>
          <p:cNvPr id="15" name="Content Placeholder 14" descr="Text&#10;&#10;Description automatically generated">
            <a:extLst>
              <a:ext uri="{FF2B5EF4-FFF2-40B4-BE49-F238E27FC236}">
                <a16:creationId xmlns:a16="http://schemas.microsoft.com/office/drawing/2014/main" id="{0BD0542E-E580-E2FF-92DC-0BD41314DDE8}"/>
              </a:ext>
            </a:extLst>
          </p:cNvPr>
          <p:cNvPicPr>
            <a:picLocks noGrp="1" noChangeAspect="1"/>
          </p:cNvPicPr>
          <p:nvPr>
            <p:ph idx="1"/>
          </p:nvPr>
        </p:nvPicPr>
        <p:blipFill>
          <a:blip r:embed="rId2"/>
          <a:stretch>
            <a:fillRect/>
          </a:stretch>
        </p:blipFill>
        <p:spPr>
          <a:xfrm>
            <a:off x="1287380" y="2162175"/>
            <a:ext cx="9492915" cy="3968750"/>
          </a:xfrm>
        </p:spPr>
      </p:pic>
    </p:spTree>
    <p:extLst>
      <p:ext uri="{BB962C8B-B14F-4D97-AF65-F5344CB8AC3E}">
        <p14:creationId xmlns:p14="http://schemas.microsoft.com/office/powerpoint/2010/main" val="66853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62A9-01AA-7C78-BB2A-C07787739742}"/>
              </a:ext>
            </a:extLst>
          </p:cNvPr>
          <p:cNvSpPr>
            <a:spLocks noGrp="1"/>
          </p:cNvSpPr>
          <p:nvPr>
            <p:ph type="title"/>
          </p:nvPr>
        </p:nvSpPr>
        <p:spPr>
          <a:xfrm>
            <a:off x="1028700" y="1212476"/>
            <a:ext cx="10134600" cy="785168"/>
          </a:xfrm>
        </p:spPr>
        <p:txBody>
          <a:bodyPr/>
          <a:lstStyle/>
          <a:p>
            <a:r>
              <a:rPr lang="en-NP" b="1" dirty="0">
                <a:latin typeface="Times New Roman" panose="02020603050405020304" pitchFamily="18" charset="0"/>
                <a:cs typeface="Times New Roman" panose="02020603050405020304" pitchFamily="18" charset="0"/>
              </a:rPr>
              <a:t>HANDLED THE FORM</a:t>
            </a:r>
          </a:p>
        </p:txBody>
      </p:sp>
      <p:sp>
        <p:nvSpPr>
          <p:cNvPr id="3" name="Content Placeholder 2">
            <a:extLst>
              <a:ext uri="{FF2B5EF4-FFF2-40B4-BE49-F238E27FC236}">
                <a16:creationId xmlns:a16="http://schemas.microsoft.com/office/drawing/2014/main" id="{1499E682-5018-75B5-C263-E97699E88C93}"/>
              </a:ext>
            </a:extLst>
          </p:cNvPr>
          <p:cNvSpPr>
            <a:spLocks noGrp="1"/>
          </p:cNvSpPr>
          <p:nvPr>
            <p:ph idx="1"/>
          </p:nvPr>
        </p:nvSpPr>
        <p:spPr>
          <a:xfrm>
            <a:off x="1028700" y="2285999"/>
            <a:ext cx="10134600" cy="4237829"/>
          </a:xfrm>
        </p:spPr>
        <p:txBody>
          <a:bodyPr>
            <a:normAutofit/>
          </a:bodyPr>
          <a:lstStyle/>
          <a:p>
            <a:r>
              <a:rPr lang="en-US" b="0" i="0" dirty="0">
                <a:solidFill>
                  <a:srgbClr val="212529"/>
                </a:solidFill>
                <a:effectLst/>
                <a:latin typeface="Times New Roman" panose="02020603050405020304" pitchFamily="18" charset="0"/>
                <a:cs typeface="Times New Roman" panose="02020603050405020304" pitchFamily="18" charset="0"/>
              </a:rPr>
              <a:t>The code handles a game form by collecting form data, validating it, displaying it as JSON, and resetting the form. It uses </a:t>
            </a:r>
            <a:r>
              <a:rPr lang="en-US" b="0" i="0" dirty="0" err="1">
                <a:solidFill>
                  <a:srgbClr val="212529"/>
                </a:solidFill>
                <a:effectLst/>
                <a:latin typeface="Times New Roman" panose="02020603050405020304" pitchFamily="18" charset="0"/>
                <a:cs typeface="Times New Roman" panose="02020603050405020304" pitchFamily="18" charset="0"/>
              </a:rPr>
              <a:t>event.preventDefault</a:t>
            </a:r>
            <a:r>
              <a:rPr lang="en-US" b="0" i="0" dirty="0">
                <a:solidFill>
                  <a:srgbClr val="212529"/>
                </a:solidFill>
                <a:effectLst/>
                <a:latin typeface="Times New Roman" panose="02020603050405020304" pitchFamily="18" charset="0"/>
                <a:cs typeface="Times New Roman" panose="02020603050405020304" pitchFamily="18" charset="0"/>
              </a:rPr>
              <a:t>() to prevent default form submission and </a:t>
            </a:r>
            <a:r>
              <a:rPr lang="en-US" b="0" i="0" dirty="0" err="1">
                <a:solidFill>
                  <a:srgbClr val="212529"/>
                </a:solidFill>
                <a:effectLst/>
                <a:latin typeface="Times New Roman" panose="02020603050405020304" pitchFamily="18" charset="0"/>
                <a:cs typeface="Times New Roman" panose="02020603050405020304" pitchFamily="18" charset="0"/>
              </a:rPr>
              <a:t>document.getElementById</a:t>
            </a:r>
            <a:r>
              <a:rPr lang="en-US" b="0" i="0" dirty="0">
                <a:solidFill>
                  <a:srgbClr val="212529"/>
                </a:solidFill>
                <a:effectLst/>
                <a:latin typeface="Times New Roman" panose="02020603050405020304" pitchFamily="18" charset="0"/>
                <a:cs typeface="Times New Roman" panose="02020603050405020304" pitchFamily="18" charset="0"/>
              </a:rPr>
              <a:t>('</a:t>
            </a:r>
            <a:r>
              <a:rPr lang="en-US" b="0" i="0" dirty="0" err="1">
                <a:solidFill>
                  <a:srgbClr val="212529"/>
                </a:solidFill>
                <a:effectLst/>
                <a:latin typeface="Times New Roman" panose="02020603050405020304" pitchFamily="18" charset="0"/>
                <a:cs typeface="Times New Roman" panose="02020603050405020304" pitchFamily="18" charset="0"/>
              </a:rPr>
              <a:t>elementId</a:t>
            </a:r>
            <a:r>
              <a:rPr lang="en-US" b="0" i="0" dirty="0">
                <a:solidFill>
                  <a:srgbClr val="212529"/>
                </a:solidFill>
                <a:effectLst/>
                <a:latin typeface="Times New Roman" panose="02020603050405020304" pitchFamily="18" charset="0"/>
                <a:cs typeface="Times New Roman" panose="02020603050405020304" pitchFamily="18" charset="0"/>
              </a:rPr>
              <a:t>').value to collect form data.</a:t>
            </a:r>
            <a:r>
              <a:rPr lang="en-US" b="0" i="0" dirty="0">
                <a:solidFill>
                  <a:srgbClr val="212529"/>
                </a:solidFill>
                <a:effectLst/>
                <a:latin typeface="Montserrat" pitchFamily="2" charset="77"/>
              </a:rPr>
              <a:t> </a:t>
            </a:r>
            <a:r>
              <a:rPr lang="en-US" dirty="0">
                <a:solidFill>
                  <a:srgbClr val="212529"/>
                </a:solidFill>
                <a:latin typeface="Times New Roman" panose="02020603050405020304" pitchFamily="18" charset="0"/>
                <a:cs typeface="Times New Roman" panose="02020603050405020304" pitchFamily="18" charset="0"/>
              </a:rPr>
              <a:t>It will be</a:t>
            </a:r>
            <a:r>
              <a:rPr lang="en-US" b="0" i="0" dirty="0">
                <a:solidFill>
                  <a:srgbClr val="212529"/>
                </a:solidFill>
                <a:effectLst/>
                <a:latin typeface="Times New Roman" panose="02020603050405020304" pitchFamily="18" charset="0"/>
                <a:cs typeface="Times New Roman" panose="02020603050405020304" pitchFamily="18" charset="0"/>
              </a:rPr>
              <a:t> check if any of the properties in the "</a:t>
            </a:r>
            <a:r>
              <a:rPr lang="en-US" b="0" i="0" dirty="0" err="1">
                <a:solidFill>
                  <a:srgbClr val="212529"/>
                </a:solidFill>
                <a:effectLst/>
                <a:latin typeface="Times New Roman" panose="02020603050405020304" pitchFamily="18" charset="0"/>
                <a:cs typeface="Times New Roman" panose="02020603050405020304" pitchFamily="18" charset="0"/>
              </a:rPr>
              <a:t>formData</a:t>
            </a:r>
            <a:r>
              <a:rPr lang="en-US" b="0" i="0" dirty="0">
                <a:solidFill>
                  <a:srgbClr val="212529"/>
                </a:solidFill>
                <a:effectLst/>
                <a:latin typeface="Times New Roman" panose="02020603050405020304" pitchFamily="18" charset="0"/>
                <a:cs typeface="Times New Roman" panose="02020603050405020304" pitchFamily="18" charset="0"/>
              </a:rPr>
              <a:t>" object are empty or undefined and if the rating is less than 1 or greater than 10</a:t>
            </a:r>
            <a:r>
              <a:rPr lang="en-US" b="0" i="0" dirty="0">
                <a:solidFill>
                  <a:srgbClr val="212529"/>
                </a:solidFill>
                <a:effectLst/>
                <a:latin typeface="Montserrat" pitchFamily="2" charset="77"/>
              </a:rPr>
              <a:t>.</a:t>
            </a:r>
            <a:r>
              <a:rPr lang="en-US" b="0" i="0" dirty="0">
                <a:solidFill>
                  <a:srgbClr val="212529"/>
                </a:solidFill>
                <a:effectLst/>
                <a:latin typeface="Times New Roman" panose="02020603050405020304" pitchFamily="18" charset="0"/>
                <a:cs typeface="Times New Roman" panose="02020603050405020304" pitchFamily="18" charset="0"/>
              </a:rPr>
              <a:t> After, It will be validated the data and displays it as JSON in a 'p' element, if validation is successful. Finally, it resets the form by calling the reset() method on the form element.</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583637"/>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220</TotalTime>
  <Words>398</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Bembo</vt:lpstr>
      <vt:lpstr>Montserrat</vt:lpstr>
      <vt:lpstr>Times New Roman</vt:lpstr>
      <vt:lpstr>AdornVTI</vt:lpstr>
      <vt:lpstr>GAMES Form</vt:lpstr>
      <vt:lpstr>CONTENT</vt:lpstr>
      <vt:lpstr>INTRODUCTION</vt:lpstr>
      <vt:lpstr>PROPERTIES</vt:lpstr>
      <vt:lpstr>SNAPSHOT</vt:lpstr>
      <vt:lpstr>SNAPSHOT</vt:lpstr>
      <vt:lpstr>SNAPSHOT</vt:lpstr>
      <vt:lpstr>SNAPSHOT</vt:lpstr>
      <vt:lpstr>HANDLED THE FORM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Form</dc:title>
  <dc:creator>Thapa Arjun</dc:creator>
  <cp:lastModifiedBy>Thapa Arjun</cp:lastModifiedBy>
  <cp:revision>2</cp:revision>
  <dcterms:created xsi:type="dcterms:W3CDTF">2023-01-18T02:43:26Z</dcterms:created>
  <dcterms:modified xsi:type="dcterms:W3CDTF">2023-01-18T06:24:24Z</dcterms:modified>
</cp:coreProperties>
</file>