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5" r:id="rId9"/>
    <p:sldId id="264" r:id="rId10"/>
    <p:sldId id="266" r:id="rId11"/>
    <p:sldId id="267" r:id="rId12"/>
    <p:sldId id="268" r:id="rId13"/>
    <p:sldId id="269" r:id="rId14"/>
    <p:sldId id="271" r:id="rId15"/>
    <p:sldId id="272" r:id="rId16"/>
    <p:sldId id="275" r:id="rId17"/>
    <p:sldId id="274" r:id="rId18"/>
    <p:sldId id="276" r:id="rId19"/>
    <p:sldId id="277" r:id="rId20"/>
    <p:sldId id="278" r:id="rId21"/>
    <p:sldId id="283" r:id="rId22"/>
    <p:sldId id="279" r:id="rId23"/>
    <p:sldId id="281" r:id="rId24"/>
    <p:sldId id="282" r:id="rId25"/>
    <p:sldId id="285" r:id="rId26"/>
    <p:sldId id="286" r:id="rId27"/>
    <p:sldId id="287"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356603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333088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4844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2640059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1061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2499448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295327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367731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148782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E2190-3729-4BE1-8DFB-C56154944FEE}"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429106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E2190-3729-4BE1-8DFB-C56154944FEE}"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362897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E2190-3729-4BE1-8DFB-C56154944FEE}"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62704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E2190-3729-4BE1-8DFB-C56154944FEE}"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2262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E2190-3729-4BE1-8DFB-C56154944FEE}" type="datetimeFigureOut">
              <a:rPr lang="en-IN" smtClean="0"/>
              <a:t>07-08-2023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2996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E2190-3729-4BE1-8DFB-C56154944FEE}"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94379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E2190-3729-4BE1-8DFB-C56154944FEE}"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660CC-E211-4515-B697-FCE0F1B584DF}" type="slidenum">
              <a:rPr lang="en-IN" smtClean="0"/>
              <a:t>‹#›</a:t>
            </a:fld>
            <a:endParaRPr lang="en-IN"/>
          </a:p>
        </p:txBody>
      </p:sp>
    </p:spTree>
    <p:extLst>
      <p:ext uri="{BB962C8B-B14F-4D97-AF65-F5344CB8AC3E}">
        <p14:creationId xmlns:p14="http://schemas.microsoft.com/office/powerpoint/2010/main" val="288971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FE2190-3729-4BE1-8DFB-C56154944FEE}" type="datetimeFigureOut">
              <a:rPr lang="en-IN" smtClean="0"/>
              <a:t>07-08-2023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C660CC-E211-4515-B697-FCE0F1B584DF}" type="slidenum">
              <a:rPr lang="en-IN" smtClean="0"/>
              <a:t>‹#›</a:t>
            </a:fld>
            <a:endParaRPr lang="en-IN"/>
          </a:p>
        </p:txBody>
      </p:sp>
    </p:spTree>
    <p:extLst>
      <p:ext uri="{BB962C8B-B14F-4D97-AF65-F5344CB8AC3E}">
        <p14:creationId xmlns:p14="http://schemas.microsoft.com/office/powerpoint/2010/main" val="1137676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2AF2-3463-DC30-40FE-901B30C97451}"/>
              </a:ext>
            </a:extLst>
          </p:cNvPr>
          <p:cNvSpPr>
            <a:spLocks noGrp="1"/>
          </p:cNvSpPr>
          <p:nvPr>
            <p:ph type="ctrTitle"/>
          </p:nvPr>
        </p:nvSpPr>
        <p:spPr>
          <a:xfrm>
            <a:off x="1479635" y="886630"/>
            <a:ext cx="7766936" cy="1646302"/>
          </a:xfrm>
        </p:spPr>
        <p:txBody>
          <a:bodyPr/>
          <a:lstStyle/>
          <a:p>
            <a:r>
              <a:rPr lang="en-IN" dirty="0">
                <a:solidFill>
                  <a:srgbClr val="92D050"/>
                </a:solidFill>
              </a:rPr>
              <a:t>Lending Club Case Study </a:t>
            </a:r>
          </a:p>
        </p:txBody>
      </p:sp>
      <p:graphicFrame>
        <p:nvGraphicFramePr>
          <p:cNvPr id="4" name="Table 4">
            <a:extLst>
              <a:ext uri="{FF2B5EF4-FFF2-40B4-BE49-F238E27FC236}">
                <a16:creationId xmlns:a16="http://schemas.microsoft.com/office/drawing/2014/main" id="{A703D91A-9D02-759F-6034-3ED66FA1456E}"/>
              </a:ext>
            </a:extLst>
          </p:cNvPr>
          <p:cNvGraphicFramePr>
            <a:graphicFrameLocks noGrp="1"/>
          </p:cNvGraphicFramePr>
          <p:nvPr>
            <p:extLst>
              <p:ext uri="{D42A27DB-BD31-4B8C-83A1-F6EECF244321}">
                <p14:modId xmlns:p14="http://schemas.microsoft.com/office/powerpoint/2010/main" val="2563695553"/>
              </p:ext>
            </p:extLst>
          </p:nvPr>
        </p:nvGraphicFramePr>
        <p:xfrm>
          <a:off x="3550775" y="3509893"/>
          <a:ext cx="4064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17580684"/>
                    </a:ext>
                  </a:extLst>
                </a:gridCol>
              </a:tblGrid>
              <a:tr h="370840">
                <a:tc>
                  <a:txBody>
                    <a:bodyPr/>
                    <a:lstStyle/>
                    <a:p>
                      <a:pPr algn="ctr"/>
                      <a:r>
                        <a:rPr lang="en-IN" dirty="0"/>
                        <a:t>Group Members</a:t>
                      </a:r>
                    </a:p>
                  </a:txBody>
                  <a:tcPr/>
                </a:tc>
                <a:extLst>
                  <a:ext uri="{0D108BD9-81ED-4DB2-BD59-A6C34878D82A}">
                    <a16:rowId xmlns:a16="http://schemas.microsoft.com/office/drawing/2014/main" val="77450603"/>
                  </a:ext>
                </a:extLst>
              </a:tr>
              <a:tr h="370840">
                <a:tc>
                  <a:txBody>
                    <a:bodyPr/>
                    <a:lstStyle/>
                    <a:p>
                      <a:pPr algn="ctr"/>
                      <a:r>
                        <a:rPr lang="en-IN" dirty="0"/>
                        <a:t>Aratrika Chaudhury</a:t>
                      </a:r>
                    </a:p>
                  </a:txBody>
                  <a:tcPr/>
                </a:tc>
                <a:extLst>
                  <a:ext uri="{0D108BD9-81ED-4DB2-BD59-A6C34878D82A}">
                    <a16:rowId xmlns:a16="http://schemas.microsoft.com/office/drawing/2014/main" val="1825520938"/>
                  </a:ext>
                </a:extLst>
              </a:tr>
              <a:tr h="370840">
                <a:tc>
                  <a:txBody>
                    <a:bodyPr/>
                    <a:lstStyle/>
                    <a:p>
                      <a:pPr algn="ctr"/>
                      <a:r>
                        <a:rPr lang="en-IN" dirty="0"/>
                        <a:t>Arjun Kumar </a:t>
                      </a:r>
                    </a:p>
                  </a:txBody>
                  <a:tcPr/>
                </a:tc>
                <a:extLst>
                  <a:ext uri="{0D108BD9-81ED-4DB2-BD59-A6C34878D82A}">
                    <a16:rowId xmlns:a16="http://schemas.microsoft.com/office/drawing/2014/main" val="3337723522"/>
                  </a:ext>
                </a:extLst>
              </a:tr>
            </a:tbl>
          </a:graphicData>
        </a:graphic>
      </p:graphicFrame>
    </p:spTree>
    <p:extLst>
      <p:ext uri="{BB962C8B-B14F-4D97-AF65-F5344CB8AC3E}">
        <p14:creationId xmlns:p14="http://schemas.microsoft.com/office/powerpoint/2010/main" val="1278960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9C132443-DCE3-6F4B-7B3B-15AEF0555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766355"/>
            <a:ext cx="9365510" cy="3708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D849EC7-18CD-31AC-BEC2-A2FF8581CEA5}"/>
              </a:ext>
            </a:extLst>
          </p:cNvPr>
          <p:cNvSpPr txBox="1"/>
          <p:nvPr/>
        </p:nvSpPr>
        <p:spPr>
          <a:xfrm>
            <a:off x="895016" y="246633"/>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LOAN AMOUNTS ON DEFAULTING LOAN</a:t>
            </a:r>
          </a:p>
        </p:txBody>
      </p:sp>
      <p:sp>
        <p:nvSpPr>
          <p:cNvPr id="3" name="TextBox 2">
            <a:extLst>
              <a:ext uri="{FF2B5EF4-FFF2-40B4-BE49-F238E27FC236}">
                <a16:creationId xmlns:a16="http://schemas.microsoft.com/office/drawing/2014/main" id="{58D55E3D-A3E3-D747-C20D-FED3E036FC12}"/>
              </a:ext>
            </a:extLst>
          </p:cNvPr>
          <p:cNvSpPr txBox="1"/>
          <p:nvPr/>
        </p:nvSpPr>
        <p:spPr>
          <a:xfrm>
            <a:off x="734096" y="4972594"/>
            <a:ext cx="8877751"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CONCLUSION :</a:t>
            </a:r>
            <a:r>
              <a:rPr lang="en-IN" sz="1600" dirty="0">
                <a:latin typeface="Times New Roman" panose="02020603050405020304" pitchFamily="18" charset="0"/>
                <a:cs typeface="Times New Roman" panose="02020603050405020304" pitchFamily="18" charset="0"/>
              </a:rPr>
              <a:t>Those have loan amount in the range of 10-15k have highest counts of loan defaulting .</a:t>
            </a:r>
          </a:p>
        </p:txBody>
      </p:sp>
    </p:spTree>
    <p:extLst>
      <p:ext uri="{BB962C8B-B14F-4D97-AF65-F5344CB8AC3E}">
        <p14:creationId xmlns:p14="http://schemas.microsoft.com/office/powerpoint/2010/main" val="69345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2DF746B-FBB5-2083-E1A4-ED0856834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63" y="524227"/>
            <a:ext cx="7410995" cy="293448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7D6EAED-7A87-8D02-A6C7-0AC432508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846" y="3677283"/>
            <a:ext cx="3927565" cy="2995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B24B27-147A-5AD6-1E44-54D9DC35110C}"/>
              </a:ext>
            </a:extLst>
          </p:cNvPr>
          <p:cNvSpPr txBox="1"/>
          <p:nvPr/>
        </p:nvSpPr>
        <p:spPr>
          <a:xfrm>
            <a:off x="835038" y="185673"/>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INCOME ON DEFAULTING LOAN</a:t>
            </a:r>
          </a:p>
        </p:txBody>
      </p:sp>
      <p:sp>
        <p:nvSpPr>
          <p:cNvPr id="3" name="TextBox 2">
            <a:extLst>
              <a:ext uri="{FF2B5EF4-FFF2-40B4-BE49-F238E27FC236}">
                <a16:creationId xmlns:a16="http://schemas.microsoft.com/office/drawing/2014/main" id="{E020EA41-4D68-3C88-082C-64E19157DCC9}"/>
              </a:ext>
            </a:extLst>
          </p:cNvPr>
          <p:cNvSpPr txBox="1"/>
          <p:nvPr/>
        </p:nvSpPr>
        <p:spPr>
          <a:xfrm>
            <a:off x="4659087" y="3786377"/>
            <a:ext cx="7080068" cy="2277547"/>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CONCLUSION :</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number of charged off loans gradually increases as income increases and after a monthly income range of approx. 85k , the count of defaulting loans again decreases which is also evident from the violin plot.</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From the violin plot , we can see that in mid income range , the data density of charged off loans increases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Higher income correlates with lower default rates due to enhanced repayment capacity.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Lower-income borrowers often have smaller debts, offering financial stability.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Income's impact varies; initially manageable debt might become overleveraging, raising defaults.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69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FDB92B2F-352F-E00F-95DD-D2A3A3706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164" y="731521"/>
            <a:ext cx="8710640" cy="28649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75F582-BBDF-B554-AEE6-0C9C33B6C915}"/>
              </a:ext>
            </a:extLst>
          </p:cNvPr>
          <p:cNvSpPr txBox="1"/>
          <p:nvPr/>
        </p:nvSpPr>
        <p:spPr>
          <a:xfrm>
            <a:off x="1052752" y="98587"/>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INCOME ON DEFAULTING LOAN</a:t>
            </a:r>
          </a:p>
        </p:txBody>
      </p:sp>
      <p:sp>
        <p:nvSpPr>
          <p:cNvPr id="3" name="TextBox 2">
            <a:extLst>
              <a:ext uri="{FF2B5EF4-FFF2-40B4-BE49-F238E27FC236}">
                <a16:creationId xmlns:a16="http://schemas.microsoft.com/office/drawing/2014/main" id="{F048B20A-C1C8-69DC-8634-5D3C89818075}"/>
              </a:ext>
            </a:extLst>
          </p:cNvPr>
          <p:cNvSpPr txBox="1"/>
          <p:nvPr/>
        </p:nvSpPr>
        <p:spPr>
          <a:xfrm>
            <a:off x="1059447" y="3952576"/>
            <a:ext cx="8314073" cy="187743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CONCLUSIONS :</a:t>
            </a:r>
          </a:p>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Over the analyzed period, Lending Club has steadily increased its loan disbursements. A marked upswing is observed from 2010 to 2011.</a:t>
            </a:r>
          </a:p>
          <a:p>
            <a:pPr marL="285750" indent="-285750"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Intra-year loan issuance patterns fluctuate, with December witnessing the highest loan volume. This raises the question of whether end-of-year targets influence lending strategies.</a:t>
            </a:r>
          </a:p>
          <a:p>
            <a:endParaRPr lang="en-IN" dirty="0"/>
          </a:p>
        </p:txBody>
      </p:sp>
    </p:spTree>
    <p:extLst>
      <p:ext uri="{BB962C8B-B14F-4D97-AF65-F5344CB8AC3E}">
        <p14:creationId xmlns:p14="http://schemas.microsoft.com/office/powerpoint/2010/main" val="386539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a:extLst>
              <a:ext uri="{FF2B5EF4-FFF2-40B4-BE49-F238E27FC236}">
                <a16:creationId xmlns:a16="http://schemas.microsoft.com/office/drawing/2014/main" id="{2C32D795-95EA-B834-6ED3-FFF62F403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 y="983564"/>
            <a:ext cx="8499566" cy="31365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3567F1-27CF-7B9D-EB16-B869E04C1AC2}"/>
              </a:ext>
            </a:extLst>
          </p:cNvPr>
          <p:cNvSpPr txBox="1"/>
          <p:nvPr/>
        </p:nvSpPr>
        <p:spPr>
          <a:xfrm>
            <a:off x="1052752" y="464347"/>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INTEREST RATE ON DEFAULTING LOAN</a:t>
            </a:r>
          </a:p>
        </p:txBody>
      </p:sp>
      <p:sp>
        <p:nvSpPr>
          <p:cNvPr id="3" name="TextBox 2">
            <a:extLst>
              <a:ext uri="{FF2B5EF4-FFF2-40B4-BE49-F238E27FC236}">
                <a16:creationId xmlns:a16="http://schemas.microsoft.com/office/drawing/2014/main" id="{4289DD3A-3E16-C241-0178-6A3D6885913D}"/>
              </a:ext>
            </a:extLst>
          </p:cNvPr>
          <p:cNvSpPr txBox="1"/>
          <p:nvPr/>
        </p:nvSpPr>
        <p:spPr>
          <a:xfrm>
            <a:off x="937157" y="4300772"/>
            <a:ext cx="8756466" cy="2092881"/>
          </a:xfrm>
          <a:prstGeom prst="rect">
            <a:avLst/>
          </a:prstGeom>
          <a:noFill/>
        </p:spPr>
        <p:txBody>
          <a:bodyPr wrap="square" rtlCol="0">
            <a:spAutoFit/>
          </a:bodyPr>
          <a:lstStyle/>
          <a:p>
            <a:pPr algn="l"/>
            <a:r>
              <a:rPr lang="en-US" sz="1600" b="1" i="0" dirty="0">
                <a:solidFill>
                  <a:srgbClr val="374151"/>
                </a:solidFill>
                <a:effectLst/>
                <a:latin typeface="Times New Roman" panose="02020603050405020304" pitchFamily="18" charset="0"/>
                <a:cs typeface="Times New Roman" panose="02020603050405020304" pitchFamily="18" charset="0"/>
              </a:rPr>
              <a:t>CONCLUSIONS: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Rising interest rates initially correlate with increased defaulting count, followed by a decline beyond a certain threshold.</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Impact of interest rates on defaults shows a bell curve distribution.</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Majority of loans cluster around central rates, with fewer at extremes.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Higher rates: lower defaulting (stronger repayment intent); lower rates: riskier borrowers, higher defaults.</a:t>
            </a:r>
          </a:p>
          <a:p>
            <a:endParaRPr lang="en-IN" dirty="0"/>
          </a:p>
        </p:txBody>
      </p:sp>
    </p:spTree>
    <p:extLst>
      <p:ext uri="{BB962C8B-B14F-4D97-AF65-F5344CB8AC3E}">
        <p14:creationId xmlns:p14="http://schemas.microsoft.com/office/powerpoint/2010/main" val="194325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10E6542-3A59-82F7-94B6-96399AE7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8" y="2697384"/>
            <a:ext cx="5297860" cy="3850396"/>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0387A9FC-0661-0383-0A0E-BEC5D24AC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08" y="560230"/>
            <a:ext cx="4929052" cy="21371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AE64C3-3B45-AE26-8AB0-6E33B1E2256D}"/>
              </a:ext>
            </a:extLst>
          </p:cNvPr>
          <p:cNvSpPr txBox="1"/>
          <p:nvPr/>
        </p:nvSpPr>
        <p:spPr>
          <a:xfrm>
            <a:off x="5916168" y="1543222"/>
            <a:ext cx="4190998" cy="23083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CONCLUSION :</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Borrowers with loan grades beyond D2 exhibit higher default rates, indicating riskier repayment behavior.</a:t>
            </a:r>
          </a:p>
          <a:p>
            <a:pPr>
              <a:buFont typeface="Arial" panose="020B0604020202020204" pitchFamily="34" charset="0"/>
              <a:buChar char="•"/>
            </a:pPr>
            <a:endParaRPr lang="en-US" sz="14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Borrowers obtaining loan grades A or B demonstrate better repayment tendencies, resulting in higher successful loan payoffs.</a:t>
            </a:r>
          </a:p>
          <a:p>
            <a:pPr>
              <a:buFont typeface="Arial" panose="020B0604020202020204" pitchFamily="34" charset="0"/>
              <a:buChar char="•"/>
            </a:pPr>
            <a:endParaRPr lang="en-US" sz="14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Borrowers have greater tendencies of going for loan grades A or B.</a:t>
            </a:r>
            <a:endParaRPr lang="en-IN"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14BA0B0-80B3-757F-ECE8-D016E4627F3A}"/>
              </a:ext>
            </a:extLst>
          </p:cNvPr>
          <p:cNvSpPr txBox="1"/>
          <p:nvPr/>
        </p:nvSpPr>
        <p:spPr>
          <a:xfrm>
            <a:off x="742727" y="136091"/>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LOAN SUBGRADE ON DEFAULTING LOAN</a:t>
            </a:r>
          </a:p>
        </p:txBody>
      </p:sp>
    </p:spTree>
    <p:extLst>
      <p:ext uri="{BB962C8B-B14F-4D97-AF65-F5344CB8AC3E}">
        <p14:creationId xmlns:p14="http://schemas.microsoft.com/office/powerpoint/2010/main" val="347039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45F54D53-6FBF-3735-66A7-E3A010193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274" y="740673"/>
            <a:ext cx="8567605" cy="44559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246B47-AA8C-5300-04C6-E7640D91FAE7}"/>
              </a:ext>
            </a:extLst>
          </p:cNvPr>
          <p:cNvSpPr txBox="1"/>
          <p:nvPr/>
        </p:nvSpPr>
        <p:spPr>
          <a:xfrm>
            <a:off x="1163351" y="220468"/>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LOAN GRADE &amp; SUBGRADE  ON DEFAULTING LOAN</a:t>
            </a:r>
          </a:p>
        </p:txBody>
      </p:sp>
      <p:sp>
        <p:nvSpPr>
          <p:cNvPr id="3" name="TextBox 2">
            <a:extLst>
              <a:ext uri="{FF2B5EF4-FFF2-40B4-BE49-F238E27FC236}">
                <a16:creationId xmlns:a16="http://schemas.microsoft.com/office/drawing/2014/main" id="{E2F165B4-0163-EE60-524E-384B50AA288F}"/>
              </a:ext>
            </a:extLst>
          </p:cNvPr>
          <p:cNvSpPr txBox="1"/>
          <p:nvPr/>
        </p:nvSpPr>
        <p:spPr>
          <a:xfrm>
            <a:off x="1722063" y="5378292"/>
            <a:ext cx="7523446" cy="135421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CONCLUSIONS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 or B grade loans have lesser chance of loan defaulting</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Loan grade beyond D have higher chance of loan defaulting</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Highest chance of loan defaulting comes under F grade(F5) followed by G grade (G1)</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Highest chance of loan defaulting comes under A grade(A1)</a:t>
            </a:r>
          </a:p>
        </p:txBody>
      </p:sp>
    </p:spTree>
    <p:extLst>
      <p:ext uri="{BB962C8B-B14F-4D97-AF65-F5344CB8AC3E}">
        <p14:creationId xmlns:p14="http://schemas.microsoft.com/office/powerpoint/2010/main" val="114013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1ACBD6FE-82AA-A9D7-0F7B-EB40404A4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080" y="588384"/>
            <a:ext cx="7290163" cy="43266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C794B3D-7A3A-ED48-EB8A-540E0FA2CE8A}"/>
              </a:ext>
            </a:extLst>
          </p:cNvPr>
          <p:cNvSpPr txBox="1"/>
          <p:nvPr/>
        </p:nvSpPr>
        <p:spPr>
          <a:xfrm>
            <a:off x="921802" y="5168144"/>
            <a:ext cx="8779982" cy="646331"/>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lumMod val="85000"/>
                    <a:lumOff val="15000"/>
                  </a:schemeClr>
                </a:solidFill>
                <a:effectLst/>
                <a:latin typeface="Times New Roman" panose="02020603050405020304" pitchFamily="18" charset="0"/>
                <a:cs typeface="Times New Roman" panose="02020603050405020304" pitchFamily="18" charset="0"/>
              </a:rPr>
              <a:t>Typically, larger loans receive lower grades; the median amount for grade G loans is approximately $10,000 higher than that for grade A, B, or C loans.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EC40EE0-4E98-BF47-9DFB-B20DC958DC3E}"/>
              </a:ext>
            </a:extLst>
          </p:cNvPr>
          <p:cNvSpPr txBox="1"/>
          <p:nvPr/>
        </p:nvSpPr>
        <p:spPr>
          <a:xfrm>
            <a:off x="742727" y="136091"/>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DISTRIBUTION OF LOAN AMOUNT BY LOAN GRADE </a:t>
            </a:r>
          </a:p>
        </p:txBody>
      </p:sp>
    </p:spTree>
    <p:extLst>
      <p:ext uri="{BB962C8B-B14F-4D97-AF65-F5344CB8AC3E}">
        <p14:creationId xmlns:p14="http://schemas.microsoft.com/office/powerpoint/2010/main" val="243422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E29903C2-2697-80EA-1C2C-53197E93D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2" y="1244245"/>
            <a:ext cx="4780814" cy="4592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B18A22-E84F-9E48-AC54-B446668C103A}"/>
              </a:ext>
            </a:extLst>
          </p:cNvPr>
          <p:cNvSpPr txBox="1"/>
          <p:nvPr/>
        </p:nvSpPr>
        <p:spPr>
          <a:xfrm>
            <a:off x="692332" y="298845"/>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RELATION BETWEEN LOAN AMOUNT AND ANNUAL INCOME </a:t>
            </a:r>
          </a:p>
        </p:txBody>
      </p:sp>
      <p:sp>
        <p:nvSpPr>
          <p:cNvPr id="3" name="TextBox 2">
            <a:extLst>
              <a:ext uri="{FF2B5EF4-FFF2-40B4-BE49-F238E27FC236}">
                <a16:creationId xmlns:a16="http://schemas.microsoft.com/office/drawing/2014/main" id="{6D05D8C1-E17A-D1F6-009F-74F239AD9E8B}"/>
              </a:ext>
            </a:extLst>
          </p:cNvPr>
          <p:cNvSpPr txBox="1"/>
          <p:nvPr/>
        </p:nvSpPr>
        <p:spPr>
          <a:xfrm>
            <a:off x="6000206" y="1419497"/>
            <a:ext cx="3779520" cy="163121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CONCLUSION :</a:t>
            </a:r>
          </a:p>
          <a:p>
            <a:br>
              <a:rPr lang="en-US" dirty="0"/>
            </a:br>
            <a:r>
              <a:rPr lang="en-US" sz="1600" b="0" i="0" dirty="0">
                <a:solidFill>
                  <a:srgbClr val="374151"/>
                </a:solidFill>
                <a:effectLst/>
                <a:latin typeface="Times New Roman" panose="02020603050405020304" pitchFamily="18" charset="0"/>
                <a:cs typeface="Times New Roman" panose="02020603050405020304" pitchFamily="18" charset="0"/>
              </a:rPr>
              <a:t>Borrowers with incomes below $50,000 securing loans of $25,000 or more pose potential risk due to potential financial strain.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70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69FF17D6-0150-25BF-83ED-A2BD152AB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935" y="1023285"/>
            <a:ext cx="5382985" cy="31947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D88023-C7B5-6F31-C1BA-E7BF8EA8E81A}"/>
              </a:ext>
            </a:extLst>
          </p:cNvPr>
          <p:cNvSpPr txBox="1"/>
          <p:nvPr/>
        </p:nvSpPr>
        <p:spPr>
          <a:xfrm>
            <a:off x="899482" y="458308"/>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DISTRIBUTION OF LOAN AMOUNT BY  VERIFICATION  &amp; LOAN STATUS </a:t>
            </a:r>
          </a:p>
        </p:txBody>
      </p:sp>
      <p:sp>
        <p:nvSpPr>
          <p:cNvPr id="3" name="TextBox 2">
            <a:extLst>
              <a:ext uri="{FF2B5EF4-FFF2-40B4-BE49-F238E27FC236}">
                <a16:creationId xmlns:a16="http://schemas.microsoft.com/office/drawing/2014/main" id="{5936021B-E139-9460-595E-A01A2F342F70}"/>
              </a:ext>
            </a:extLst>
          </p:cNvPr>
          <p:cNvSpPr txBox="1"/>
          <p:nvPr/>
        </p:nvSpPr>
        <p:spPr>
          <a:xfrm>
            <a:off x="899482" y="4715298"/>
            <a:ext cx="8779982"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Mean loan amount for borrowers whose income source is verified is greater than the borrowers whose income source is not verified.</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However , we can see the count of charged off loans is also high for income-verified borrowers which might due to greater count of loans of income source verified borrowers. Hence, finding out the percentage of total income verified borrowers would give a better insight to the data .</a:t>
            </a:r>
          </a:p>
        </p:txBody>
      </p:sp>
    </p:spTree>
    <p:extLst>
      <p:ext uri="{BB962C8B-B14F-4D97-AF65-F5344CB8AC3E}">
        <p14:creationId xmlns:p14="http://schemas.microsoft.com/office/powerpoint/2010/main" val="426398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5BF0B5C6-14A5-0CE8-085D-CD425B837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66" y="562348"/>
            <a:ext cx="4294142" cy="3491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C666F1EE-FF5A-FA34-F6B5-E8F3738D2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986" y="562347"/>
            <a:ext cx="4545156" cy="3491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435F36-8466-39E4-C8D4-1DAEECBDFF71}"/>
              </a:ext>
            </a:extLst>
          </p:cNvPr>
          <p:cNvSpPr txBox="1"/>
          <p:nvPr/>
        </p:nvSpPr>
        <p:spPr>
          <a:xfrm>
            <a:off x="786271" y="127382"/>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DISTRIBUTION OF  INTEREST RATE AND LOAN AMOUNT OVER LOAN GRADES</a:t>
            </a:r>
          </a:p>
        </p:txBody>
      </p:sp>
      <p:sp>
        <p:nvSpPr>
          <p:cNvPr id="3" name="TextBox 2">
            <a:extLst>
              <a:ext uri="{FF2B5EF4-FFF2-40B4-BE49-F238E27FC236}">
                <a16:creationId xmlns:a16="http://schemas.microsoft.com/office/drawing/2014/main" id="{AA381152-7BF7-BC32-FA21-FC242B2560D4}"/>
              </a:ext>
            </a:extLst>
          </p:cNvPr>
          <p:cNvSpPr txBox="1"/>
          <p:nvPr/>
        </p:nvSpPr>
        <p:spPr>
          <a:xfrm>
            <a:off x="738432" y="4488874"/>
            <a:ext cx="8779982"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Higher loan amount is given for low grade loans(like F or G)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Higher loan amount is given for 60 month loan term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median interest rate (including the range of interest ) at which the loan is given is higher for 60 month loan term than the 36 month loan term.</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0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FDF76-820E-3053-5081-FEBCD8CFB1FA}"/>
              </a:ext>
            </a:extLst>
          </p:cNvPr>
          <p:cNvSpPr txBox="1"/>
          <p:nvPr/>
        </p:nvSpPr>
        <p:spPr>
          <a:xfrm>
            <a:off x="278675" y="487680"/>
            <a:ext cx="1946367"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BACKGROUND</a:t>
            </a:r>
            <a:r>
              <a:rPr lang="en-IN" dirty="0"/>
              <a:t> </a:t>
            </a:r>
          </a:p>
        </p:txBody>
      </p:sp>
      <p:sp>
        <p:nvSpPr>
          <p:cNvPr id="5" name="TextBox 4">
            <a:extLst>
              <a:ext uri="{FF2B5EF4-FFF2-40B4-BE49-F238E27FC236}">
                <a16:creationId xmlns:a16="http://schemas.microsoft.com/office/drawing/2014/main" id="{353AAEE5-4A38-225C-FB42-FAB9F74C3B0B}"/>
              </a:ext>
            </a:extLst>
          </p:cNvPr>
          <p:cNvSpPr txBox="1"/>
          <p:nvPr/>
        </p:nvSpPr>
        <p:spPr>
          <a:xfrm>
            <a:off x="205959" y="815255"/>
            <a:ext cx="8572282" cy="1107996"/>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Lending Club is a peer-to-peer lending platform that connects borrowers seeking loans with investors looking to provide funds.</a:t>
            </a:r>
          </a:p>
          <a:p>
            <a:pPr algn="just"/>
            <a:r>
              <a:rPr lang="en-US" dirty="0"/>
              <a:t>  </a:t>
            </a:r>
            <a:endParaRPr lang="en-IN" dirty="0"/>
          </a:p>
        </p:txBody>
      </p:sp>
      <p:sp>
        <p:nvSpPr>
          <p:cNvPr id="6" name="TextBox 5">
            <a:extLst>
              <a:ext uri="{FF2B5EF4-FFF2-40B4-BE49-F238E27FC236}">
                <a16:creationId xmlns:a16="http://schemas.microsoft.com/office/drawing/2014/main" id="{DA1C7E07-C0C8-8CED-9E12-A6E0FDEDEF0B}"/>
              </a:ext>
            </a:extLst>
          </p:cNvPr>
          <p:cNvSpPr txBox="1"/>
          <p:nvPr/>
        </p:nvSpPr>
        <p:spPr>
          <a:xfrm>
            <a:off x="374468" y="1914985"/>
            <a:ext cx="1587294"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OBJECTIVE</a:t>
            </a:r>
            <a:r>
              <a:rPr lang="en-IN" dirty="0"/>
              <a:t> </a:t>
            </a:r>
          </a:p>
        </p:txBody>
      </p:sp>
      <p:sp>
        <p:nvSpPr>
          <p:cNvPr id="7" name="TextBox 6">
            <a:extLst>
              <a:ext uri="{FF2B5EF4-FFF2-40B4-BE49-F238E27FC236}">
                <a16:creationId xmlns:a16="http://schemas.microsoft.com/office/drawing/2014/main" id="{165EDDF0-BC65-F47D-EC86-EFDB1DE9E32A}"/>
              </a:ext>
            </a:extLst>
          </p:cNvPr>
          <p:cNvSpPr txBox="1"/>
          <p:nvPr/>
        </p:nvSpPr>
        <p:spPr>
          <a:xfrm>
            <a:off x="85344" y="2383292"/>
            <a:ext cx="9717023" cy="615553"/>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The case study analyzes loan data from Lending Club to gain insights into borrower characteristics, loan features, and factors influencing loan repayment</a:t>
            </a:r>
            <a:r>
              <a:rPr lang="en-US" b="0" i="0" dirty="0">
                <a:solidFill>
                  <a:srgbClr val="374151"/>
                </a:solidFill>
                <a:effectLst/>
                <a:latin typeface="Söhne"/>
              </a:rPr>
              <a:t>.</a:t>
            </a:r>
            <a:endParaRPr lang="en-IN" dirty="0"/>
          </a:p>
        </p:txBody>
      </p:sp>
      <p:graphicFrame>
        <p:nvGraphicFramePr>
          <p:cNvPr id="8" name="Table 8">
            <a:extLst>
              <a:ext uri="{FF2B5EF4-FFF2-40B4-BE49-F238E27FC236}">
                <a16:creationId xmlns:a16="http://schemas.microsoft.com/office/drawing/2014/main" id="{B43AF433-7968-5F70-66A0-FC1B3BD3A631}"/>
              </a:ext>
            </a:extLst>
          </p:cNvPr>
          <p:cNvGraphicFramePr>
            <a:graphicFrameLocks noGrp="1"/>
          </p:cNvGraphicFramePr>
          <p:nvPr>
            <p:extLst>
              <p:ext uri="{D42A27DB-BD31-4B8C-83A1-F6EECF244321}">
                <p14:modId xmlns:p14="http://schemas.microsoft.com/office/powerpoint/2010/main" val="1162197160"/>
              </p:ext>
            </p:extLst>
          </p:nvPr>
        </p:nvGraphicFramePr>
        <p:xfrm>
          <a:off x="1168115" y="3458886"/>
          <a:ext cx="7861808" cy="2595880"/>
        </p:xfrm>
        <a:graphic>
          <a:graphicData uri="http://schemas.openxmlformats.org/drawingml/2006/table">
            <a:tbl>
              <a:tblPr firstRow="1" bandRow="1">
                <a:tableStyleId>{5C22544A-7EE6-4342-B048-85BDC9FD1C3A}</a:tableStyleId>
              </a:tblPr>
              <a:tblGrid>
                <a:gridCol w="2503424">
                  <a:extLst>
                    <a:ext uri="{9D8B030D-6E8A-4147-A177-3AD203B41FA5}">
                      <a16:colId xmlns:a16="http://schemas.microsoft.com/office/drawing/2014/main" val="3562419442"/>
                    </a:ext>
                  </a:extLst>
                </a:gridCol>
                <a:gridCol w="5358384">
                  <a:extLst>
                    <a:ext uri="{9D8B030D-6E8A-4147-A177-3AD203B41FA5}">
                      <a16:colId xmlns:a16="http://schemas.microsoft.com/office/drawing/2014/main" val="915170087"/>
                    </a:ext>
                  </a:extLst>
                </a:gridCol>
              </a:tblGrid>
              <a:tr h="370840">
                <a:tc>
                  <a:txBody>
                    <a:bodyPr/>
                    <a:lstStyle/>
                    <a:p>
                      <a:pPr algn="ctr"/>
                      <a:r>
                        <a:rPr lang="en-IN" dirty="0"/>
                        <a:t>KEY ANALYSIS POINTS </a:t>
                      </a:r>
                    </a:p>
                  </a:txBody>
                  <a:tcPr/>
                </a:tc>
                <a:tc>
                  <a:txBody>
                    <a:bodyPr/>
                    <a:lstStyle/>
                    <a:p>
                      <a:pPr algn="ctr"/>
                      <a:r>
                        <a:rPr lang="en-IN" dirty="0"/>
                        <a:t>DESCRIPTION</a:t>
                      </a:r>
                    </a:p>
                  </a:txBody>
                  <a:tcPr/>
                </a:tc>
                <a:extLst>
                  <a:ext uri="{0D108BD9-81ED-4DB2-BD59-A6C34878D82A}">
                    <a16:rowId xmlns:a16="http://schemas.microsoft.com/office/drawing/2014/main" val="3567305229"/>
                  </a:ext>
                </a:extLst>
              </a:tr>
              <a:tr h="370840">
                <a:tc>
                  <a:txBody>
                    <a:bodyPr/>
                    <a:lstStyle/>
                    <a:p>
                      <a:pPr algn="just"/>
                      <a:r>
                        <a:rPr lang="en-IN" sz="1600" dirty="0">
                          <a:latin typeface="Times New Roman" panose="02020603050405020304" pitchFamily="18" charset="0"/>
                          <a:cs typeface="Times New Roman" panose="02020603050405020304" pitchFamily="18" charset="0"/>
                        </a:rPr>
                        <a:t>Loan Performance</a:t>
                      </a:r>
                    </a:p>
                  </a:txBody>
                  <a:tcPr/>
                </a:tc>
                <a:tc>
                  <a:txBody>
                    <a:bodyPr/>
                    <a:lstStyle/>
                    <a:p>
                      <a:pPr algn="just"/>
                      <a:r>
                        <a:rPr lang="en-US" sz="1600" b="0" i="0" dirty="0">
                          <a:solidFill>
                            <a:srgbClr val="374151"/>
                          </a:solidFill>
                          <a:effectLst/>
                          <a:latin typeface="Times New Roman" panose="02020603050405020304" pitchFamily="18" charset="0"/>
                          <a:cs typeface="Times New Roman" panose="02020603050405020304" pitchFamily="18" charset="0"/>
                        </a:rPr>
                        <a:t>The study examines loan repayment rates, default patterns, and the impact of borrower attributes such as credit score and annual income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2478996"/>
                  </a:ext>
                </a:extLst>
              </a:tr>
              <a:tr h="370840">
                <a:tc>
                  <a:txBody>
                    <a:bodyPr/>
                    <a:lstStyle/>
                    <a:p>
                      <a:pPr algn="just"/>
                      <a:r>
                        <a:rPr lang="en-IN" sz="1600" dirty="0">
                          <a:latin typeface="Times New Roman" panose="02020603050405020304" pitchFamily="18" charset="0"/>
                          <a:cs typeface="Times New Roman" panose="02020603050405020304" pitchFamily="18" charset="0"/>
                        </a:rPr>
                        <a:t>Interest Rates </a:t>
                      </a:r>
                    </a:p>
                  </a:txBody>
                  <a:tcPr/>
                </a:tc>
                <a:tc>
                  <a:txBody>
                    <a:bodyPr/>
                    <a:lstStyle/>
                    <a:p>
                      <a:pPr algn="just"/>
                      <a:r>
                        <a:rPr lang="en-US" sz="1600" b="0" i="0" dirty="0">
                          <a:solidFill>
                            <a:srgbClr val="374151"/>
                          </a:solidFill>
                          <a:effectLst/>
                          <a:latin typeface="Times New Roman" panose="02020603050405020304" pitchFamily="18" charset="0"/>
                          <a:cs typeface="Times New Roman" panose="02020603050405020304" pitchFamily="18" charset="0"/>
                        </a:rPr>
                        <a:t>It investigates the relationship between interest rates and loan amounts, loan terms, and borrower profiles.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8747811"/>
                  </a:ext>
                </a:extLst>
              </a:tr>
              <a:tr h="370840">
                <a:tc>
                  <a:txBody>
                    <a:bodyPr/>
                    <a:lstStyle/>
                    <a:p>
                      <a:pPr algn="just"/>
                      <a:r>
                        <a:rPr lang="en-IN" sz="1600" dirty="0">
                          <a:latin typeface="Times New Roman" panose="02020603050405020304" pitchFamily="18" charset="0"/>
                          <a:cs typeface="Times New Roman" panose="02020603050405020304" pitchFamily="18" charset="0"/>
                        </a:rPr>
                        <a:t>Loan Purpose </a:t>
                      </a:r>
                    </a:p>
                  </a:txBody>
                  <a:tcPr/>
                </a:tc>
                <a:tc>
                  <a:txBody>
                    <a:bodyPr/>
                    <a:lstStyle/>
                    <a:p>
                      <a:pPr algn="just"/>
                      <a:r>
                        <a:rPr lang="en-US" sz="1600" b="0" i="0" dirty="0">
                          <a:solidFill>
                            <a:srgbClr val="374151"/>
                          </a:solidFill>
                          <a:effectLst/>
                          <a:latin typeface="Times New Roman" panose="02020603050405020304" pitchFamily="18" charset="0"/>
                          <a:cs typeface="Times New Roman" panose="02020603050405020304" pitchFamily="18" charset="0"/>
                        </a:rPr>
                        <a:t>The study explores the most common purposes for which borrowers seek loans and whether loan purpose affects repayment behavior.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6096697"/>
                  </a:ext>
                </a:extLst>
              </a:tr>
            </a:tbl>
          </a:graphicData>
        </a:graphic>
      </p:graphicFrame>
    </p:spTree>
    <p:extLst>
      <p:ext uri="{BB962C8B-B14F-4D97-AF65-F5344CB8AC3E}">
        <p14:creationId xmlns:p14="http://schemas.microsoft.com/office/powerpoint/2010/main" val="3666813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C1CA3B57-250D-12F6-33F1-C5817616A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496" y="775577"/>
            <a:ext cx="6706688" cy="39803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43D970-3933-93E3-5A02-41E52167A902}"/>
              </a:ext>
            </a:extLst>
          </p:cNvPr>
          <p:cNvSpPr txBox="1"/>
          <p:nvPr/>
        </p:nvSpPr>
        <p:spPr>
          <a:xfrm>
            <a:off x="825518" y="4976554"/>
            <a:ext cx="8779982"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Higher loan amount is given for 60 month loan term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count of charged off loans is higher for 60 month loan term than 36 month loan term.</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BD5C4FB-0FC0-5FC3-C5B1-B2CD51190660}"/>
              </a:ext>
            </a:extLst>
          </p:cNvPr>
          <p:cNvSpPr txBox="1"/>
          <p:nvPr/>
        </p:nvSpPr>
        <p:spPr>
          <a:xfrm>
            <a:off x="786271" y="127382"/>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DISTRIBUTION OF  LOAN AMOUNT OVER LOAN TERM</a:t>
            </a:r>
          </a:p>
        </p:txBody>
      </p:sp>
    </p:spTree>
    <p:extLst>
      <p:ext uri="{BB962C8B-B14F-4D97-AF65-F5344CB8AC3E}">
        <p14:creationId xmlns:p14="http://schemas.microsoft.com/office/powerpoint/2010/main" val="154985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53F0392E-A602-B54C-703F-EC3568925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14" y="863342"/>
            <a:ext cx="8656319" cy="33516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AD8840-0D0F-34C3-DF7B-EAAAA459D0E7}"/>
              </a:ext>
            </a:extLst>
          </p:cNvPr>
          <p:cNvSpPr txBox="1"/>
          <p:nvPr/>
        </p:nvSpPr>
        <p:spPr>
          <a:xfrm>
            <a:off x="829814" y="231884"/>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DISTRIBUTION OF  NO. OF OPEN ACCOUNTS OVER DTI</a:t>
            </a:r>
          </a:p>
        </p:txBody>
      </p:sp>
      <p:sp>
        <p:nvSpPr>
          <p:cNvPr id="5" name="TextBox 4">
            <a:extLst>
              <a:ext uri="{FF2B5EF4-FFF2-40B4-BE49-F238E27FC236}">
                <a16:creationId xmlns:a16="http://schemas.microsoft.com/office/drawing/2014/main" id="{C41AE20F-D085-73BC-A50E-E9417C457802}"/>
              </a:ext>
            </a:extLst>
          </p:cNvPr>
          <p:cNvSpPr txBox="1"/>
          <p:nvPr/>
        </p:nvSpPr>
        <p:spPr>
          <a:xfrm>
            <a:off x="1008398" y="4507852"/>
            <a:ext cx="8779982" cy="2062103"/>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Accumulated Debt:</a:t>
            </a:r>
            <a:r>
              <a:rPr lang="en-US" sz="1600" b="0" i="0" dirty="0">
                <a:solidFill>
                  <a:srgbClr val="374151"/>
                </a:solidFill>
                <a:effectLst/>
                <a:latin typeface="Times New Roman" panose="02020603050405020304" pitchFamily="18" charset="0"/>
                <a:cs typeface="Times New Roman" panose="02020603050405020304" pitchFamily="18" charset="0"/>
              </a:rPr>
              <a:t> More credit lines can lead to borrowing from multiple sources, increasing total debt burden.</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Higher Credit Utilization:</a:t>
            </a:r>
            <a:r>
              <a:rPr lang="en-US" sz="1600" b="0" i="0" dirty="0">
                <a:solidFill>
                  <a:srgbClr val="374151"/>
                </a:solidFill>
                <a:effectLst/>
                <a:latin typeface="Times New Roman" panose="02020603050405020304" pitchFamily="18" charset="0"/>
                <a:cs typeface="Times New Roman" panose="02020603050405020304" pitchFamily="18" charset="0"/>
              </a:rPr>
              <a:t> Borrowers may use more available credit, elevating the ratio of debt to income.</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Monthly Obligations:</a:t>
            </a:r>
            <a:r>
              <a:rPr lang="en-US" sz="1600" b="0" i="0" dirty="0">
                <a:solidFill>
                  <a:srgbClr val="374151"/>
                </a:solidFill>
                <a:effectLst/>
                <a:latin typeface="Times New Roman" panose="02020603050405020304" pitchFamily="18" charset="0"/>
                <a:cs typeface="Times New Roman" panose="02020603050405020304" pitchFamily="18" charset="0"/>
              </a:rPr>
              <a:t> Each credit line adds monthly payments, contributing to higher DTI.</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Risk Perception:</a:t>
            </a:r>
            <a:r>
              <a:rPr lang="en-US" sz="1600" b="0" i="0" dirty="0">
                <a:solidFill>
                  <a:srgbClr val="374151"/>
                </a:solidFill>
                <a:effectLst/>
                <a:latin typeface="Times New Roman" panose="02020603050405020304" pitchFamily="18" charset="0"/>
                <a:cs typeface="Times New Roman" panose="02020603050405020304" pitchFamily="18" charset="0"/>
              </a:rPr>
              <a:t> Lenders might perceive numerous credit lines as higher risk due to potential overextension.</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146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944D5D3D-FECD-EF5D-C905-801CD350E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367" y="665525"/>
            <a:ext cx="8248650" cy="4638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1705618-C69A-6B5E-3C40-8E0AEACBF210}"/>
              </a:ext>
            </a:extLst>
          </p:cNvPr>
          <p:cNvSpPr txBox="1"/>
          <p:nvPr/>
        </p:nvSpPr>
        <p:spPr>
          <a:xfrm>
            <a:off x="829814" y="231884"/>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BOXPLOT BY SUB_GRADE</a:t>
            </a:r>
          </a:p>
        </p:txBody>
      </p:sp>
      <p:sp>
        <p:nvSpPr>
          <p:cNvPr id="3" name="TextBox 2">
            <a:extLst>
              <a:ext uri="{FF2B5EF4-FFF2-40B4-BE49-F238E27FC236}">
                <a16:creationId xmlns:a16="http://schemas.microsoft.com/office/drawing/2014/main" id="{5C9B4098-6194-6594-51BD-B1159AA007CB}"/>
              </a:ext>
            </a:extLst>
          </p:cNvPr>
          <p:cNvSpPr txBox="1"/>
          <p:nvPr/>
        </p:nvSpPr>
        <p:spPr>
          <a:xfrm>
            <a:off x="1353367" y="5702786"/>
            <a:ext cx="926592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Interest rates show a direct correlation with subgrade.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Higher subgrades correspond to higher interest rates for loans, indicating increased perceived risk associated with larger or worse subgrades.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25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78BB80AB-65E8-6960-6219-8561BE23D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48" y="777239"/>
            <a:ext cx="6508627" cy="60785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91374E-309E-38B4-9C4B-BE1BAC0406B1}"/>
              </a:ext>
            </a:extLst>
          </p:cNvPr>
          <p:cNvSpPr txBox="1"/>
          <p:nvPr/>
        </p:nvSpPr>
        <p:spPr>
          <a:xfrm>
            <a:off x="829814" y="231884"/>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HEATMAP BETWEEN VARIABLES </a:t>
            </a:r>
          </a:p>
        </p:txBody>
      </p:sp>
      <p:sp>
        <p:nvSpPr>
          <p:cNvPr id="3" name="TextBox 2">
            <a:extLst>
              <a:ext uri="{FF2B5EF4-FFF2-40B4-BE49-F238E27FC236}">
                <a16:creationId xmlns:a16="http://schemas.microsoft.com/office/drawing/2014/main" id="{A96D5097-25A4-6F1E-7686-750FA3BC7698}"/>
              </a:ext>
            </a:extLst>
          </p:cNvPr>
          <p:cNvSpPr txBox="1"/>
          <p:nvPr/>
        </p:nvSpPr>
        <p:spPr>
          <a:xfrm>
            <a:off x="7167155" y="2002971"/>
            <a:ext cx="3418114"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total number of credit lines currently in the borrower's credit file shows high correlation with opening credit line of borrower.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monthly installment amount also have high correlation with loan amount which is self explanatory.</a:t>
            </a:r>
          </a:p>
          <a:p>
            <a:endParaRPr lang="en-IN" dirty="0"/>
          </a:p>
        </p:txBody>
      </p:sp>
    </p:spTree>
    <p:extLst>
      <p:ext uri="{BB962C8B-B14F-4D97-AF65-F5344CB8AC3E}">
        <p14:creationId xmlns:p14="http://schemas.microsoft.com/office/powerpoint/2010/main" val="937359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a:extLst>
              <a:ext uri="{FF2B5EF4-FFF2-40B4-BE49-F238E27FC236}">
                <a16:creationId xmlns:a16="http://schemas.microsoft.com/office/drawing/2014/main" id="{B1E77615-63BE-8174-0540-4764FF86F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56" y="943791"/>
            <a:ext cx="55530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1D753B-E58C-D0E7-276B-850C9842B515}"/>
              </a:ext>
            </a:extLst>
          </p:cNvPr>
          <p:cNvSpPr txBox="1"/>
          <p:nvPr/>
        </p:nvSpPr>
        <p:spPr>
          <a:xfrm>
            <a:off x="829814" y="231884"/>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JOINT PLOT OF INTEREST RATE VS. LOAN AMOUNT </a:t>
            </a:r>
          </a:p>
        </p:txBody>
      </p:sp>
      <p:sp>
        <p:nvSpPr>
          <p:cNvPr id="3" name="TextBox 2">
            <a:extLst>
              <a:ext uri="{FF2B5EF4-FFF2-40B4-BE49-F238E27FC236}">
                <a16:creationId xmlns:a16="http://schemas.microsoft.com/office/drawing/2014/main" id="{3A611E7D-A92A-CC85-1655-800D1456541D}"/>
              </a:ext>
            </a:extLst>
          </p:cNvPr>
          <p:cNvSpPr txBox="1"/>
          <p:nvPr/>
        </p:nvSpPr>
        <p:spPr>
          <a:xfrm>
            <a:off x="6165671" y="2510475"/>
            <a:ext cx="4253266" cy="2123658"/>
          </a:xfrm>
          <a:prstGeom prst="rect">
            <a:avLst/>
          </a:prstGeom>
          <a:noFill/>
        </p:spPr>
        <p:txBody>
          <a:bodyPr wrap="square" rtlCol="0">
            <a:sp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Lenders assess risk based on loan amount. Larger loans pose higher potential losses if defaulted. Hence, to compensate for this risk, lenders often charge higher interest rates.</a:t>
            </a:r>
            <a:r>
              <a:rPr lang="en-IN" sz="1600" dirty="0">
                <a:latin typeface="Times New Roman" panose="02020603050405020304" pitchFamily="18" charset="0"/>
                <a:cs typeface="Times New Roman" panose="02020603050405020304" pitchFamily="18" charset="0"/>
              </a:rPr>
              <a:t> Higher loan amounts usually greater than $25000 are given at higher interest rates.</a:t>
            </a:r>
          </a:p>
          <a:p>
            <a:pPr algn="l"/>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04869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1BB142D9-92ED-C88A-9FCA-6FA0378CA1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970"/>
          <a:stretch/>
        </p:blipFill>
        <p:spPr bwMode="auto">
          <a:xfrm>
            <a:off x="1870847" y="789111"/>
            <a:ext cx="6454547" cy="3869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9C8EE1-85B2-A397-2013-62EAE65E49A7}"/>
              </a:ext>
            </a:extLst>
          </p:cNvPr>
          <p:cNvSpPr txBox="1"/>
          <p:nvPr/>
        </p:nvSpPr>
        <p:spPr>
          <a:xfrm>
            <a:off x="507596" y="179635"/>
            <a:ext cx="9376632"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EMPLOYMENT LENGTH ON LOAN DEFAULT STATUS </a:t>
            </a:r>
          </a:p>
        </p:txBody>
      </p:sp>
      <p:sp>
        <p:nvSpPr>
          <p:cNvPr id="3" name="TextBox 2">
            <a:extLst>
              <a:ext uri="{FF2B5EF4-FFF2-40B4-BE49-F238E27FC236}">
                <a16:creationId xmlns:a16="http://schemas.microsoft.com/office/drawing/2014/main" id="{9A2E4749-C8CD-ED83-7EDA-3979AAAEBED2}"/>
              </a:ext>
            </a:extLst>
          </p:cNvPr>
          <p:cNvSpPr txBox="1"/>
          <p:nvPr/>
        </p:nvSpPr>
        <p:spPr>
          <a:xfrm>
            <a:off x="1104246" y="5074771"/>
            <a:ext cx="8779982"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Clearly we can see that borrowers who have 10 + years of work experience shows highest percentage of loan defaulting both on 36 months and 60 months loan term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Chances of defaulting are higher for 60 month loan term irrespective of employment length.</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795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4DFAF662-145E-0166-7A1D-F9C6C37FC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209" y="871474"/>
            <a:ext cx="6459311" cy="3778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539E44-D07B-7AB7-6ABA-E73F44476705}"/>
              </a:ext>
            </a:extLst>
          </p:cNvPr>
          <p:cNvSpPr txBox="1"/>
          <p:nvPr/>
        </p:nvSpPr>
        <p:spPr>
          <a:xfrm>
            <a:off x="307299" y="345097"/>
            <a:ext cx="9376632"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HOME OWNERSHIP AND ANNUAL INCOME ON LOAN REPAYMENT STATUS </a:t>
            </a:r>
          </a:p>
        </p:txBody>
      </p:sp>
      <p:sp>
        <p:nvSpPr>
          <p:cNvPr id="3" name="TextBox 2">
            <a:extLst>
              <a:ext uri="{FF2B5EF4-FFF2-40B4-BE49-F238E27FC236}">
                <a16:creationId xmlns:a16="http://schemas.microsoft.com/office/drawing/2014/main" id="{31D1D6D7-EEDB-53D8-DFFF-9F058DDE0D32}"/>
              </a:ext>
            </a:extLst>
          </p:cNvPr>
          <p:cNvSpPr txBox="1"/>
          <p:nvPr/>
        </p:nvSpPr>
        <p:spPr>
          <a:xfrm>
            <a:off x="1021402" y="4909308"/>
            <a:ext cx="8779982"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Clearly we can see that borrowers who have rent accommodation and L1 income level(lowest income level) shows the highest percentage of loan defaulting( 78.79 %) which is self explanatory.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Borrowers having their own home and highest income level ( L11) have 0 chance of loan defaulting.</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700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39E44-D07B-7AB7-6ABA-E73F44476705}"/>
              </a:ext>
            </a:extLst>
          </p:cNvPr>
          <p:cNvSpPr txBox="1"/>
          <p:nvPr/>
        </p:nvSpPr>
        <p:spPr>
          <a:xfrm>
            <a:off x="307299" y="345097"/>
            <a:ext cx="9376632"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SUMMARY </a:t>
            </a:r>
          </a:p>
        </p:txBody>
      </p:sp>
      <p:sp>
        <p:nvSpPr>
          <p:cNvPr id="4" name="Rectangle 3">
            <a:extLst>
              <a:ext uri="{FF2B5EF4-FFF2-40B4-BE49-F238E27FC236}">
                <a16:creationId xmlns:a16="http://schemas.microsoft.com/office/drawing/2014/main" id="{B89A1C6F-4348-FA00-FB12-20E219F38505}"/>
              </a:ext>
            </a:extLst>
          </p:cNvPr>
          <p:cNvSpPr/>
          <p:nvPr/>
        </p:nvSpPr>
        <p:spPr>
          <a:xfrm>
            <a:off x="833470" y="965200"/>
            <a:ext cx="9165421" cy="5320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Borrowers who are renting among those who have the option of owning a home, and who have opted for a 36-month loan repayment term exhibit a notably higher count of loan defaults. </a:t>
            </a: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The impact of loan purpose on loan defaulting is evident, with the "debt consolidation" loan purpose exhibiting the highest percentage of loan defaults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Borrowers with unverified income sources and 10 years of work experience have a higher likelihood of loan defaulting which is quite interesting.</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Borrowers with a debt-to-income ratio (DTI) between 21-29 exhibit the highest loan default counts.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Higher DTI ratios signify increased default risk.</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Those have monthly instalment between 316-391 have highest counts of loan defaulting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Higher income correlates with lower default rates due to enhanced repayment capacity.</a:t>
            </a:r>
          </a:p>
          <a:p>
            <a:pPr marL="285750" indent="-285750" algn="just">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Intra-year loan issuance patterns fluctuate, with December witnessing the highest loan volume. This raises the question of whether end-of-year targets influence lending strategies.</a:t>
            </a:r>
          </a:p>
          <a:p>
            <a:pPr marL="285750" indent="-28575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Borrowers with loan grades beyond D2 exhibit higher default rates, indicating riskier repayment behavior.</a:t>
            </a:r>
          </a:p>
          <a:p>
            <a:pPr marL="285750" indent="-28575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Borrowers obtaining loan grades A or B demonstrate better repayment tendencies, resulting in higher successful loan payoffs.</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Highest chance of loan defaulting comes under F grade(F5) followed by G grade (G1)</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Least chance of loan defaulting comes under A grade(A1)</a:t>
            </a:r>
          </a:p>
          <a:p>
            <a:pPr algn="ctr"/>
            <a:endParaRPr lang="en-IN" dirty="0"/>
          </a:p>
        </p:txBody>
      </p:sp>
    </p:spTree>
    <p:extLst>
      <p:ext uri="{BB962C8B-B14F-4D97-AF65-F5344CB8AC3E}">
        <p14:creationId xmlns:p14="http://schemas.microsoft.com/office/powerpoint/2010/main" val="845708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39E44-D07B-7AB7-6ABA-E73F44476705}"/>
              </a:ext>
            </a:extLst>
          </p:cNvPr>
          <p:cNvSpPr txBox="1"/>
          <p:nvPr/>
        </p:nvSpPr>
        <p:spPr>
          <a:xfrm>
            <a:off x="307299" y="345097"/>
            <a:ext cx="9376632"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SUMMARY </a:t>
            </a:r>
          </a:p>
        </p:txBody>
      </p:sp>
      <p:sp>
        <p:nvSpPr>
          <p:cNvPr id="4" name="Rectangle 3">
            <a:extLst>
              <a:ext uri="{FF2B5EF4-FFF2-40B4-BE49-F238E27FC236}">
                <a16:creationId xmlns:a16="http://schemas.microsoft.com/office/drawing/2014/main" id="{B89A1C6F-4348-FA00-FB12-20E219F38505}"/>
              </a:ext>
            </a:extLst>
          </p:cNvPr>
          <p:cNvSpPr/>
          <p:nvPr/>
        </p:nvSpPr>
        <p:spPr>
          <a:xfrm>
            <a:off x="742030" y="1036320"/>
            <a:ext cx="9165421" cy="5320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600" b="0" dirty="0">
                <a:solidFill>
                  <a:schemeClr val="tx1">
                    <a:lumMod val="85000"/>
                    <a:lumOff val="15000"/>
                  </a:schemeClr>
                </a:solidFill>
                <a:effectLst/>
                <a:latin typeface="Times New Roman" panose="02020603050405020304" pitchFamily="18" charset="0"/>
                <a:cs typeface="Times New Roman" panose="02020603050405020304" pitchFamily="18" charset="0"/>
              </a:rPr>
              <a:t>Typically, larger loans receive lower grades; the median amount for grade G loans is approximately $10,000 higher than that for grade A, B, or C loans.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total number of credit lines currently in the borrower's credit file shows high correlation with opening credit line of borrower.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monthly installment amount also have high correlation with loan amount which is self explanatory.</a:t>
            </a:r>
          </a:p>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Lenders assess risk based on loan amount. Larger loans pose higher potential losses if defaulted. Hence, to compensate for this risk, lenders often charge higher interest rates.</a:t>
            </a:r>
            <a:r>
              <a:rPr lang="en-IN" sz="1600" dirty="0">
                <a:latin typeface="Times New Roman" panose="02020603050405020304" pitchFamily="18" charset="0"/>
                <a:cs typeface="Times New Roman" panose="02020603050405020304" pitchFamily="18" charset="0"/>
              </a:rPr>
              <a:t> Higher loan amounts usually greater than $25000 are given at higher interest rates.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Clearly we can see that borrowers who have 10 + years of work experience shows highest percentage of loan defaulting both on 36 months and 60 months loan term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Chances of defaulting are higher for 60 month loan term irrespective of employment length.</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Clearly we can see that borrowers who have rent accommodation and L1 income level(lowest income level) shows the highest percentage of loan defaulting( 78.79 %) which is self explanatory.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Borrowers having their own home and highest income level ( L11) have 0 chance of loan defaulting.</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443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65138-1F92-2F91-9DD0-02DE4C6D9914}"/>
              </a:ext>
            </a:extLst>
          </p:cNvPr>
          <p:cNvSpPr txBox="1"/>
          <p:nvPr/>
        </p:nvSpPr>
        <p:spPr>
          <a:xfrm>
            <a:off x="2587752" y="114456"/>
            <a:ext cx="6317499"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DIFFERENT STEPS OF EXPLORATORY DATA ANALYSIS</a:t>
            </a:r>
          </a:p>
        </p:txBody>
      </p:sp>
      <p:sp>
        <p:nvSpPr>
          <p:cNvPr id="3" name="Oval 2">
            <a:extLst>
              <a:ext uri="{FF2B5EF4-FFF2-40B4-BE49-F238E27FC236}">
                <a16:creationId xmlns:a16="http://schemas.microsoft.com/office/drawing/2014/main" id="{C881BB3C-AFA4-4B0B-754D-8E2FEC0D1F51}"/>
              </a:ext>
            </a:extLst>
          </p:cNvPr>
          <p:cNvSpPr/>
          <p:nvPr/>
        </p:nvSpPr>
        <p:spPr>
          <a:xfrm>
            <a:off x="210312" y="2724912"/>
            <a:ext cx="1179576" cy="7040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START</a:t>
            </a:r>
          </a:p>
        </p:txBody>
      </p:sp>
      <p:sp>
        <p:nvSpPr>
          <p:cNvPr id="4" name="Oval 3">
            <a:extLst>
              <a:ext uri="{FF2B5EF4-FFF2-40B4-BE49-F238E27FC236}">
                <a16:creationId xmlns:a16="http://schemas.microsoft.com/office/drawing/2014/main" id="{90120D75-970F-00D0-7B97-AC60F6426A55}"/>
              </a:ext>
            </a:extLst>
          </p:cNvPr>
          <p:cNvSpPr/>
          <p:nvPr/>
        </p:nvSpPr>
        <p:spPr>
          <a:xfrm>
            <a:off x="9040368" y="2724912"/>
            <a:ext cx="1179576" cy="7040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END</a:t>
            </a:r>
          </a:p>
        </p:txBody>
      </p:sp>
      <p:cxnSp>
        <p:nvCxnSpPr>
          <p:cNvPr id="6" name="Straight Connector 5">
            <a:extLst>
              <a:ext uri="{FF2B5EF4-FFF2-40B4-BE49-F238E27FC236}">
                <a16:creationId xmlns:a16="http://schemas.microsoft.com/office/drawing/2014/main" id="{71D11538-05DB-0214-6D2F-117D12CAB071}"/>
              </a:ext>
            </a:extLst>
          </p:cNvPr>
          <p:cNvCxnSpPr>
            <a:cxnSpLocks/>
            <a:stCxn id="3" idx="6"/>
            <a:endCxn id="4" idx="2"/>
          </p:cNvCxnSpPr>
          <p:nvPr/>
        </p:nvCxnSpPr>
        <p:spPr>
          <a:xfrm>
            <a:off x="1389888" y="3076956"/>
            <a:ext cx="7650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74CB70D-9E27-2E94-4FE5-85FC442913D9}"/>
              </a:ext>
            </a:extLst>
          </p:cNvPr>
          <p:cNvSpPr/>
          <p:nvPr/>
        </p:nvSpPr>
        <p:spPr>
          <a:xfrm>
            <a:off x="2203704" y="2987803"/>
            <a:ext cx="210312" cy="178305"/>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855E8FCA-23A6-AFF7-5DC3-614111282386}"/>
              </a:ext>
            </a:extLst>
          </p:cNvPr>
          <p:cNvSpPr/>
          <p:nvPr/>
        </p:nvSpPr>
        <p:spPr>
          <a:xfrm>
            <a:off x="3325368" y="3019044"/>
            <a:ext cx="210312" cy="178305"/>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9F5EB40-76AF-9B33-9ABC-6D5C16473437}"/>
              </a:ext>
            </a:extLst>
          </p:cNvPr>
          <p:cNvSpPr/>
          <p:nvPr/>
        </p:nvSpPr>
        <p:spPr>
          <a:xfrm>
            <a:off x="5012436" y="2987803"/>
            <a:ext cx="210312" cy="178305"/>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E5BA486B-E6C8-32EF-8229-C2E2B6543B56}"/>
              </a:ext>
            </a:extLst>
          </p:cNvPr>
          <p:cNvSpPr/>
          <p:nvPr/>
        </p:nvSpPr>
        <p:spPr>
          <a:xfrm>
            <a:off x="6118860" y="3019045"/>
            <a:ext cx="210312" cy="178305"/>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DE27ECBC-F48B-ACD4-5239-69914F34A917}"/>
              </a:ext>
            </a:extLst>
          </p:cNvPr>
          <p:cNvSpPr/>
          <p:nvPr/>
        </p:nvSpPr>
        <p:spPr>
          <a:xfrm>
            <a:off x="7911084" y="2987803"/>
            <a:ext cx="210312" cy="178305"/>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26DE3A6E-BF92-1816-803A-FDDE4EF2564A}"/>
              </a:ext>
            </a:extLst>
          </p:cNvPr>
          <p:cNvCxnSpPr/>
          <p:nvPr/>
        </p:nvCxnSpPr>
        <p:spPr>
          <a:xfrm>
            <a:off x="2295144" y="1572768"/>
            <a:ext cx="0" cy="1335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9EDEF07-AD9F-2481-7D82-26E59D944F82}"/>
              </a:ext>
            </a:extLst>
          </p:cNvPr>
          <p:cNvCxnSpPr/>
          <p:nvPr/>
        </p:nvCxnSpPr>
        <p:spPr>
          <a:xfrm>
            <a:off x="3447288" y="3273552"/>
            <a:ext cx="0" cy="1197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1C6E8A-48CD-B734-11F7-83DEEE349178}"/>
              </a:ext>
            </a:extLst>
          </p:cNvPr>
          <p:cNvCxnSpPr>
            <a:cxnSpLocks/>
          </p:cNvCxnSpPr>
          <p:nvPr/>
        </p:nvCxnSpPr>
        <p:spPr>
          <a:xfrm flipV="1">
            <a:off x="5111496" y="2240280"/>
            <a:ext cx="0" cy="667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3291AA-3870-54B3-7677-DEFBFD92C03A}"/>
              </a:ext>
            </a:extLst>
          </p:cNvPr>
          <p:cNvCxnSpPr/>
          <p:nvPr/>
        </p:nvCxnSpPr>
        <p:spPr>
          <a:xfrm>
            <a:off x="6236208" y="3273552"/>
            <a:ext cx="0" cy="12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B00CE2-A7F7-FE78-E5C7-245C2E13C088}"/>
              </a:ext>
            </a:extLst>
          </p:cNvPr>
          <p:cNvCxnSpPr>
            <a:cxnSpLocks/>
          </p:cNvCxnSpPr>
          <p:nvPr/>
        </p:nvCxnSpPr>
        <p:spPr>
          <a:xfrm flipV="1">
            <a:off x="7982712" y="2490080"/>
            <a:ext cx="0" cy="4177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AB4B9CB-CE7D-2262-34E4-765026A39AEF}"/>
              </a:ext>
            </a:extLst>
          </p:cNvPr>
          <p:cNvSpPr txBox="1"/>
          <p:nvPr/>
        </p:nvSpPr>
        <p:spPr>
          <a:xfrm>
            <a:off x="1188720" y="1203436"/>
            <a:ext cx="225856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Data Understanding</a:t>
            </a:r>
          </a:p>
        </p:txBody>
      </p:sp>
      <p:sp>
        <p:nvSpPr>
          <p:cNvPr id="25" name="TextBox 24">
            <a:extLst>
              <a:ext uri="{FF2B5EF4-FFF2-40B4-BE49-F238E27FC236}">
                <a16:creationId xmlns:a16="http://schemas.microsoft.com/office/drawing/2014/main" id="{BE295C2E-0EF2-99E9-D9F8-FD12EBC8C7AD}"/>
              </a:ext>
            </a:extLst>
          </p:cNvPr>
          <p:cNvSpPr txBox="1"/>
          <p:nvPr/>
        </p:nvSpPr>
        <p:spPr>
          <a:xfrm>
            <a:off x="1905001" y="4547619"/>
            <a:ext cx="4050792" cy="2092881"/>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Data Wrangling &amp; Manipulation</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Handling Missing Values</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Removing Duplicates</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Data Transformation</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Feature Extraction</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Encoding Categorical</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Scaling/Normalization</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Outlier Handling</a:t>
            </a:r>
          </a:p>
          <a:p>
            <a:endParaRPr lang="en-IN" sz="1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E1725EC-B654-2AF5-A5A5-72F9AA0868E3}"/>
              </a:ext>
            </a:extLst>
          </p:cNvPr>
          <p:cNvSpPr txBox="1"/>
          <p:nvPr/>
        </p:nvSpPr>
        <p:spPr>
          <a:xfrm>
            <a:off x="4544065" y="828087"/>
            <a:ext cx="2258568" cy="1661993"/>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Univariate Analysis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Descriptive Statistics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Frequency Distribution</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Histograms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Box Plots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Percentiles</a:t>
            </a:r>
          </a:p>
          <a:p>
            <a:r>
              <a:rPr lang="en-IN" sz="1600" dirty="0">
                <a:latin typeface="Times New Roman" panose="02020603050405020304" pitchFamily="18" charset="0"/>
                <a:cs typeface="Times New Roman" panose="02020603050405020304" pitchFamily="18" charset="0"/>
              </a:rPr>
              <a:t> </a:t>
            </a:r>
          </a:p>
        </p:txBody>
      </p:sp>
      <p:sp>
        <p:nvSpPr>
          <p:cNvPr id="27" name="TextBox 26">
            <a:extLst>
              <a:ext uri="{FF2B5EF4-FFF2-40B4-BE49-F238E27FC236}">
                <a16:creationId xmlns:a16="http://schemas.microsoft.com/office/drawing/2014/main" id="{39CBD515-568D-A486-B0F7-09B81313E84C}"/>
              </a:ext>
            </a:extLst>
          </p:cNvPr>
          <p:cNvSpPr txBox="1"/>
          <p:nvPr/>
        </p:nvSpPr>
        <p:spPr>
          <a:xfrm>
            <a:off x="5334000" y="4611923"/>
            <a:ext cx="3444239" cy="187743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Segmented Univariate Analysis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Subset Visualization</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Category Analysis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Subset Descriptives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Group Profiling</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Subgroup Insights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Segmentation Trends</a:t>
            </a:r>
          </a:p>
          <a:p>
            <a:r>
              <a:rPr lang="en-IN" sz="1600" dirty="0">
                <a:latin typeface="Times New Roman" panose="02020603050405020304" pitchFamily="18" charset="0"/>
                <a:cs typeface="Times New Roman" panose="02020603050405020304" pitchFamily="18" charset="0"/>
              </a:rPr>
              <a:t> </a:t>
            </a:r>
          </a:p>
        </p:txBody>
      </p:sp>
      <p:sp>
        <p:nvSpPr>
          <p:cNvPr id="28" name="TextBox 27">
            <a:extLst>
              <a:ext uri="{FF2B5EF4-FFF2-40B4-BE49-F238E27FC236}">
                <a16:creationId xmlns:a16="http://schemas.microsoft.com/office/drawing/2014/main" id="{37EA955D-35FF-AAF7-799E-ED236AACD90F}"/>
              </a:ext>
            </a:extLst>
          </p:cNvPr>
          <p:cNvSpPr txBox="1"/>
          <p:nvPr/>
        </p:nvSpPr>
        <p:spPr>
          <a:xfrm>
            <a:off x="7348224" y="869967"/>
            <a:ext cx="2258568" cy="187743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Bivariate  Analysis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Scatter Plots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Correlation Analysis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Covariance</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Joint Distributions</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Cross Tabulation</a:t>
            </a:r>
          </a:p>
          <a:p>
            <a:pPr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Heatmaps</a:t>
            </a:r>
          </a:p>
          <a:p>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2672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942938D-E296-5111-A33E-62B3DC5A9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392" y="635725"/>
            <a:ext cx="6218682" cy="36401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4FB9178A-DDBE-5885-22B0-7B5D5FE090EC}"/>
              </a:ext>
            </a:extLst>
          </p:cNvPr>
          <p:cNvSpPr txBox="1"/>
          <p:nvPr/>
        </p:nvSpPr>
        <p:spPr>
          <a:xfrm>
            <a:off x="2071392" y="-5956"/>
            <a:ext cx="6411242"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COUNT OF FULLY PAID LOANS VS. DEFAULTED LOANS </a:t>
            </a:r>
          </a:p>
        </p:txBody>
      </p:sp>
      <p:sp>
        <p:nvSpPr>
          <p:cNvPr id="5" name="Rectangle 4">
            <a:extLst>
              <a:ext uri="{FF2B5EF4-FFF2-40B4-BE49-F238E27FC236}">
                <a16:creationId xmlns:a16="http://schemas.microsoft.com/office/drawing/2014/main" id="{DC9728C3-0A20-CCBE-C1FE-CA09EFD4C0FD}"/>
              </a:ext>
            </a:extLst>
          </p:cNvPr>
          <p:cNvSpPr/>
          <p:nvPr/>
        </p:nvSpPr>
        <p:spPr>
          <a:xfrm>
            <a:off x="1010194" y="4650376"/>
            <a:ext cx="8142516" cy="18375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latin typeface="Times New Roman" panose="02020603050405020304" pitchFamily="18" charset="0"/>
                <a:cs typeface="Times New Roman" panose="02020603050405020304" pitchFamily="18" charset="0"/>
              </a:rPr>
              <a:t>The above count plot shows that the </a:t>
            </a:r>
            <a:r>
              <a:rPr lang="en-US" sz="1400" b="1" dirty="0">
                <a:latin typeface="Times New Roman" panose="02020603050405020304" pitchFamily="18" charset="0"/>
                <a:cs typeface="Times New Roman" panose="02020603050405020304" pitchFamily="18" charset="0"/>
              </a:rPr>
              <a:t>percentage of charged-off loans is lower than the percentage of fully paid loans </a:t>
            </a:r>
            <a:r>
              <a:rPr lang="en-US" sz="1400" dirty="0">
                <a:latin typeface="Times New Roman" panose="02020603050405020304" pitchFamily="18" charset="0"/>
                <a:cs typeface="Times New Roman" panose="02020603050405020304" pitchFamily="18" charset="0"/>
              </a:rPr>
              <a:t>which can be due to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Rigorous risk assessment selects borrowers with higher repayment probabilities.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Loans with shorter terms and smaller amounts tend to have higher repayment rates.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Lending institutions implement strict policies to reduce default risk.</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Purpose-driven loans, like education or home improvement, often have better repayment rates.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Ongoing collection and recovery efforts mitigate defaults, reducing charged-off loans.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Lenders learn from historical data and refine models to predict loan outcomes more accurately</a:t>
            </a:r>
            <a:endParaRPr lang="en-IN" sz="1400" dirty="0"/>
          </a:p>
        </p:txBody>
      </p:sp>
    </p:spTree>
    <p:extLst>
      <p:ext uri="{BB962C8B-B14F-4D97-AF65-F5344CB8AC3E}">
        <p14:creationId xmlns:p14="http://schemas.microsoft.com/office/powerpoint/2010/main" val="370097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F743F3F-D9D5-4D53-7635-76CD06DEA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82" y="878302"/>
            <a:ext cx="4889477" cy="344114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8724404-D8A9-31B3-2DBC-C20CA1884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263" y="878302"/>
            <a:ext cx="4313737" cy="32756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26DB1D-0B88-3CFA-D1C8-0481EDD2D52F}"/>
              </a:ext>
            </a:extLst>
          </p:cNvPr>
          <p:cNvSpPr txBox="1"/>
          <p:nvPr/>
        </p:nvSpPr>
        <p:spPr>
          <a:xfrm>
            <a:off x="1184366" y="4783107"/>
            <a:ext cx="7811587" cy="156966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Borrowers who are renting among those who have the option of owning a home, and who have opted for a 36-month loan repayment term exhibit a notably higher count of loan defaults. </a:t>
            </a:r>
          </a:p>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This trend could be attributed to the financial constraints often associated with renting, potentially impacting borrowers' ability to consistently meet loan obligations over the specified term</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837F3E-8E1A-C57F-4895-B51D81F996CA}"/>
              </a:ext>
            </a:extLst>
          </p:cNvPr>
          <p:cNvSpPr txBox="1"/>
          <p:nvPr/>
        </p:nvSpPr>
        <p:spPr>
          <a:xfrm>
            <a:off x="869324" y="64518"/>
            <a:ext cx="8441670"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IMPACT OF HOME OWNERSHIP AND LOAN TERM ON DEFAULTING LOAN</a:t>
            </a:r>
          </a:p>
        </p:txBody>
      </p:sp>
    </p:spTree>
    <p:extLst>
      <p:ext uri="{BB962C8B-B14F-4D97-AF65-F5344CB8AC3E}">
        <p14:creationId xmlns:p14="http://schemas.microsoft.com/office/powerpoint/2010/main" val="273893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B80558-A5B5-7573-6EFC-306666968FC7}"/>
              </a:ext>
            </a:extLst>
          </p:cNvPr>
          <p:cNvSpPr txBox="1"/>
          <p:nvPr/>
        </p:nvSpPr>
        <p:spPr>
          <a:xfrm>
            <a:off x="2523953" y="151603"/>
            <a:ext cx="5957849"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IMPACT OF LOAN PURPOSE ON DEFAULTING LOAN</a:t>
            </a:r>
          </a:p>
        </p:txBody>
      </p:sp>
      <p:pic>
        <p:nvPicPr>
          <p:cNvPr id="4098" name="Picture 2">
            <a:extLst>
              <a:ext uri="{FF2B5EF4-FFF2-40B4-BE49-F238E27FC236}">
                <a16:creationId xmlns:a16="http://schemas.microsoft.com/office/drawing/2014/main" id="{6FE59F59-36A3-4A99-6B46-189A09478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988" y="520935"/>
            <a:ext cx="7544814" cy="46092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65C0CA-E5BC-B58D-048B-325B9E538D82}"/>
              </a:ext>
            </a:extLst>
          </p:cNvPr>
          <p:cNvSpPr txBox="1"/>
          <p:nvPr/>
        </p:nvSpPr>
        <p:spPr>
          <a:xfrm>
            <a:off x="1051996" y="5130155"/>
            <a:ext cx="8335845" cy="1077218"/>
          </a:xfrm>
          <a:prstGeom prst="rect">
            <a:avLst/>
          </a:prstGeom>
          <a:noFill/>
        </p:spPr>
        <p:txBody>
          <a:bodyPr wrap="square" rtlCol="0">
            <a:sp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The impact of loan purpose on loan defaulting is evident, with the "debt consolidation" loan purpose exhibiting the highest percentage of loan defaults. This trend might be due to borrowers consolidating existing debts, potentially signaling financial challenges that could lead to repayment difficulties.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510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F25747-C972-5CE3-967B-92FDA6FAACF8}"/>
              </a:ext>
            </a:extLst>
          </p:cNvPr>
          <p:cNvSpPr txBox="1"/>
          <p:nvPr/>
        </p:nvSpPr>
        <p:spPr>
          <a:xfrm>
            <a:off x="1006049" y="175131"/>
            <a:ext cx="8640871" cy="584775"/>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VERFICATION STATUS AND EMPLOYEE WORK EXPERIENCE YEARS ON DEFAULTING LOAN</a:t>
            </a:r>
          </a:p>
        </p:txBody>
      </p:sp>
      <p:pic>
        <p:nvPicPr>
          <p:cNvPr id="5124" name="Picture 4">
            <a:extLst>
              <a:ext uri="{FF2B5EF4-FFF2-40B4-BE49-F238E27FC236}">
                <a16:creationId xmlns:a16="http://schemas.microsoft.com/office/drawing/2014/main" id="{6BCF68B4-0420-1520-17AC-DD2179E6C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56" y="931410"/>
            <a:ext cx="4743451" cy="359704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444DB8B-75B4-C51D-3733-C09B96FB6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5607" y="931410"/>
            <a:ext cx="4401866" cy="34202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8B7388-5CD7-ECAA-FBC8-A52859A31AC9}"/>
              </a:ext>
            </a:extLst>
          </p:cNvPr>
          <p:cNvSpPr txBox="1"/>
          <p:nvPr/>
        </p:nvSpPr>
        <p:spPr>
          <a:xfrm>
            <a:off x="1545092" y="4924145"/>
            <a:ext cx="714102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Borrowers with unverified income sources and 10 years of work experience have a higher likelihood of loan defaulting which is quite interesting.</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trend could arise from a combination of factors, including potential financial instability due to lack of verified income and other financial commitments despite the longer work experience.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18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6B611DE-93D8-2775-7AAC-4C0BCC80E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0" y="430069"/>
            <a:ext cx="4547965" cy="36151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F4EBD1-0468-36BB-4114-0682359F6DD5}"/>
              </a:ext>
            </a:extLst>
          </p:cNvPr>
          <p:cNvSpPr txBox="1"/>
          <p:nvPr/>
        </p:nvSpPr>
        <p:spPr>
          <a:xfrm>
            <a:off x="354960" y="3987504"/>
            <a:ext cx="11201314" cy="255454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Borrowers with a debt-to-income ratio (DTI) between 21-29 exhibit the highest loan default counts.</a:t>
            </a: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Hypothesis Testing Results</a:t>
            </a:r>
          </a:p>
          <a:p>
            <a:r>
              <a:rPr lang="en-US" sz="1600" dirty="0">
                <a:latin typeface="Times New Roman" panose="02020603050405020304" pitchFamily="18" charset="0"/>
                <a:cs typeface="Times New Roman" panose="02020603050405020304" pitchFamily="18" charset="0"/>
              </a:rPr>
              <a:t>  T-Statistic: -4.54</a:t>
            </a:r>
          </a:p>
          <a:p>
            <a:r>
              <a:rPr lang="en-US" sz="1600" dirty="0">
                <a:latin typeface="Times New Roman" panose="02020603050405020304" pitchFamily="18" charset="0"/>
                <a:cs typeface="Times New Roman" panose="02020603050405020304" pitchFamily="18" charset="0"/>
              </a:rPr>
              <a:t>  P-Value: 7.11e-06</a:t>
            </a: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Interpretation: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Strong evidence supports that mean DTI differs significantly between fully paid and charged-off loans.\</a:t>
            </a:r>
          </a:p>
          <a:p>
            <a:r>
              <a:rPr lang="en-US" sz="1600" b="1" dirty="0">
                <a:latin typeface="Times New Roman" panose="02020603050405020304" pitchFamily="18" charset="0"/>
                <a:cs typeface="Times New Roman" panose="02020603050405020304" pitchFamily="18" charset="0"/>
              </a:rPr>
              <a:t>Implications: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substantial difference in mean DTI values suggests that DTI can be a predictive indicator for loan repayment status.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Higher DTI ratios may signify increased default risk.</a:t>
            </a:r>
          </a:p>
          <a:p>
            <a:r>
              <a:rPr lang="en-US" sz="1600" b="1" dirty="0">
                <a:latin typeface="Times New Roman" panose="02020603050405020304" pitchFamily="18" charset="0"/>
                <a:cs typeface="Times New Roman" panose="02020603050405020304" pitchFamily="18" charset="0"/>
              </a:rPr>
              <a:t>Recommendation</a:t>
            </a:r>
            <a:r>
              <a:rPr lang="en-US" sz="1600" dirty="0">
                <a:latin typeface="Times New Roman" panose="02020603050405020304" pitchFamily="18" charset="0"/>
                <a:cs typeface="Times New Roman" panose="02020603050405020304" pitchFamily="18" charset="0"/>
              </a:rPr>
              <a:t>: DTI is a crucial factor in assessing borrower risk and tailor lending strategies accordingly.</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5411C23-98FC-5CCD-B92B-FE7E1FF2C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235" y="539932"/>
            <a:ext cx="4733021" cy="30426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49C815-AA8D-C6CE-877A-82669BD864B9}"/>
              </a:ext>
            </a:extLst>
          </p:cNvPr>
          <p:cNvSpPr txBox="1"/>
          <p:nvPr/>
        </p:nvSpPr>
        <p:spPr>
          <a:xfrm>
            <a:off x="988632" y="91515"/>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DEBT TO INCOME RATIO  ON DEFAULTING LOAN</a:t>
            </a:r>
          </a:p>
        </p:txBody>
      </p:sp>
    </p:spTree>
    <p:extLst>
      <p:ext uri="{BB962C8B-B14F-4D97-AF65-F5344CB8AC3E}">
        <p14:creationId xmlns:p14="http://schemas.microsoft.com/office/powerpoint/2010/main" val="2469236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D4176C2-7317-9687-C5FC-99E13EB53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053" y="788018"/>
            <a:ext cx="9178834" cy="36344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839AFD-F109-FAD5-ED68-85C3AEB95E18}"/>
              </a:ext>
            </a:extLst>
          </p:cNvPr>
          <p:cNvSpPr txBox="1"/>
          <p:nvPr/>
        </p:nvSpPr>
        <p:spPr>
          <a:xfrm>
            <a:off x="734096" y="4972594"/>
            <a:ext cx="8962710"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CONCLUSION :</a:t>
            </a:r>
            <a:r>
              <a:rPr lang="en-IN" sz="1600" dirty="0">
                <a:latin typeface="Times New Roman" panose="02020603050405020304" pitchFamily="18" charset="0"/>
                <a:cs typeface="Times New Roman" panose="02020603050405020304" pitchFamily="18" charset="0"/>
              </a:rPr>
              <a:t>Those have monthly instalment between 316-391 have highest counts of loan defaulting .</a:t>
            </a:r>
          </a:p>
        </p:txBody>
      </p:sp>
      <p:sp>
        <p:nvSpPr>
          <p:cNvPr id="3" name="TextBox 2">
            <a:extLst>
              <a:ext uri="{FF2B5EF4-FFF2-40B4-BE49-F238E27FC236}">
                <a16:creationId xmlns:a16="http://schemas.microsoft.com/office/drawing/2014/main" id="{DD2AA833-BC1E-F7AD-ABCA-C4EB6E1B4AE1}"/>
              </a:ext>
            </a:extLst>
          </p:cNvPr>
          <p:cNvSpPr txBox="1"/>
          <p:nvPr/>
        </p:nvSpPr>
        <p:spPr>
          <a:xfrm>
            <a:off x="895016" y="246633"/>
            <a:ext cx="8640871"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IMPACT OF MONTHLY INSTALLMENTS ON DEFAULTING LOAN</a:t>
            </a:r>
          </a:p>
        </p:txBody>
      </p:sp>
    </p:spTree>
    <p:extLst>
      <p:ext uri="{BB962C8B-B14F-4D97-AF65-F5344CB8AC3E}">
        <p14:creationId xmlns:p14="http://schemas.microsoft.com/office/powerpoint/2010/main" val="1616686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291</TotalTime>
  <Words>2038</Words>
  <Application>Microsoft Office PowerPoint</Application>
  <PresentationFormat>Widescreen</PresentationFormat>
  <Paragraphs>174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Söhne</vt:lpstr>
      <vt:lpstr>Times New Roman</vt:lpstr>
      <vt:lpstr>Trebuchet MS</vt:lpstr>
      <vt:lpstr>Wingdings 3</vt:lpstr>
      <vt:lpstr>Facet</vt:lpstr>
      <vt:lpstr>Lending Club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Atindranath ghosh</dc:creator>
  <cp:lastModifiedBy>Aratrika Chaudhury</cp:lastModifiedBy>
  <cp:revision>2</cp:revision>
  <dcterms:created xsi:type="dcterms:W3CDTF">2023-08-06T13:20:25Z</dcterms:created>
  <dcterms:modified xsi:type="dcterms:W3CDTF">2023-08-07T06:40:43Z</dcterms:modified>
</cp:coreProperties>
</file>