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767C0-20C2-4DE4-8644-C9C42E8DF1FB}" type="datetimeFigureOut">
              <a:rPr lang="en-IN" smtClean="0"/>
              <a:t>20-10-2019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2C93E-D841-4919-A59E-6588A54F9DE0}" type="slidenum">
              <a:rPr lang="en-IN" smtClean="0"/>
              <a:t>‹#›</a:t>
            </a:fld>
            <a:endParaRPr lang="en-IN"/>
          </a:p>
        </p:txBody>
      </p:sp>
    </p:spTree>
    <p:extLst>
      <p:ext uri="{BB962C8B-B14F-4D97-AF65-F5344CB8AC3E}">
        <p14:creationId xmlns:p14="http://schemas.microsoft.com/office/powerpoint/2010/main" val="81750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 the example of a deep learning model trained for detecting cancerous </a:t>
            </a:r>
            <a:r>
              <a:rPr lang="en-US" dirty="0" err="1"/>
              <a:t>tumours</a:t>
            </a:r>
            <a:r>
              <a:rPr lang="en-US" dirty="0"/>
              <a:t>. The model tells you that it is 99% sure that it has detected cancer – but it does not tell you why or how it made that decision. Did it find an important clue in the MRI scan? Or was it just a smudge on the scan that was incorrectly detected as a </a:t>
            </a:r>
            <a:r>
              <a:rPr lang="en-US" dirty="0" err="1"/>
              <a:t>tumour</a:t>
            </a:r>
            <a:r>
              <a:rPr lang="en-US" dirty="0"/>
              <a:t>? This is a matter of life and death for the patient and doctors cannot afford to be wrong.</a:t>
            </a:r>
          </a:p>
          <a:p>
            <a:endParaRPr lang="en-IN" dirty="0"/>
          </a:p>
        </p:txBody>
      </p:sp>
      <p:sp>
        <p:nvSpPr>
          <p:cNvPr id="4" name="Slide Number Placeholder 3"/>
          <p:cNvSpPr>
            <a:spLocks noGrp="1"/>
          </p:cNvSpPr>
          <p:nvPr>
            <p:ph type="sldNum" sz="quarter" idx="5"/>
          </p:nvPr>
        </p:nvSpPr>
        <p:spPr/>
        <p:txBody>
          <a:bodyPr/>
          <a:lstStyle/>
          <a:p>
            <a:fld id="{C032C93E-D841-4919-A59E-6588A54F9DE0}" type="slidenum">
              <a:rPr lang="en-IN" smtClean="0"/>
              <a:t>2</a:t>
            </a:fld>
            <a:endParaRPr lang="en-IN"/>
          </a:p>
        </p:txBody>
      </p:sp>
    </p:spTree>
    <p:extLst>
      <p:ext uri="{BB962C8B-B14F-4D97-AF65-F5344CB8AC3E}">
        <p14:creationId xmlns:p14="http://schemas.microsoft.com/office/powerpoint/2010/main" val="98017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32C93E-D841-4919-A59E-6588A54F9DE0}" type="slidenum">
              <a:rPr lang="en-IN" smtClean="0"/>
              <a:t>3</a:t>
            </a:fld>
            <a:endParaRPr lang="en-IN"/>
          </a:p>
        </p:txBody>
      </p:sp>
    </p:spTree>
    <p:extLst>
      <p:ext uri="{BB962C8B-B14F-4D97-AF65-F5344CB8AC3E}">
        <p14:creationId xmlns:p14="http://schemas.microsoft.com/office/powerpoint/2010/main" val="143778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10/20/2019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10/20/2019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A7D6-1734-4A90-8B6E-258AADC0B860}"/>
              </a:ext>
            </a:extLst>
          </p:cNvPr>
          <p:cNvSpPr>
            <a:spLocks noGrp="1"/>
          </p:cNvSpPr>
          <p:nvPr>
            <p:ph type="ctrTitle"/>
          </p:nvPr>
        </p:nvSpPr>
        <p:spPr/>
        <p:txBody>
          <a:bodyPr/>
          <a:lstStyle/>
          <a:p>
            <a:r>
              <a:rPr lang="en-IN" dirty="0"/>
              <a:t>DL-Vizard</a:t>
            </a:r>
            <a:br>
              <a:rPr lang="en-IN" dirty="0"/>
            </a:br>
            <a:r>
              <a:rPr lang="en-IN" sz="2400" dirty="0"/>
              <a:t>A Visualization Toolkit for Deep Learning Models</a:t>
            </a:r>
            <a:endParaRPr lang="en-IN" dirty="0"/>
          </a:p>
        </p:txBody>
      </p:sp>
      <p:sp>
        <p:nvSpPr>
          <p:cNvPr id="3" name="Subtitle 2">
            <a:extLst>
              <a:ext uri="{FF2B5EF4-FFF2-40B4-BE49-F238E27FC236}">
                <a16:creationId xmlns:a16="http://schemas.microsoft.com/office/drawing/2014/main" id="{3D7B08A6-5036-480A-AF2C-43EAB9985970}"/>
              </a:ext>
            </a:extLst>
          </p:cNvPr>
          <p:cNvSpPr>
            <a:spLocks noGrp="1"/>
          </p:cNvSpPr>
          <p:nvPr>
            <p:ph type="subTitle" idx="1"/>
          </p:nvPr>
        </p:nvSpPr>
        <p:spPr/>
        <p:txBody>
          <a:bodyPr/>
          <a:lstStyle/>
          <a:p>
            <a:r>
              <a:rPr lang="en-IN" dirty="0"/>
              <a:t>Team Name – </a:t>
            </a:r>
            <a:r>
              <a:rPr lang="en-IN" dirty="0" err="1"/>
              <a:t>npHard</a:t>
            </a:r>
            <a:endParaRPr lang="en-IN" dirty="0"/>
          </a:p>
        </p:txBody>
      </p:sp>
    </p:spTree>
    <p:extLst>
      <p:ext uri="{BB962C8B-B14F-4D97-AF65-F5344CB8AC3E}">
        <p14:creationId xmlns:p14="http://schemas.microsoft.com/office/powerpoint/2010/main" val="257200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7D7A-51EA-4A31-8D5D-30DB9BBD4286}"/>
              </a:ext>
            </a:extLst>
          </p:cNvPr>
          <p:cNvSpPr>
            <a:spLocks noGrp="1"/>
          </p:cNvSpPr>
          <p:nvPr>
            <p:ph type="title"/>
          </p:nvPr>
        </p:nvSpPr>
        <p:spPr/>
        <p:txBody>
          <a:bodyPr/>
          <a:lstStyle/>
          <a:p>
            <a:r>
              <a:rPr lang="en-IN" dirty="0"/>
              <a:t>WHAT’S THE PROJECT?</a:t>
            </a:r>
          </a:p>
        </p:txBody>
      </p:sp>
      <p:sp>
        <p:nvSpPr>
          <p:cNvPr id="3" name="Content Placeholder 2">
            <a:extLst>
              <a:ext uri="{FF2B5EF4-FFF2-40B4-BE49-F238E27FC236}">
                <a16:creationId xmlns:a16="http://schemas.microsoft.com/office/drawing/2014/main" id="{DBDD44A9-6698-4A29-A265-D7D71DB6EDAE}"/>
              </a:ext>
            </a:extLst>
          </p:cNvPr>
          <p:cNvSpPr>
            <a:spLocks noGrp="1"/>
          </p:cNvSpPr>
          <p:nvPr>
            <p:ph idx="1"/>
          </p:nvPr>
        </p:nvSpPr>
        <p:spPr>
          <a:xfrm>
            <a:off x="450166" y="2222287"/>
            <a:ext cx="5936566" cy="4516138"/>
          </a:xfrm>
        </p:spPr>
        <p:txBody>
          <a:bodyPr/>
          <a:lstStyle/>
          <a:p>
            <a:r>
              <a:rPr lang="en-US" dirty="0"/>
              <a:t>One of the most debated topics in deep learning is how to interpret and understand a trained model – particularly in the context of high risk industries like healthcare.</a:t>
            </a:r>
          </a:p>
          <a:p>
            <a:r>
              <a:rPr lang="en-US" dirty="0"/>
              <a:t>How can we trust the results of a model if we can’t explain how it works?</a:t>
            </a:r>
          </a:p>
          <a:p>
            <a:r>
              <a:rPr lang="en-US" dirty="0"/>
              <a:t>Through this project, we have tried to create a toolkit in Python for visualizing various deep learning models particularly used in most state-of-the-art image based applications.</a:t>
            </a:r>
          </a:p>
          <a:p>
            <a:endParaRPr lang="en-IN" dirty="0"/>
          </a:p>
        </p:txBody>
      </p:sp>
      <p:pic>
        <p:nvPicPr>
          <p:cNvPr id="1026" name="Picture 2" descr="Image result for cnn visualization">
            <a:extLst>
              <a:ext uri="{FF2B5EF4-FFF2-40B4-BE49-F238E27FC236}">
                <a16:creationId xmlns:a16="http://schemas.microsoft.com/office/drawing/2014/main" id="{E561B67B-6CA8-4A46-B241-D5DD108FF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732" y="2907577"/>
            <a:ext cx="5355102" cy="273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1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C4CF-FB0E-4063-AF83-BB512C9FA8FF}"/>
              </a:ext>
            </a:extLst>
          </p:cNvPr>
          <p:cNvSpPr>
            <a:spLocks noGrp="1"/>
          </p:cNvSpPr>
          <p:nvPr>
            <p:ph type="title"/>
          </p:nvPr>
        </p:nvSpPr>
        <p:spPr/>
        <p:txBody>
          <a:bodyPr/>
          <a:lstStyle/>
          <a:p>
            <a:r>
              <a:rPr lang="en-IN"/>
              <a:t>WHAT’S THE NEED?</a:t>
            </a:r>
            <a:endParaRPr lang="en-IN" dirty="0"/>
          </a:p>
        </p:txBody>
      </p:sp>
      <p:sp>
        <p:nvSpPr>
          <p:cNvPr id="3" name="Content Placeholder 2">
            <a:extLst>
              <a:ext uri="{FF2B5EF4-FFF2-40B4-BE49-F238E27FC236}">
                <a16:creationId xmlns:a16="http://schemas.microsoft.com/office/drawing/2014/main" id="{161F18B8-A169-4909-BA21-976A69F57248}"/>
              </a:ext>
            </a:extLst>
          </p:cNvPr>
          <p:cNvSpPr>
            <a:spLocks noGrp="1"/>
          </p:cNvSpPr>
          <p:nvPr>
            <p:ph idx="1"/>
          </p:nvPr>
        </p:nvSpPr>
        <p:spPr>
          <a:xfrm>
            <a:off x="0" y="2321170"/>
            <a:ext cx="5568020" cy="2162175"/>
          </a:xfrm>
        </p:spPr>
        <p:txBody>
          <a:bodyPr/>
          <a:lstStyle/>
          <a:p>
            <a:r>
              <a:rPr lang="en-US" dirty="0"/>
              <a:t>Why turn to the off-beaten path of visualization?</a:t>
            </a:r>
          </a:p>
          <a:p>
            <a:r>
              <a:rPr lang="en-US" dirty="0"/>
              <a:t>Let’s consider a project where we need to classify images of animals, like snow leopards and Arabian leopards. </a:t>
            </a:r>
            <a:endParaRPr lang="en-IN" dirty="0"/>
          </a:p>
        </p:txBody>
      </p:sp>
      <p:pic>
        <p:nvPicPr>
          <p:cNvPr id="2052" name="Picture 4">
            <a:extLst>
              <a:ext uri="{FF2B5EF4-FFF2-40B4-BE49-F238E27FC236}">
                <a16:creationId xmlns:a16="http://schemas.microsoft.com/office/drawing/2014/main" id="{19CC6C33-4883-400C-A923-7F5DA3289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020" y="2321170"/>
            <a:ext cx="6467475" cy="21621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461939C-3A29-459A-8D18-03CF1E42A50A}"/>
              </a:ext>
            </a:extLst>
          </p:cNvPr>
          <p:cNvSpPr txBox="1">
            <a:spLocks/>
          </p:cNvSpPr>
          <p:nvPr/>
        </p:nvSpPr>
        <p:spPr>
          <a:xfrm>
            <a:off x="0" y="4696497"/>
            <a:ext cx="11769528" cy="202785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Intuitively, we can differentiate between these animals using the image background. Both animals live in starkly contrasting habitats. The majority of the snow leopard images will have snow in the background while most of the Arabian leopard images will have a sprawling desert.</a:t>
            </a:r>
          </a:p>
          <a:p>
            <a:r>
              <a:rPr lang="en-US" dirty="0"/>
              <a:t>Here is the problem - the model may start classifying snow versus desert images. So, how do we make sure our model has correctly learned the distinguishing features between these two leopard types? The answer lies in the form of visualization.</a:t>
            </a:r>
          </a:p>
          <a:p>
            <a:endParaRPr lang="en-IN" dirty="0"/>
          </a:p>
        </p:txBody>
      </p:sp>
    </p:spTree>
    <p:extLst>
      <p:ext uri="{BB962C8B-B14F-4D97-AF65-F5344CB8AC3E}">
        <p14:creationId xmlns:p14="http://schemas.microsoft.com/office/powerpoint/2010/main" val="333023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88BE-F776-4AA0-961D-128BEBD690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30695D-B376-48E3-A6B8-8645705496A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6607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56</TotalTime>
  <Words>302</Words>
  <Application>Microsoft Office PowerPoint</Application>
  <PresentationFormat>Widescreen</PresentationFormat>
  <Paragraphs>14</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2</vt:lpstr>
      <vt:lpstr>Quotable</vt:lpstr>
      <vt:lpstr>DL-Vizard A Visualization Toolkit for Deep Learning Models</vt:lpstr>
      <vt:lpstr>WHAT’S THE PROJECT?</vt:lpstr>
      <vt:lpstr>WHAT’S THE NEED?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DL-Vizard A Visualization Toolkit for Deep Learning Models</dc:title>
  <dc:creator>Gagan Talreja</dc:creator>
  <cp:lastModifiedBy>Gagan Talreja</cp:lastModifiedBy>
  <cp:revision>8</cp:revision>
  <dcterms:created xsi:type="dcterms:W3CDTF">2019-10-20T07:28:23Z</dcterms:created>
  <dcterms:modified xsi:type="dcterms:W3CDTF">2019-10-20T08:25:04Z</dcterms:modified>
</cp:coreProperties>
</file>