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  <p:embeddedFont>
      <p:font typeface="ABeeZee" charset="1" panose="02000000000000000000"/>
      <p:regular r:id="rId18"/>
    </p:embeddedFont>
    <p:embeddedFont>
      <p:font typeface="ABeeZee Bold" charset="1" panose="02000000000000000000"/>
      <p:regular r:id="rId19"/>
    </p:embeddedFont>
    <p:embeddedFont>
      <p:font typeface="ABeeZee Italics" charset="1" panose="02000000000000000000"/>
      <p:regular r:id="rId20"/>
    </p:embeddedFont>
    <p:embeddedFont>
      <p:font typeface="ABeeZee Bold Italics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2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9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24.png" Type="http://schemas.openxmlformats.org/officeDocument/2006/relationships/image"/><Relationship Id="rId7" Target="../media/image30.png" Type="http://schemas.openxmlformats.org/officeDocument/2006/relationships/image"/><Relationship Id="rId8" Target="../media/image9.pn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67700" y="1526731"/>
            <a:ext cx="6861592" cy="7111932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990819" y="7710290"/>
            <a:ext cx="456627" cy="456627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4071" y="3459578"/>
            <a:ext cx="301783" cy="301783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990819" y="1408980"/>
            <a:ext cx="411432" cy="41143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13199" y="1333733"/>
            <a:ext cx="6934247" cy="660487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350554" y="6314341"/>
            <a:ext cx="1319696" cy="131969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499527" y="5293662"/>
            <a:ext cx="1319696" cy="131969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499527" y="2736230"/>
            <a:ext cx="1319696" cy="131969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320475" y="1614696"/>
            <a:ext cx="1319696" cy="131969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26006" y="2736230"/>
            <a:ext cx="1319696" cy="1319696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26006" y="5293662"/>
            <a:ext cx="1319696" cy="131969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971675" y="3635869"/>
            <a:ext cx="2179053" cy="2179053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8924885" y="3451456"/>
            <a:ext cx="8349936" cy="287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27"/>
              </a:lnSpc>
            </a:pPr>
            <a:r>
              <a:rPr lang="en-US" sz="10399" spc="-103">
                <a:solidFill>
                  <a:srgbClr val="08104D"/>
                </a:solidFill>
                <a:latin typeface="Aileron Heavy Bold"/>
              </a:rPr>
              <a:t>Connected Cars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6159293"/>
            <a:ext cx="8349936" cy="45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50"/>
              </a:lnSpc>
              <a:buFont typeface="Arial"/>
              <a:buChar char="•"/>
            </a:pPr>
            <a:r>
              <a:rPr lang="en-US" sz="2500" spc="592" u="none">
                <a:solidFill>
                  <a:srgbClr val="08104D"/>
                </a:solidFill>
                <a:latin typeface="Aileron Regular"/>
              </a:rPr>
              <a:t>The future of mobility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22491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490257" y="4772784"/>
            <a:ext cx="266568" cy="266568"/>
            <a:chOff x="0" y="0"/>
            <a:chExt cx="1708150" cy="170815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465915" y="9037009"/>
            <a:ext cx="221291" cy="221291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095777" y="4582278"/>
            <a:ext cx="4026199" cy="417309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233101" y="5124382"/>
            <a:ext cx="4026199" cy="374436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340420" y="4531606"/>
            <a:ext cx="241178" cy="241178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167337" y="3634876"/>
            <a:ext cx="509507" cy="185402"/>
            <a:chOff x="0" y="0"/>
            <a:chExt cx="1179660" cy="429260"/>
          </a:xfrm>
        </p:grpSpPr>
        <p:sp>
          <p:nvSpPr>
            <p:cNvPr name="Freeform 13" id="13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r="r" b="b" t="t" l="l"/>
              <a:pathLst>
                <a:path h="434340" w="117966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415988" y="1028700"/>
            <a:ext cx="5843312" cy="1865499"/>
            <a:chOff x="0" y="0"/>
            <a:chExt cx="7791083" cy="248733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791083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8000" u="none">
                  <a:solidFill>
                    <a:srgbClr val="ECF2FE"/>
                  </a:solidFill>
                  <a:latin typeface="Aileron Heavy Bold"/>
                </a:rPr>
                <a:t>Problem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905939"/>
              <a:ext cx="7791083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22090" y="1225051"/>
            <a:ext cx="8787158" cy="83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16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ECF2FE"/>
                </a:solidFill>
                <a:latin typeface="Aileron Regular"/>
              </a:rPr>
              <a:t>Priority to Emergency Vehicles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56389" y="3492723"/>
            <a:ext cx="8787158" cy="450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7"/>
              </a:lnSpc>
              <a:buFont typeface="Arial"/>
              <a:buChar char="•"/>
            </a:pPr>
            <a:r>
              <a:rPr lang="en-US" sz="3199" u="none">
                <a:solidFill>
                  <a:srgbClr val="ECF2FE"/>
                </a:solidFill>
                <a:latin typeface="Aileron Regular"/>
              </a:rPr>
              <a:t>According to Times of India, 1,46,133 were killed in road accidents and 30% of them were due traffic delays.</a:t>
            </a:r>
          </a:p>
          <a:p>
            <a:pPr algn="l" marL="0" indent="0" lvl="0">
              <a:lnSpc>
                <a:spcPts val="3967"/>
              </a:lnSpc>
              <a:buFont typeface="Arial"/>
              <a:buChar char="•"/>
            </a:pPr>
            <a:r>
              <a:rPr lang="en-US" sz="3199" u="none">
                <a:solidFill>
                  <a:srgbClr val="ECF2FE"/>
                </a:solidFill>
                <a:latin typeface="Aileron Regular"/>
              </a:rPr>
              <a:t>According to mygov.in, 25.8% of deaths could be avoided if there were no traffic delays.</a:t>
            </a:r>
          </a:p>
          <a:p>
            <a:pPr algn="l" marL="0" indent="0" lvl="0">
              <a:lnSpc>
                <a:spcPts val="3967"/>
              </a:lnSpc>
              <a:buFont typeface="Arial"/>
              <a:buChar char="•"/>
            </a:pPr>
          </a:p>
          <a:p>
            <a:pPr algn="l" marL="0" indent="0" lvl="0">
              <a:lnSpc>
                <a:spcPts val="3967"/>
              </a:lnSpc>
              <a:buFont typeface="Arial"/>
              <a:buChar char="•"/>
            </a:pPr>
            <a:r>
              <a:rPr lang="en-US" sz="3199" u="none">
                <a:solidFill>
                  <a:srgbClr val="ECF2FE"/>
                </a:solidFill>
                <a:latin typeface="Aileron Regular"/>
              </a:rPr>
              <a:t>This tells us that traffic is a major concern in general and also very dangerous for emergency vehicles.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67337" y="5124382"/>
            <a:ext cx="509507" cy="185402"/>
            <a:chOff x="0" y="0"/>
            <a:chExt cx="1179660" cy="429260"/>
          </a:xfrm>
        </p:grpSpPr>
        <p:sp>
          <p:nvSpPr>
            <p:cNvPr name="Freeform 20" id="20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r="r" b="b" t="t" l="l"/>
              <a:pathLst>
                <a:path h="434340" w="117966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8681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02691" y="1028700"/>
            <a:ext cx="5843312" cy="1874382"/>
            <a:chOff x="0" y="0"/>
            <a:chExt cx="7791083" cy="249917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7791083" cy="1671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u="none">
                  <a:solidFill>
                    <a:srgbClr val="ECF2FE"/>
                  </a:solidFill>
                  <a:latin typeface="Aileron Heavy Bold"/>
                </a:rPr>
                <a:t>Solution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17783"/>
              <a:ext cx="7791083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574115"/>
            <a:ext cx="14477838" cy="98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6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ECF2FE"/>
                </a:solidFill>
                <a:latin typeface="Aileron Regular"/>
              </a:rPr>
              <a:t>Communicate to cars ahead about approaching ambulance &amp; to clear out the right most lane.</a:t>
            </a:r>
          </a:p>
        </p:txBody>
      </p:sp>
      <p:grpSp>
        <p:nvGrpSpPr>
          <p:cNvPr name="Group 9" id="9"/>
          <p:cNvGrpSpPr/>
          <p:nvPr/>
        </p:nvGrpSpPr>
        <p:grpSpPr>
          <a:xfrm rot="70928">
            <a:off x="5730112" y="5036998"/>
            <a:ext cx="553909" cy="227767"/>
            <a:chOff x="0" y="0"/>
            <a:chExt cx="3175000" cy="1305560"/>
          </a:xfrm>
        </p:grpSpPr>
        <p:sp>
          <p:nvSpPr>
            <p:cNvPr name="Freeform 10" id="10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1718768" y="7492914"/>
            <a:ext cx="553909" cy="227767"/>
            <a:chOff x="0" y="0"/>
            <a:chExt cx="3175000" cy="1305560"/>
          </a:xfrm>
        </p:grpSpPr>
        <p:sp>
          <p:nvSpPr>
            <p:cNvPr name="Freeform 12" id="12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5727822" y="7492914"/>
            <a:ext cx="553909" cy="227767"/>
            <a:chOff x="0" y="0"/>
            <a:chExt cx="3175000" cy="1305560"/>
          </a:xfrm>
        </p:grpSpPr>
        <p:sp>
          <p:nvSpPr>
            <p:cNvPr name="Freeform 14" id="14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4884843" y="6025945"/>
            <a:ext cx="553909" cy="227767"/>
            <a:chOff x="0" y="0"/>
            <a:chExt cx="3175000" cy="1305560"/>
          </a:xfrm>
        </p:grpSpPr>
        <p:sp>
          <p:nvSpPr>
            <p:cNvPr name="Freeform 16" id="16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448853" y="4438888"/>
            <a:ext cx="4858505" cy="1423986"/>
            <a:chOff x="0" y="0"/>
            <a:chExt cx="6478007" cy="1898649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98649" cy="1898649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2502188" y="21938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CCTV network of the route gets active and starts to collect data.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23680" y="7031510"/>
            <a:ext cx="4584087" cy="1150576"/>
            <a:chOff x="0" y="0"/>
            <a:chExt cx="6112116" cy="1534101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77484"/>
              <a:ext cx="1038921" cy="1278672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2136298" y="952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Our image processing algoritm now processes this videos and looks for numberplates.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18661" y="4438888"/>
            <a:ext cx="4858505" cy="1147083"/>
            <a:chOff x="0" y="0"/>
            <a:chExt cx="6478007" cy="1529443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70702" cy="1529443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2502188" y="380296"/>
              <a:ext cx="3975819" cy="778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vehicles are inspected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592409" y="7059036"/>
            <a:ext cx="5083215" cy="1150576"/>
            <a:chOff x="0" y="0"/>
            <a:chExt cx="6777620" cy="1534101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196931"/>
              <a:ext cx="2421607" cy="883399"/>
              <a:chOff x="0" y="0"/>
              <a:chExt cx="1810313" cy="6604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31750" y="31750"/>
                <a:ext cx="1746813" cy="596900"/>
              </a:xfrm>
              <a:custGeom>
                <a:avLst/>
                <a:gdLst/>
                <a:ahLst/>
                <a:cxnLst/>
                <a:rect r="r" b="b" t="t" l="l"/>
                <a:pathLst>
                  <a:path h="596900" w="1746813">
                    <a:moveTo>
                      <a:pt x="1654103" y="596900"/>
                    </a:moveTo>
                    <a:lnTo>
                      <a:pt x="92710" y="596900"/>
                    </a:lnTo>
                    <a:cubicBezTo>
                      <a:pt x="41910" y="596900"/>
                      <a:pt x="0" y="554990"/>
                      <a:pt x="0" y="50419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52833" y="0"/>
                    </a:lnTo>
                    <a:cubicBezTo>
                      <a:pt x="1703633" y="0"/>
                      <a:pt x="1745543" y="41910"/>
                      <a:pt x="1745543" y="92710"/>
                    </a:cubicBezTo>
                    <a:lnTo>
                      <a:pt x="1745543" y="502920"/>
                    </a:lnTo>
                    <a:cubicBezTo>
                      <a:pt x="1746813" y="554990"/>
                      <a:pt x="1704903" y="596900"/>
                      <a:pt x="1654103" y="596900"/>
                    </a:cubicBezTo>
                    <a:close/>
                  </a:path>
                </a:pathLst>
              </a:custGeom>
              <a:solidFill>
                <a:srgbClr val="DFE8F4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0"/>
                <a:ext cx="1810313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810313">
                    <a:moveTo>
                      <a:pt x="1685853" y="59690"/>
                    </a:moveTo>
                    <a:cubicBezTo>
                      <a:pt x="1721413" y="59690"/>
                      <a:pt x="1750623" y="88900"/>
                      <a:pt x="1750623" y="124460"/>
                    </a:cubicBezTo>
                    <a:lnTo>
                      <a:pt x="1750623" y="535940"/>
                    </a:lnTo>
                    <a:cubicBezTo>
                      <a:pt x="1750623" y="571500"/>
                      <a:pt x="1721413" y="600710"/>
                      <a:pt x="1685853" y="600710"/>
                    </a:cubicBezTo>
                    <a:lnTo>
                      <a:pt x="124460" y="600710"/>
                    </a:lnTo>
                    <a:cubicBezTo>
                      <a:pt x="88900" y="600710"/>
                      <a:pt x="59690" y="571500"/>
                      <a:pt x="59690" y="53594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85853" y="59690"/>
                    </a:lnTo>
                    <a:moveTo>
                      <a:pt x="168585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35940"/>
                    </a:lnTo>
                    <a:cubicBezTo>
                      <a:pt x="0" y="604520"/>
                      <a:pt x="55880" y="660400"/>
                      <a:pt x="124460" y="660400"/>
                    </a:cubicBezTo>
                    <a:lnTo>
                      <a:pt x="1685853" y="660400"/>
                    </a:lnTo>
                    <a:cubicBezTo>
                      <a:pt x="1754433" y="660400"/>
                      <a:pt x="1810313" y="604520"/>
                      <a:pt x="1810313" y="535940"/>
                    </a:cubicBezTo>
                    <a:lnTo>
                      <a:pt x="1810313" y="124460"/>
                    </a:lnTo>
                    <a:cubicBezTo>
                      <a:pt x="1810313" y="55880"/>
                      <a:pt x="1754433" y="0"/>
                      <a:pt x="1685853" y="0"/>
                    </a:cubicBezTo>
                    <a:close/>
                  </a:path>
                </a:pathLst>
              </a:custGeom>
              <a:solidFill>
                <a:srgbClr val="9AA7B2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83216" y="366650"/>
              <a:ext cx="2045293" cy="466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7"/>
                </a:lnSpc>
                <a:spcBef>
                  <a:spcPct val="0"/>
                </a:spcBef>
              </a:pPr>
              <a:r>
                <a:rPr lang="en-US" sz="2062">
                  <a:solidFill>
                    <a:srgbClr val="0795FF"/>
                  </a:solidFill>
                  <a:latin typeface="ABeeZee Bold"/>
                </a:rPr>
                <a:t>RJ-XX-YYYY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801801" y="952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Using R.T.O. database, phone numbers are extracted from the number plate values.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618661" y="6822534"/>
            <a:ext cx="4906112" cy="1390636"/>
            <a:chOff x="0" y="0"/>
            <a:chExt cx="6541483" cy="1854181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54181" cy="1854181"/>
            </a:xfrm>
            <a:prstGeom prst="rect">
              <a:avLst/>
            </a:prstGeom>
          </p:spPr>
        </p:pic>
        <p:sp>
          <p:nvSpPr>
            <p:cNvPr name="TextBox 34" id="34"/>
            <p:cNvSpPr txBox="true"/>
            <p:nvPr/>
          </p:nvSpPr>
          <p:spPr>
            <a:xfrm rot="0">
              <a:off x="2565664" y="356115"/>
              <a:ext cx="3975819" cy="1151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Drivers recive a notification on their phones.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23024" y="4624556"/>
            <a:ext cx="4822574" cy="975627"/>
            <a:chOff x="0" y="0"/>
            <a:chExt cx="6430099" cy="1300836"/>
          </a:xfrm>
        </p:grpSpPr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88983" y="0"/>
              <a:ext cx="1453448" cy="1300836"/>
            </a:xfrm>
            <a:prstGeom prst="rect">
              <a:avLst/>
            </a:prstGeom>
          </p:spPr>
        </p:pic>
        <p:sp>
          <p:nvSpPr>
            <p:cNvPr name="TextBox 37" id="37"/>
            <p:cNvSpPr txBox="true"/>
            <p:nvPr/>
          </p:nvSpPr>
          <p:spPr>
            <a:xfrm rot="0">
              <a:off x="2454280" y="149359"/>
              <a:ext cx="3975819" cy="1151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driver first enters the destination to get the best possible route.</a:t>
              </a:r>
            </a:p>
          </p:txBody>
        </p:sp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0" y="138416"/>
              <a:ext cx="857356" cy="857356"/>
            </a:xfrm>
            <a:prstGeom prst="rect">
              <a:avLst/>
            </a:prstGeom>
          </p:spPr>
        </p:pic>
      </p:grpSp>
      <p:grpSp>
        <p:nvGrpSpPr>
          <p:cNvPr name="Group 39" id="39"/>
          <p:cNvGrpSpPr/>
          <p:nvPr/>
        </p:nvGrpSpPr>
        <p:grpSpPr>
          <a:xfrm rot="70928">
            <a:off x="11441814" y="4910043"/>
            <a:ext cx="553909" cy="227767"/>
            <a:chOff x="0" y="0"/>
            <a:chExt cx="3175000" cy="1305560"/>
          </a:xfrm>
        </p:grpSpPr>
        <p:sp>
          <p:nvSpPr>
            <p:cNvPr name="Freeform 40" id="40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5928136" y="413640"/>
            <a:ext cx="1999823" cy="2217625"/>
            <a:chOff x="0" y="0"/>
            <a:chExt cx="2666431" cy="2956833"/>
          </a:xfrm>
        </p:grpSpPr>
        <p:pic>
          <p:nvPicPr>
            <p:cNvPr name="Picture 42" id="42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false" rot="0">
              <a:off x="65906" y="329741"/>
              <a:ext cx="2534618" cy="2627092"/>
            </a:xfrm>
            <a:prstGeom prst="rect">
              <a:avLst/>
            </a:prstGeom>
          </p:spPr>
        </p:pic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0">
              <a:off x="0" y="152306"/>
              <a:ext cx="2666431" cy="2546441"/>
            </a:xfrm>
            <a:prstGeom prst="rect">
              <a:avLst/>
            </a:prstGeom>
          </p:spPr>
        </p:pic>
        <p:grpSp>
          <p:nvGrpSpPr>
            <p:cNvPr name="Group 44" id="44"/>
            <p:cNvGrpSpPr>
              <a:grpSpLocks noChangeAspect="true"/>
            </p:cNvGrpSpPr>
            <p:nvPr/>
          </p:nvGrpSpPr>
          <p:grpSpPr>
            <a:xfrm rot="0">
              <a:off x="65906" y="936237"/>
              <a:ext cx="225852" cy="225852"/>
              <a:chOff x="0" y="0"/>
              <a:chExt cx="1708150" cy="170815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grpSp>
          <p:nvGrpSpPr>
            <p:cNvPr name="Group 46" id="46"/>
            <p:cNvGrpSpPr>
              <a:grpSpLocks noChangeAspect="true"/>
            </p:cNvGrpSpPr>
            <p:nvPr/>
          </p:nvGrpSpPr>
          <p:grpSpPr>
            <a:xfrm rot="0">
              <a:off x="2132204" y="2817085"/>
              <a:ext cx="139748" cy="139748"/>
              <a:chOff x="1371600" y="6705600"/>
              <a:chExt cx="10972800" cy="10972800"/>
            </a:xfrm>
          </p:grpSpPr>
          <p:sp>
            <p:nvSpPr>
              <p:cNvPr name="Freeform 47" id="4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name="Picture 48" id="48"/>
            <p:cNvPicPr>
              <a:picLocks noChangeAspect="true"/>
            </p:cNvPicPr>
            <p:nvPr/>
          </p:nvPicPr>
          <p:blipFill>
            <a:blip r:embed="rId11"/>
            <a:srcRect l="0" t="0" r="0" b="0"/>
            <a:stretch>
              <a:fillRect/>
            </a:stretch>
          </p:blipFill>
          <p:spPr>
            <a:xfrm flipH="false" flipV="false" rot="0">
              <a:off x="1979898" y="0"/>
              <a:ext cx="152306" cy="152306"/>
            </a:xfrm>
            <a:prstGeom prst="rect">
              <a:avLst/>
            </a:prstGeom>
          </p:spPr>
        </p:pic>
      </p:grpSp>
      <p:sp>
        <p:nvSpPr>
          <p:cNvPr name="TextBox 49" id="49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18681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02691" y="1028700"/>
            <a:ext cx="5843312" cy="1865499"/>
            <a:chOff x="0" y="0"/>
            <a:chExt cx="7791083" cy="248733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7791083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8000" u="none">
                  <a:solidFill>
                    <a:srgbClr val="ECF2FE"/>
                  </a:solidFill>
                  <a:latin typeface="Aileron Heavy Bold"/>
                </a:rPr>
                <a:t>Solution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05939"/>
              <a:ext cx="7791083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466038"/>
            <a:ext cx="15864030" cy="98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6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ECF2FE"/>
                </a:solidFill>
                <a:latin typeface="Aileron Regular"/>
              </a:rPr>
              <a:t>Using an algorithm to predict traffic flow using the density of the cars and flucuate traffic lights accordingly.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98381" y="5244549"/>
            <a:ext cx="4858505" cy="1423986"/>
            <a:chOff x="0" y="0"/>
            <a:chExt cx="6478007" cy="1898649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98649" cy="1898649"/>
            </a:xfrm>
            <a:prstGeom prst="rect">
              <a:avLst/>
            </a:prstGeom>
          </p:spPr>
        </p:pic>
        <p:sp>
          <p:nvSpPr>
            <p:cNvPr name="TextBox 11" id="11"/>
            <p:cNvSpPr txBox="true"/>
            <p:nvPr/>
          </p:nvSpPr>
          <p:spPr>
            <a:xfrm rot="0">
              <a:off x="2502188" y="21938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CCTV network of the route gets active and starts to collect video.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70928">
            <a:off x="5875456" y="5768731"/>
            <a:ext cx="553909" cy="227767"/>
            <a:chOff x="0" y="0"/>
            <a:chExt cx="3175000" cy="1305560"/>
          </a:xfrm>
        </p:grpSpPr>
        <p:sp>
          <p:nvSpPr>
            <p:cNvPr name="Freeform 13" id="13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737753" y="5373598"/>
            <a:ext cx="4858505" cy="1147083"/>
            <a:chOff x="0" y="0"/>
            <a:chExt cx="6478007" cy="1529443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70702" cy="1529443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2502188" y="380296"/>
              <a:ext cx="3975819" cy="778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Count the density of cars for 15 minutes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70928">
            <a:off x="11866402" y="5768731"/>
            <a:ext cx="553909" cy="227767"/>
            <a:chOff x="0" y="0"/>
            <a:chExt cx="3175000" cy="1305560"/>
          </a:xfrm>
        </p:grpSpPr>
        <p:sp>
          <p:nvSpPr>
            <p:cNvPr name="Freeform 18" id="18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764005" y="5143500"/>
            <a:ext cx="1377181" cy="137718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26301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14191" y="6738299"/>
            <a:ext cx="1316915" cy="46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4141185" y="5477104"/>
            <a:ext cx="2981864" cy="86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6"/>
              </a:lnSpc>
            </a:pPr>
            <a:r>
              <a:rPr lang="en-US" sz="2052">
                <a:solidFill>
                  <a:srgbClr val="FFFFFF"/>
                </a:solidFill>
                <a:latin typeface="ABeeZee"/>
              </a:rPr>
              <a:t>Switch the traffic light counter for the next 15 minutes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70925" y="4189854"/>
            <a:ext cx="524502" cy="114474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70928">
            <a:off x="5328118" y="4625509"/>
            <a:ext cx="553909" cy="227767"/>
            <a:chOff x="0" y="0"/>
            <a:chExt cx="3175000" cy="1305560"/>
          </a:xfrm>
        </p:grpSpPr>
        <p:sp>
          <p:nvSpPr>
            <p:cNvPr name="Freeform 7" id="7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47278" y="3772847"/>
            <a:ext cx="3018318" cy="2172238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70928">
            <a:off x="5328118" y="7079225"/>
            <a:ext cx="553909" cy="227767"/>
            <a:chOff x="0" y="0"/>
            <a:chExt cx="3175000" cy="1305560"/>
          </a:xfrm>
        </p:grpSpPr>
        <p:sp>
          <p:nvSpPr>
            <p:cNvPr name="Freeform 10" id="10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966832" y="6403503"/>
            <a:ext cx="1579211" cy="1579211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70928">
            <a:off x="12224218" y="4648344"/>
            <a:ext cx="553909" cy="227767"/>
            <a:chOff x="0" y="0"/>
            <a:chExt cx="3175000" cy="1305560"/>
          </a:xfrm>
        </p:grpSpPr>
        <p:sp>
          <p:nvSpPr>
            <p:cNvPr name="Freeform 13" id="13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550900" y="3902765"/>
            <a:ext cx="1718924" cy="1718924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70928">
            <a:off x="11665728" y="6929134"/>
            <a:ext cx="553909" cy="227767"/>
            <a:chOff x="0" y="0"/>
            <a:chExt cx="3175000" cy="1305560"/>
          </a:xfrm>
        </p:grpSpPr>
        <p:sp>
          <p:nvSpPr>
            <p:cNvPr name="Freeform 16" id="16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70925" y="6837966"/>
            <a:ext cx="524502" cy="114474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050460" y="6247661"/>
            <a:ext cx="1590715" cy="1590715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002691" y="1028700"/>
            <a:ext cx="5843312" cy="1865499"/>
            <a:chOff x="0" y="0"/>
            <a:chExt cx="7791083" cy="248733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7791083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8000" u="none">
                  <a:solidFill>
                    <a:srgbClr val="ECF2FE"/>
                  </a:solidFill>
                  <a:latin typeface="Aileron Heavy Bold"/>
                </a:rPr>
                <a:t>Solution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905939"/>
              <a:ext cx="7791083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2456843"/>
            <a:ext cx="15234315" cy="48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6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ECF2FE"/>
                </a:solidFill>
                <a:latin typeface="Aileron Regular"/>
              </a:rPr>
              <a:t>Detecting bad road condition (Potholes) and drowsiness detection for better and safe driving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190058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43963" y="4313054"/>
            <a:ext cx="2981864" cy="86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6"/>
              </a:lnSpc>
            </a:pPr>
            <a:r>
              <a:rPr lang="en-US" sz="2052">
                <a:solidFill>
                  <a:srgbClr val="FFFFFF"/>
                </a:solidFill>
                <a:latin typeface="ABeeZee"/>
              </a:rPr>
              <a:t>Smartphone camera gets video feed from road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21634" y="4638869"/>
            <a:ext cx="1825047" cy="551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981">
                <a:solidFill>
                  <a:srgbClr val="FFFFFF"/>
                </a:solidFill>
                <a:latin typeface="ABeeZee"/>
              </a:rPr>
              <a:t>Model detects Potholes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43963" y="6886831"/>
            <a:ext cx="2714354" cy="86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6"/>
              </a:lnSpc>
            </a:pPr>
            <a:r>
              <a:rPr lang="en-US" sz="2052">
                <a:solidFill>
                  <a:srgbClr val="FFFFFF"/>
                </a:solidFill>
                <a:latin typeface="ABeeZee"/>
              </a:rPr>
              <a:t>Smartphone camera gets video feed of user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741434" y="4495992"/>
            <a:ext cx="1825047" cy="28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981">
                <a:solidFill>
                  <a:srgbClr val="FFFFFF"/>
                </a:solidFill>
                <a:latin typeface="ABeeZee"/>
              </a:rPr>
              <a:t>Sends log data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24885" y="6896356"/>
            <a:ext cx="1825047" cy="551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981">
                <a:solidFill>
                  <a:srgbClr val="FFFFFF"/>
                </a:solidFill>
                <a:latin typeface="ABeeZee"/>
              </a:rPr>
              <a:t>Analyzes face in real time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269824" y="6807300"/>
            <a:ext cx="2296657" cy="821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981">
                <a:solidFill>
                  <a:srgbClr val="FFFFFF"/>
                </a:solidFill>
                <a:latin typeface="ABeeZee"/>
              </a:rPr>
              <a:t>Alerts the driver if drowsiness is detected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190748" y="1538237"/>
            <a:ext cx="435236" cy="435236"/>
            <a:chOff x="0" y="0"/>
            <a:chExt cx="1708150" cy="170815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885531" y="8500593"/>
            <a:ext cx="361310" cy="36131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158513" y="1755855"/>
            <a:ext cx="6063666" cy="628489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515628" y="1425097"/>
            <a:ext cx="393780" cy="39378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354568" y="2974265"/>
            <a:ext cx="4904732" cy="465949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-539885" y="-822901"/>
            <a:ext cx="5157512" cy="5157512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733856" y="3287562"/>
            <a:ext cx="9158012" cy="2094099"/>
            <a:chOff x="0" y="0"/>
            <a:chExt cx="12210683" cy="279213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12210683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8000" u="none">
                  <a:solidFill>
                    <a:srgbClr val="08104D"/>
                  </a:solidFill>
                  <a:latin typeface="Aileron Heavy Bold"/>
                </a:rPr>
                <a:t>Value Proposition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10739"/>
              <a:ext cx="12210683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99" u="none">
                  <a:solidFill>
                    <a:srgbClr val="08104D"/>
                  </a:solidFill>
                  <a:latin typeface="Aileron Regular"/>
                </a:rPr>
                <a:t>Extracting greater values from existing technologies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3856" y="6532044"/>
            <a:ext cx="9158012" cy="196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6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08104D"/>
                </a:solidFill>
                <a:latin typeface="Aileron Regular"/>
              </a:rPr>
              <a:t>Our solution works on the existing technologies present i.e CCTVs on traffic lights and elsewhere in the city, we are only extracting more information from them for a better and safe road.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0586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6557" y="508723"/>
            <a:ext cx="8439150" cy="2102982"/>
            <a:chOff x="0" y="0"/>
            <a:chExt cx="11252200" cy="280397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1252200" cy="1671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8000" u="none">
                  <a:solidFill>
                    <a:srgbClr val="ECF2FE"/>
                  </a:solidFill>
                  <a:latin typeface="Aileron Heavy Bold"/>
                </a:rPr>
                <a:t>How it Works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22583"/>
              <a:ext cx="11252200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70928">
            <a:off x="6824380" y="2945551"/>
            <a:ext cx="553909" cy="227767"/>
            <a:chOff x="0" y="0"/>
            <a:chExt cx="3175000" cy="1305560"/>
          </a:xfrm>
        </p:grpSpPr>
        <p:sp>
          <p:nvSpPr>
            <p:cNvPr name="Freeform 9" id="9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88253">
            <a:off x="12772723" y="2825978"/>
            <a:ext cx="553909" cy="227767"/>
            <a:chOff x="0" y="0"/>
            <a:chExt cx="3175000" cy="1305560"/>
          </a:xfrm>
        </p:grpSpPr>
        <p:sp>
          <p:nvSpPr>
            <p:cNvPr name="Freeform 11" id="11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2813036" y="5401467"/>
            <a:ext cx="553909" cy="227767"/>
            <a:chOff x="0" y="0"/>
            <a:chExt cx="3175000" cy="1305560"/>
          </a:xfrm>
        </p:grpSpPr>
        <p:sp>
          <p:nvSpPr>
            <p:cNvPr name="Freeform 13" id="13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6822089" y="5401467"/>
            <a:ext cx="553909" cy="227767"/>
            <a:chOff x="0" y="0"/>
            <a:chExt cx="3175000" cy="1305560"/>
          </a:xfrm>
        </p:grpSpPr>
        <p:sp>
          <p:nvSpPr>
            <p:cNvPr name="Freeform 15" id="15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15979110" y="3934498"/>
            <a:ext cx="553909" cy="227767"/>
            <a:chOff x="0" y="0"/>
            <a:chExt cx="3175000" cy="1305560"/>
          </a:xfrm>
        </p:grpSpPr>
        <p:sp>
          <p:nvSpPr>
            <p:cNvPr name="Freeform 17" id="17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543120" y="2347441"/>
            <a:ext cx="4858505" cy="1423986"/>
            <a:chOff x="0" y="0"/>
            <a:chExt cx="6478007" cy="1898649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98649" cy="1898649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2502188" y="21938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CCTV network of the route gets active and starts to collect data.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17947" y="4940063"/>
            <a:ext cx="4584087" cy="1150576"/>
            <a:chOff x="0" y="0"/>
            <a:chExt cx="6112116" cy="153410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77484"/>
              <a:ext cx="1038921" cy="1278672"/>
            </a:xfrm>
            <a:prstGeom prst="rect">
              <a:avLst/>
            </a:prstGeom>
          </p:spPr>
        </p:pic>
        <p:sp>
          <p:nvSpPr>
            <p:cNvPr name="TextBox 23" id="23"/>
            <p:cNvSpPr txBox="true"/>
            <p:nvPr/>
          </p:nvSpPr>
          <p:spPr>
            <a:xfrm rot="0">
              <a:off x="2136298" y="952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Our image processing algoritm now processes this videos and looks for numberplates.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712928" y="2347441"/>
            <a:ext cx="4858505" cy="1147083"/>
            <a:chOff x="0" y="0"/>
            <a:chExt cx="6478007" cy="1529443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70702" cy="1529443"/>
            </a:xfrm>
            <a:prstGeom prst="rect">
              <a:avLst/>
            </a:prstGeom>
          </p:spPr>
        </p:pic>
        <p:sp>
          <p:nvSpPr>
            <p:cNvPr name="TextBox 26" id="26"/>
            <p:cNvSpPr txBox="true"/>
            <p:nvPr/>
          </p:nvSpPr>
          <p:spPr>
            <a:xfrm rot="0">
              <a:off x="2502188" y="380296"/>
              <a:ext cx="3975819" cy="778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vehicles are inspected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686677" y="4967589"/>
            <a:ext cx="5083215" cy="1150576"/>
            <a:chOff x="0" y="0"/>
            <a:chExt cx="6777620" cy="1534101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196931"/>
              <a:ext cx="2421607" cy="883399"/>
              <a:chOff x="0" y="0"/>
              <a:chExt cx="1810313" cy="6604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1746813" cy="596900"/>
              </a:xfrm>
              <a:custGeom>
                <a:avLst/>
                <a:gdLst/>
                <a:ahLst/>
                <a:cxnLst/>
                <a:rect r="r" b="b" t="t" l="l"/>
                <a:pathLst>
                  <a:path h="596900" w="1746813">
                    <a:moveTo>
                      <a:pt x="1654103" y="596900"/>
                    </a:moveTo>
                    <a:lnTo>
                      <a:pt x="92710" y="596900"/>
                    </a:lnTo>
                    <a:cubicBezTo>
                      <a:pt x="41910" y="596900"/>
                      <a:pt x="0" y="554990"/>
                      <a:pt x="0" y="50419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52833" y="0"/>
                    </a:lnTo>
                    <a:cubicBezTo>
                      <a:pt x="1703633" y="0"/>
                      <a:pt x="1745543" y="41910"/>
                      <a:pt x="1745543" y="92710"/>
                    </a:cubicBezTo>
                    <a:lnTo>
                      <a:pt x="1745543" y="502920"/>
                    </a:lnTo>
                    <a:cubicBezTo>
                      <a:pt x="1746813" y="554990"/>
                      <a:pt x="1704903" y="596900"/>
                      <a:pt x="1654103" y="596900"/>
                    </a:cubicBezTo>
                    <a:close/>
                  </a:path>
                </a:pathLst>
              </a:custGeom>
              <a:solidFill>
                <a:srgbClr val="DFE8F4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810313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810313">
                    <a:moveTo>
                      <a:pt x="1685853" y="59690"/>
                    </a:moveTo>
                    <a:cubicBezTo>
                      <a:pt x="1721413" y="59690"/>
                      <a:pt x="1750623" y="88900"/>
                      <a:pt x="1750623" y="124460"/>
                    </a:cubicBezTo>
                    <a:lnTo>
                      <a:pt x="1750623" y="535940"/>
                    </a:lnTo>
                    <a:cubicBezTo>
                      <a:pt x="1750623" y="571500"/>
                      <a:pt x="1721413" y="600710"/>
                      <a:pt x="1685853" y="600710"/>
                    </a:cubicBezTo>
                    <a:lnTo>
                      <a:pt x="124460" y="600710"/>
                    </a:lnTo>
                    <a:cubicBezTo>
                      <a:pt x="88900" y="600710"/>
                      <a:pt x="59690" y="571500"/>
                      <a:pt x="59690" y="53594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85853" y="59690"/>
                    </a:lnTo>
                    <a:moveTo>
                      <a:pt x="168585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35940"/>
                    </a:lnTo>
                    <a:cubicBezTo>
                      <a:pt x="0" y="604520"/>
                      <a:pt x="55880" y="660400"/>
                      <a:pt x="124460" y="660400"/>
                    </a:cubicBezTo>
                    <a:lnTo>
                      <a:pt x="1685853" y="660400"/>
                    </a:lnTo>
                    <a:cubicBezTo>
                      <a:pt x="1754433" y="660400"/>
                      <a:pt x="1810313" y="604520"/>
                      <a:pt x="1810313" y="535940"/>
                    </a:cubicBezTo>
                    <a:lnTo>
                      <a:pt x="1810313" y="124460"/>
                    </a:lnTo>
                    <a:cubicBezTo>
                      <a:pt x="1810313" y="55880"/>
                      <a:pt x="1754433" y="0"/>
                      <a:pt x="1685853" y="0"/>
                    </a:cubicBezTo>
                    <a:close/>
                  </a:path>
                </a:pathLst>
              </a:custGeom>
              <a:solidFill>
                <a:srgbClr val="9AA7B2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83216" y="366650"/>
              <a:ext cx="2045293" cy="466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7"/>
                </a:lnSpc>
                <a:spcBef>
                  <a:spcPct val="0"/>
                </a:spcBef>
              </a:pPr>
              <a:r>
                <a:rPr lang="en-US" sz="2062">
                  <a:solidFill>
                    <a:srgbClr val="0795FF"/>
                  </a:solidFill>
                  <a:latin typeface="ABeeZee Bold"/>
                </a:rPr>
                <a:t>RJ-XX-YYYY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2801801" y="952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Using R.T.O. database, phone numbers are extracted from the number plate values.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712928" y="4731087"/>
            <a:ext cx="4906112" cy="1390636"/>
            <a:chOff x="0" y="0"/>
            <a:chExt cx="6541483" cy="1854181"/>
          </a:xfrm>
        </p:grpSpPr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54181" cy="1854181"/>
            </a:xfrm>
            <a:prstGeom prst="rect">
              <a:avLst/>
            </a:prstGeom>
          </p:spPr>
        </p:pic>
        <p:sp>
          <p:nvSpPr>
            <p:cNvPr name="TextBox 35" id="35"/>
            <p:cNvSpPr txBox="true"/>
            <p:nvPr/>
          </p:nvSpPr>
          <p:spPr>
            <a:xfrm rot="0">
              <a:off x="2565664" y="356115"/>
              <a:ext cx="3975819" cy="1151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Drivers recive a notification on their phones.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617292" y="2533110"/>
            <a:ext cx="4822574" cy="975627"/>
            <a:chOff x="0" y="0"/>
            <a:chExt cx="6430099" cy="1300836"/>
          </a:xfrm>
        </p:grpSpPr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88983" y="0"/>
              <a:ext cx="1453448" cy="1300836"/>
            </a:xfrm>
            <a:prstGeom prst="rect">
              <a:avLst/>
            </a:prstGeom>
          </p:spPr>
        </p:pic>
        <p:sp>
          <p:nvSpPr>
            <p:cNvPr name="TextBox 38" id="38"/>
            <p:cNvSpPr txBox="true"/>
            <p:nvPr/>
          </p:nvSpPr>
          <p:spPr>
            <a:xfrm rot="0">
              <a:off x="2454280" y="149359"/>
              <a:ext cx="3975819" cy="1151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driver first enters the destination to get the best possible route.</a:t>
              </a:r>
            </a:p>
          </p:txBody>
        </p:sp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0" y="138416"/>
              <a:ext cx="857356" cy="857356"/>
            </a:xfrm>
            <a:prstGeom prst="rect">
              <a:avLst/>
            </a:prstGeom>
          </p:spPr>
        </p:pic>
      </p:grpSp>
      <p:grpSp>
        <p:nvGrpSpPr>
          <p:cNvPr name="Group 40" id="40"/>
          <p:cNvGrpSpPr/>
          <p:nvPr/>
        </p:nvGrpSpPr>
        <p:grpSpPr>
          <a:xfrm rot="0">
            <a:off x="1747305" y="7395691"/>
            <a:ext cx="4858505" cy="1423986"/>
            <a:chOff x="0" y="0"/>
            <a:chExt cx="6478007" cy="1898649"/>
          </a:xfrm>
        </p:grpSpPr>
        <p:pic>
          <p:nvPicPr>
            <p:cNvPr name="Picture 41" id="41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98649" cy="1898649"/>
            </a:xfrm>
            <a:prstGeom prst="rect">
              <a:avLst/>
            </a:prstGeom>
          </p:spPr>
        </p:pic>
        <p:sp>
          <p:nvSpPr>
            <p:cNvPr name="TextBox 42" id="42"/>
            <p:cNvSpPr txBox="true"/>
            <p:nvPr/>
          </p:nvSpPr>
          <p:spPr>
            <a:xfrm rot="0">
              <a:off x="2502188" y="219385"/>
              <a:ext cx="3975819" cy="152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The CCTV network of the route gets active and starts to collect video.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70928">
            <a:off x="6824380" y="7919873"/>
            <a:ext cx="553909" cy="227767"/>
            <a:chOff x="0" y="0"/>
            <a:chExt cx="3175000" cy="1305560"/>
          </a:xfrm>
        </p:grpSpPr>
        <p:sp>
          <p:nvSpPr>
            <p:cNvPr name="Freeform 44" id="44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7686677" y="7524740"/>
            <a:ext cx="4858505" cy="1147083"/>
            <a:chOff x="0" y="0"/>
            <a:chExt cx="6478007" cy="1529443"/>
          </a:xfrm>
        </p:grpSpPr>
        <p:pic>
          <p:nvPicPr>
            <p:cNvPr name="Picture 46" id="46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70702" cy="1529443"/>
            </a:xfrm>
            <a:prstGeom prst="rect">
              <a:avLst/>
            </a:prstGeom>
          </p:spPr>
        </p:pic>
        <p:sp>
          <p:nvSpPr>
            <p:cNvPr name="TextBox 47" id="47"/>
            <p:cNvSpPr txBox="true"/>
            <p:nvPr/>
          </p:nvSpPr>
          <p:spPr>
            <a:xfrm rot="0">
              <a:off x="2502188" y="380296"/>
              <a:ext cx="3975819" cy="778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6"/>
                </a:lnSpc>
              </a:pPr>
              <a:r>
                <a:rPr lang="en-US" sz="2052">
                  <a:solidFill>
                    <a:srgbClr val="FFFFFF"/>
                  </a:solidFill>
                  <a:latin typeface="ABeeZee"/>
                </a:rPr>
                <a:t>Count the density of cars for 15 minutes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70928">
            <a:off x="12815326" y="7919873"/>
            <a:ext cx="553909" cy="227767"/>
            <a:chOff x="0" y="0"/>
            <a:chExt cx="3175000" cy="1305560"/>
          </a:xfrm>
        </p:grpSpPr>
        <p:sp>
          <p:nvSpPr>
            <p:cNvPr name="Freeform 49" id="49"/>
            <p:cNvSpPr/>
            <p:nvPr/>
          </p:nvSpPr>
          <p:spPr>
            <a:xfrm>
              <a:off x="0" y="-27940"/>
              <a:ext cx="3194050" cy="1360170"/>
            </a:xfrm>
            <a:custGeom>
              <a:avLst/>
              <a:gdLst/>
              <a:ahLst/>
              <a:cxnLst/>
              <a:rect r="r" b="b" t="t" l="l"/>
              <a:pathLst>
                <a:path h="1360170" w="3194050">
                  <a:moveTo>
                    <a:pt x="3119120" y="579120"/>
                  </a:moveTo>
                  <a:lnTo>
                    <a:pt x="2419350" y="55880"/>
                  </a:lnTo>
                  <a:cubicBezTo>
                    <a:pt x="2345690" y="0"/>
                    <a:pt x="2284730" y="30480"/>
                    <a:pt x="2284730" y="123190"/>
                  </a:cubicBezTo>
                  <a:lnTo>
                    <a:pt x="2284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2283826" y="805180"/>
                  </a:lnTo>
                  <a:lnTo>
                    <a:pt x="2283826" y="1236980"/>
                  </a:lnTo>
                  <a:cubicBezTo>
                    <a:pt x="2283826" y="1329690"/>
                    <a:pt x="2344420" y="1360170"/>
                    <a:pt x="2418080" y="1304290"/>
                  </a:cubicBezTo>
                  <a:lnTo>
                    <a:pt x="3119120" y="779780"/>
                  </a:lnTo>
                  <a:cubicBezTo>
                    <a:pt x="3194050" y="726440"/>
                    <a:pt x="3194050" y="635000"/>
                    <a:pt x="3119120" y="57912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3712928" y="7294642"/>
            <a:ext cx="1377181" cy="1377181"/>
          </a:xfrm>
          <a:prstGeom prst="rect">
            <a:avLst/>
          </a:prstGeom>
        </p:spPr>
      </p:pic>
      <p:sp>
        <p:nvSpPr>
          <p:cNvPr name="TextBox 51" id="51"/>
          <p:cNvSpPr txBox="true"/>
          <p:nvPr/>
        </p:nvSpPr>
        <p:spPr>
          <a:xfrm rot="0">
            <a:off x="-288215" y="2337916"/>
            <a:ext cx="1316915" cy="13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560"/>
              </a:lnSpc>
              <a:spcBef>
                <a:spcPct val="0"/>
              </a:spcBef>
              <a:buFont typeface="Arial"/>
              <a:buChar char="•"/>
            </a:pPr>
            <a:r>
              <a:rPr lang="en-US" sz="8381" u="none">
                <a:solidFill>
                  <a:srgbClr val="ECF2FE"/>
                </a:solidFill>
                <a:latin typeface="Aileron Heavy Bold"/>
              </a:rPr>
              <a:t>1.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363115" y="8889441"/>
            <a:ext cx="1316915" cy="46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-288215" y="7348066"/>
            <a:ext cx="1316915" cy="13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560"/>
              </a:lnSpc>
              <a:spcBef>
                <a:spcPct val="0"/>
              </a:spcBef>
              <a:buFont typeface="Arial"/>
              <a:buChar char="•"/>
            </a:pPr>
            <a:r>
              <a:rPr lang="en-US" sz="8381" u="none">
                <a:solidFill>
                  <a:srgbClr val="ECF2FE"/>
                </a:solidFill>
                <a:latin typeface="Aileron Heavy Bold"/>
              </a:rPr>
              <a:t>2.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090109" y="7628245"/>
            <a:ext cx="2981864" cy="86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6"/>
              </a:lnSpc>
            </a:pPr>
            <a:r>
              <a:rPr lang="en-US" sz="2052">
                <a:solidFill>
                  <a:srgbClr val="FFFFFF"/>
                </a:solidFill>
                <a:latin typeface="ABeeZee"/>
              </a:rPr>
              <a:t>Switch the traffic light counter for the next 15 minutes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20586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942209"/>
            <a:ext cx="7134323" cy="277648"/>
            <a:chOff x="0" y="0"/>
            <a:chExt cx="13053336" cy="508000"/>
          </a:xfrm>
        </p:grpSpPr>
        <p:sp>
          <p:nvSpPr>
            <p:cNvPr name="Freeform 6" id="6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3767362"/>
            <a:ext cx="7134323" cy="277648"/>
            <a:chOff x="0" y="0"/>
            <a:chExt cx="13053336" cy="508000"/>
          </a:xfrm>
        </p:grpSpPr>
        <p:sp>
          <p:nvSpPr>
            <p:cNvPr name="Freeform 8" id="8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707606"/>
            <a:ext cx="7134323" cy="277648"/>
            <a:chOff x="0" y="0"/>
            <a:chExt cx="13053336" cy="508000"/>
          </a:xfrm>
        </p:grpSpPr>
        <p:sp>
          <p:nvSpPr>
            <p:cNvPr name="Freeform 10" id="10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5483691"/>
            <a:ext cx="7134323" cy="277648"/>
            <a:chOff x="0" y="0"/>
            <a:chExt cx="13053336" cy="508000"/>
          </a:xfrm>
        </p:grpSpPr>
        <p:sp>
          <p:nvSpPr>
            <p:cNvPr name="Freeform 12" id="12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6525965"/>
            <a:ext cx="7134323" cy="277648"/>
            <a:chOff x="0" y="0"/>
            <a:chExt cx="13053336" cy="508000"/>
          </a:xfrm>
        </p:grpSpPr>
        <p:sp>
          <p:nvSpPr>
            <p:cNvPr name="Freeform 14" id="14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30053" y="5483691"/>
            <a:ext cx="5181597" cy="5181597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0248900" y="2785883"/>
            <a:ext cx="7258050" cy="3229630"/>
            <a:chOff x="0" y="0"/>
            <a:chExt cx="9677400" cy="430617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9677400" cy="3377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8000" u="none">
                  <a:solidFill>
                    <a:srgbClr val="ECF2FE"/>
                  </a:solidFill>
                  <a:latin typeface="Aileron Heavy Bold"/>
                </a:rPr>
                <a:t>Technologies Used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724781"/>
              <a:ext cx="9677400" cy="58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48005" y="2486430"/>
            <a:ext cx="6584443" cy="91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  <a:buFont typeface="Arial"/>
              <a:buChar char="•"/>
            </a:pPr>
            <a:r>
              <a:rPr lang="en-US" sz="2600" u="none">
                <a:solidFill>
                  <a:srgbClr val="ECF2FE"/>
                </a:solidFill>
                <a:latin typeface="Aileron Regular"/>
              </a:rPr>
              <a:t>Number plate recognizer API for getting number plate from live video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8005" y="4343549"/>
            <a:ext cx="6584443" cy="91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  <a:buFont typeface="Arial"/>
              <a:buChar char="•"/>
            </a:pPr>
            <a:r>
              <a:rPr lang="en-US" sz="2600" u="none">
                <a:solidFill>
                  <a:srgbClr val="ECF2FE"/>
                </a:solidFill>
                <a:latin typeface="Aileron Regular"/>
              </a:rPr>
              <a:t>Way2Sms API for informing users to notify them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7055" y="5825014"/>
            <a:ext cx="6584443" cy="45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  <a:buFont typeface="Arial"/>
              <a:buChar char="•"/>
            </a:pPr>
            <a:r>
              <a:rPr lang="en-US" sz="2600" u="none">
                <a:solidFill>
                  <a:srgbClr val="ECF2FE"/>
                </a:solidFill>
                <a:latin typeface="Aileron Regular"/>
              </a:rPr>
              <a:t>Firebase for database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67055" y="7155379"/>
            <a:ext cx="6584443" cy="91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  <a:buFont typeface="Arial"/>
              <a:buChar char="•"/>
            </a:pPr>
            <a:r>
              <a:rPr lang="en-US" sz="2600" u="none">
                <a:solidFill>
                  <a:srgbClr val="ECF2FE"/>
                </a:solidFill>
                <a:latin typeface="Aileron Regular"/>
              </a:rPr>
              <a:t>OpenCV vehicle counting method for density calculation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8005" y="1160608"/>
            <a:ext cx="6584443" cy="45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  <a:buFont typeface="Arial"/>
              <a:buChar char="•"/>
            </a:pPr>
            <a:r>
              <a:rPr lang="en-US" sz="2600" u="none">
                <a:solidFill>
                  <a:srgbClr val="ECF2FE"/>
                </a:solidFill>
                <a:latin typeface="Aileron Regular"/>
              </a:rPr>
              <a:t>Android App for ambulance location input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20586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28700" y="8297615"/>
            <a:ext cx="7134323" cy="277648"/>
            <a:chOff x="0" y="0"/>
            <a:chExt cx="13053336" cy="508000"/>
          </a:xfrm>
        </p:grpSpPr>
        <p:sp>
          <p:nvSpPr>
            <p:cNvPr name="Freeform 27" id="27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28700" y="9345148"/>
            <a:ext cx="7134323" cy="277648"/>
            <a:chOff x="0" y="0"/>
            <a:chExt cx="13053336" cy="508000"/>
          </a:xfrm>
        </p:grpSpPr>
        <p:sp>
          <p:nvSpPr>
            <p:cNvPr name="Freeform 29" id="29"/>
            <p:cNvSpPr/>
            <p:nvPr/>
          </p:nvSpPr>
          <p:spPr>
            <a:xfrm>
              <a:off x="0" y="49530"/>
              <a:ext cx="13053337" cy="408940"/>
            </a:xfrm>
            <a:custGeom>
              <a:avLst/>
              <a:gdLst/>
              <a:ahLst/>
              <a:cxnLst/>
              <a:rect r="r" b="b" t="t" l="l"/>
              <a:pathLst>
                <a:path h="408940" w="13053337">
                  <a:moveTo>
                    <a:pt x="12847596" y="0"/>
                  </a:moveTo>
                  <a:cubicBezTo>
                    <a:pt x="12747266" y="0"/>
                    <a:pt x="12664716" y="72390"/>
                    <a:pt x="12645666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2646936" y="242570"/>
                  </a:lnTo>
                  <a:cubicBezTo>
                    <a:pt x="12664716" y="337820"/>
                    <a:pt x="12748537" y="408940"/>
                    <a:pt x="12848866" y="408940"/>
                  </a:cubicBezTo>
                  <a:cubicBezTo>
                    <a:pt x="12961896" y="408940"/>
                    <a:pt x="13053337" y="317500"/>
                    <a:pt x="13053337" y="204470"/>
                  </a:cubicBezTo>
                  <a:cubicBezTo>
                    <a:pt x="13053337" y="91440"/>
                    <a:pt x="12960626" y="0"/>
                    <a:pt x="12847596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48005" y="8663464"/>
            <a:ext cx="6584443" cy="45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  <a:buFont typeface="Arial"/>
              <a:buChar char="•"/>
            </a:pPr>
            <a:r>
              <a:rPr lang="en-US" sz="2600" u="none">
                <a:solidFill>
                  <a:srgbClr val="ECF2FE"/>
                </a:solidFill>
                <a:latin typeface="Aileron Regular"/>
              </a:rPr>
              <a:t>Yolov2 for Pothole detection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922328" y="3902495"/>
            <a:ext cx="157990" cy="157990"/>
            <a:chOff x="0" y="0"/>
            <a:chExt cx="1708150" cy="170815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23033" y="3627384"/>
            <a:ext cx="3885777" cy="4000732"/>
            <a:chOff x="0" y="0"/>
            <a:chExt cx="5181037" cy="533430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918046" y="224696"/>
              <a:ext cx="3344945" cy="3466982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285060" y="0"/>
              <a:ext cx="2610916" cy="3916375"/>
            </a:xfrm>
            <a:prstGeom prst="rect">
              <a:avLst/>
            </a:prstGeom>
          </p:spPr>
        </p:pic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3914759" y="3580378"/>
              <a:ext cx="222600" cy="222600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1023524" y="1166936"/>
              <a:ext cx="147116" cy="147116"/>
              <a:chOff x="1371600" y="6705600"/>
              <a:chExt cx="10972800" cy="109728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3895977" y="224696"/>
              <a:ext cx="200568" cy="200568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0" y="4689307"/>
              <a:ext cx="5181037" cy="645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pc="-30" u="none">
                  <a:solidFill>
                    <a:srgbClr val="08104D"/>
                  </a:solidFill>
                  <a:latin typeface="Aileron Heavy Bold"/>
                </a:rPr>
                <a:t>Akshita Mehta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771900" y="1323975"/>
            <a:ext cx="10744200" cy="12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  <a:buFont typeface="Arial"/>
              <a:buChar char="•"/>
            </a:pPr>
            <a:r>
              <a:rPr lang="en-US" sz="8000" u="none">
                <a:solidFill>
                  <a:srgbClr val="08104D"/>
                </a:solidFill>
                <a:latin typeface="Aileron Heavy Bold"/>
              </a:rPr>
              <a:t>The Team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601623" y="3627384"/>
            <a:ext cx="3885777" cy="4000732"/>
            <a:chOff x="0" y="0"/>
            <a:chExt cx="5181037" cy="5334309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1007805" y="526668"/>
              <a:ext cx="3165426" cy="3280914"/>
            </a:xfrm>
            <a:prstGeom prst="rect">
              <a:avLst/>
            </a:prstGeom>
          </p:spPr>
        </p:pic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4377089" y="3401396"/>
              <a:ext cx="210654" cy="210654"/>
              <a:chOff x="0" y="0"/>
              <a:chExt cx="1708150" cy="170815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241E4"/>
              </a:solidFill>
            </p:spPr>
          </p:sp>
        </p:grp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1766586" y="1473973"/>
              <a:ext cx="139220" cy="139220"/>
              <a:chOff x="1371600" y="6705600"/>
              <a:chExt cx="10972800" cy="109728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241E4"/>
              </a:solidFill>
            </p:spPr>
          </p:sp>
        </p:grpSp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1184473" y="0"/>
              <a:ext cx="2764543" cy="4016531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0" y="4689307"/>
              <a:ext cx="5181037" cy="645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pc="-30" u="none">
                  <a:solidFill>
                    <a:srgbClr val="08104D"/>
                  </a:solidFill>
                  <a:latin typeface="Aileron Heavy Bold"/>
                </a:rPr>
                <a:t>Arjun Mohnot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258223" y="3416543"/>
            <a:ext cx="3885777" cy="4211573"/>
            <a:chOff x="0" y="0"/>
            <a:chExt cx="5181037" cy="5615431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691540" y="1193002"/>
              <a:ext cx="189804" cy="189804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8476598">
              <a:off x="858375" y="707906"/>
              <a:ext cx="3559857" cy="3689736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false" rot="0">
              <a:off x="628040" y="322506"/>
              <a:ext cx="3968543" cy="3968543"/>
            </a:xfrm>
            <a:prstGeom prst="rect">
              <a:avLst/>
            </a:prstGeom>
          </p:spPr>
        </p:pic>
        <p:grpSp>
          <p:nvGrpSpPr>
            <p:cNvPr name="Group 27" id="27"/>
            <p:cNvGrpSpPr>
              <a:grpSpLocks noChangeAspect="true"/>
            </p:cNvGrpSpPr>
            <p:nvPr/>
          </p:nvGrpSpPr>
          <p:grpSpPr>
            <a:xfrm rot="0">
              <a:off x="1016858" y="3944998"/>
              <a:ext cx="210654" cy="210654"/>
              <a:chOff x="0" y="0"/>
              <a:chExt cx="1708150" cy="170815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241E4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4970429"/>
              <a:ext cx="5181037" cy="645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pc="-30" u="none">
                  <a:solidFill>
                    <a:srgbClr val="08104D"/>
                  </a:solidFill>
                  <a:latin typeface="Aileron Heavy Bold"/>
                </a:rPr>
                <a:t>Naman Bansal</a:t>
              </a:r>
            </a:p>
          </p:txBody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6727403" y="3981490"/>
            <a:ext cx="166950" cy="166950"/>
            <a:chOff x="0" y="0"/>
            <a:chExt cx="1708150" cy="170815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218729" y="6414239"/>
            <a:ext cx="150426" cy="150426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737709" y="3585659"/>
            <a:ext cx="3885777" cy="3969693"/>
            <a:chOff x="0" y="0"/>
            <a:chExt cx="5181037" cy="5292925"/>
          </a:xfrm>
        </p:grpSpPr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1833321">
              <a:off x="918046" y="609520"/>
              <a:ext cx="3344945" cy="3466982"/>
            </a:xfrm>
            <a:prstGeom prst="rect">
              <a:avLst/>
            </a:prstGeom>
          </p:spPr>
        </p:pic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0">
              <a:off x="741644" y="159392"/>
              <a:ext cx="3697748" cy="3697748"/>
            </a:xfrm>
            <a:prstGeom prst="rect">
              <a:avLst/>
            </a:prstGeom>
          </p:spPr>
        </p:pic>
        <p:sp>
          <p:nvSpPr>
            <p:cNvPr name="TextBox 36" id="36"/>
            <p:cNvSpPr txBox="true"/>
            <p:nvPr/>
          </p:nvSpPr>
          <p:spPr>
            <a:xfrm rot="0">
              <a:off x="0" y="4647923"/>
              <a:ext cx="5181037" cy="645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pc="-30" u="none">
                  <a:solidFill>
                    <a:srgbClr val="08104D"/>
                  </a:solidFill>
                  <a:latin typeface="Aileron Heavy Bold"/>
                </a:rPr>
                <a:t>Swapnil Panwala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3991015" y="9586394"/>
            <a:ext cx="10744200" cy="56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36"/>
              </a:lnSpc>
              <a:spcBef>
                <a:spcPct val="0"/>
              </a:spcBef>
              <a:buFont typeface="Arial"/>
              <a:buChar char="•"/>
            </a:pPr>
            <a:r>
              <a:rPr lang="en-US" sz="3600" u="none">
                <a:solidFill>
                  <a:srgbClr val="231F1F"/>
                </a:solidFill>
                <a:latin typeface="Aileron Heavy Bold"/>
              </a:rPr>
              <a:t>Bennett University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473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FORTIFY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224915" y="9727209"/>
            <a:ext cx="8349936" cy="5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buFont typeface="Arial"/>
              <a:buChar char="•"/>
            </a:pPr>
            <a:r>
              <a:rPr lang="en-US" sz="2800" spc="663" u="none">
                <a:solidFill>
                  <a:srgbClr val="08104D"/>
                </a:solidFill>
                <a:latin typeface="Aileron Regular Bold"/>
              </a:rPr>
              <a:t>TEAM 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DADuJwHrjHY</dc:identifier>
  <dcterms:modified xsi:type="dcterms:W3CDTF">2011-08-01T06:04:30Z</dcterms:modified>
  <cp:revision>1</cp:revision>
  <dc:title>Connected Cars</dc:title>
</cp:coreProperties>
</file>