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258" r:id="rId4"/>
    <p:sldId id="282" r:id="rId5"/>
    <p:sldId id="281" r:id="rId6"/>
    <p:sldId id="259" r:id="rId7"/>
    <p:sldId id="260" r:id="rId8"/>
    <p:sldId id="296" r:id="rId9"/>
    <p:sldId id="288" r:id="rId10"/>
    <p:sldId id="261" r:id="rId11"/>
    <p:sldId id="262" r:id="rId12"/>
    <p:sldId id="263" r:id="rId13"/>
    <p:sldId id="264" r:id="rId14"/>
    <p:sldId id="270" r:id="rId15"/>
    <p:sldId id="267" r:id="rId16"/>
    <p:sldId id="287" r:id="rId17"/>
    <p:sldId id="289" r:id="rId18"/>
    <p:sldId id="286" r:id="rId19"/>
    <p:sldId id="268" r:id="rId20"/>
    <p:sldId id="295" r:id="rId21"/>
    <p:sldId id="271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3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39F4-81E9-42BB-8703-3D7A669B6B4C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232C-75F2-465E-95FF-E989301E15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8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23EAED-BF1A-B2DD-D010-BAB83E1C5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Frequency Distributions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A0B2EC7-D502-41FE-F32E-C46985E33D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929B0-3E0B-44C0-BB25-71749F4472E5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41078E-A593-19C2-6B43-F1ABDCFE8E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HS 167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4DC1CC9-4F40-6510-3997-18F31E405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20BA8-8579-45EF-A315-E55852E3D8A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8894DDF-6C4E-B1C9-559F-F2751B281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C47C8D-8F6D-273A-90C7-87FDCEC91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BDDB-0946-A91A-531B-4856E61C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DE20-97ED-0BC0-025A-B54D7557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E400-8BA4-0BB2-934F-6A4E580F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E23BFA-4908-48FF-9561-1DF04C90C42A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DF63-D1DA-C2FA-4CDC-8A33C76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549-092B-36CD-73B1-D5977369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56BCD-41C8-4515-9728-3802605E4B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2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4985-8D2B-1EAC-0C9F-4D11337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1618-83B2-F1F4-56A3-0890D75DD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AAA7A-2D88-9003-6B57-8C499969B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CFD3E-76B4-2E3F-5946-EE5AAB4A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B8D4EE-63D0-4725-BC49-6A184BE15AEB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1022-F076-8B14-B60A-7CAC2EB6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AEB0-525B-BA94-ABD2-A50BBEC9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9A31E-50DF-4828-9843-2C146B4951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6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2EDA-96D6-E094-F075-FFA057D1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B02D-5181-D843-0672-8C1C7D29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494F2-65DE-9443-8964-83D21895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5CB73-1332-A5CE-7FCD-436988C1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31538-AC9A-35AA-4B80-104528252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ECDBB-020F-6220-0D8B-65024356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F7612D-B64A-4F14-82EB-6BF37945ED15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0F4B9-BF01-E691-0302-3C9DD48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CB763-2BC6-93D2-16C5-85F45D45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4940D-AD8F-42CC-ABD7-1019BC2616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26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198E-CF05-3F55-B742-AC2882D0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D107B-64C8-079F-F3A7-92A9BC9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B682-501F-4CCF-886C-46BD0A6B82E4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51782-0BB7-7746-371F-B15D5EF6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4338-9711-B838-46FF-A51BEF7D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6CB40-7FCF-4F08-9562-2F61CB1ED9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7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A0BAB-F729-8B51-79E1-C55C10BA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9EDE6-6395-42DA-89E6-106B259B5E4E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55276-5EE2-5CD8-8EBC-57B96DCA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795E-1D24-C752-499D-42CE286F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3BA52-8A23-49AE-9D72-5332B0C63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033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B2BE-2498-95C2-CB8D-B74A9EEE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ACC8-81CF-5919-63D8-2C8BCA72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A47E-2440-BBA4-6FF7-40834FBC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0EF1-B701-E918-EAA3-8CE4CC0F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EF286-2AF2-4353-AC9C-6F16BFB4A6D8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97BB-35B0-7268-4F8B-A705F497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D157-D761-411A-3D41-43C17EA1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6BE63-2E65-42BE-A4E0-7DB4DF27C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8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EC0B-53ED-9037-141C-2EFE0358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7D39E-1C36-C32E-EBCF-1B44CA517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A3E4-2AFE-BF27-139A-FF1C2CDF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0CF-10CA-3361-4B61-81862B9C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10B01-8D24-4A8F-A413-940DB22A29BB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3B689-06F1-E178-62EA-B66C5CE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F0CC5-6A6F-C693-AF53-7154E00B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B3FB5-22E2-46A5-ACBF-E36B5527C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127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E20A-4B33-9999-663E-FDB95A8F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F001-B5E3-101D-7FAE-6C842238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5F3E-FCD8-5A4D-9473-389430EF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E0EDFF-129A-4029-B42F-217C979863D3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BFB0-6C0D-1804-3F0A-4CC6DF9F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2E1C-DE69-853E-BCE1-62229632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12548-B1CD-4522-BA2C-EF72B5A00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694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473DA-6C0D-07B7-647F-AA48EF8A1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035A0-ACC0-8F0B-E4B9-AA530ABB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053E-10D8-A576-A8E2-A000DD4A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8DB15-63F0-4758-BD07-7F0D05AF350E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AE90-7E4C-269A-8D1F-58AF6DAD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1776-2274-793F-4E9A-2AEFF9D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1AB93-6EB6-416E-AEEB-5C6C53B75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948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ED6-218B-CBCF-A62A-C0EB9D16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0E879-EEC2-1626-28F4-DABA2BE2B0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1F6EEB6B-57D4-240E-5217-6DA9C01D5D7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7251-5166-B045-F071-018963F7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4D6D87-BA3A-477A-B1E8-BF68E7DD69F2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0E27-24EB-02C5-A7F2-E6D4636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F02A6-2640-DCD6-61CC-3D0413CE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2E4CE7E-92CE-4A4F-9995-E09BA81E4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5DF-7FA1-F079-E032-D4B325B9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2554A2D-B4AE-08C4-1510-8198792DA12B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9FC0-0EE4-1FE0-BB10-7A643BAF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8AAC-B798-D217-0120-87B81B1D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E4BC8E4-C9CC-4D24-ACCE-37F91212149E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EC44-A1A4-0424-4B86-EBF22BA2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CF91-CA64-D767-A27A-26807124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4F07AC6-9087-4667-9F86-23478B71C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0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FCA3-937C-19C3-8F71-DB7E6691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35AF8-1EF0-8E3B-F19D-F9C19E3911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AD4AA1F0-3F7E-9908-BE20-9669180F5022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2D10-2AE4-00BC-BEE7-DAAE1EC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5FF952D-E28D-46AB-A857-B978016444AF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1E9C-4482-EBDD-E0C5-55E350F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F57B-B448-55A8-C9E9-FA78C030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6883340-973D-463A-AFE4-88ED6BF09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55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5DF-7FA1-F079-E032-D4B325B9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92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2554A2D-B4AE-08C4-1510-8198792DA12B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1117600" y="1905000"/>
            <a:ext cx="5080000" cy="27699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9FC0-0EE4-1FE0-BB10-7A643BAF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0" y="1905000"/>
            <a:ext cx="50800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8AAC-B798-D217-0120-87B81B1D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276999"/>
          </a:xfrm>
        </p:spPr>
        <p:txBody>
          <a:bodyPr/>
          <a:lstStyle>
            <a:lvl1pPr>
              <a:defRPr/>
            </a:lvl1pPr>
          </a:lstStyle>
          <a:p>
            <a:fld id="{4E4BC8E4-C9CC-4D24-ACCE-37F91212149E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EC44-A1A4-0424-4B86-EBF22BA2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CF91-CA64-D767-A27A-26807124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276999"/>
          </a:xfrm>
        </p:spPr>
        <p:txBody>
          <a:bodyPr/>
          <a:lstStyle>
            <a:lvl1pPr>
              <a:defRPr/>
            </a:lvl1pPr>
          </a:lstStyle>
          <a:p>
            <a:fld id="{54F07AC6-9087-4667-9F86-23478B71C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7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FCA3-937C-19C3-8F71-DB7E6691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92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35AF8-1EF0-8E3B-F19D-F9C19E3911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AD4AA1F0-3F7E-9908-BE20-9669180F5022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276999"/>
          </a:xfrm>
        </p:spPr>
        <p:txBody>
          <a:bodyPr/>
          <a:lstStyle/>
          <a:p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2D10-2AE4-00BC-BEE7-DAAE1EC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276999"/>
          </a:xfrm>
        </p:spPr>
        <p:txBody>
          <a:bodyPr/>
          <a:lstStyle>
            <a:lvl1pPr>
              <a:defRPr/>
            </a:lvl1pPr>
          </a:lstStyle>
          <a:p>
            <a:fld id="{45FF952D-E28D-46AB-A857-B978016444AF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1E9C-4482-EBDD-E0C5-55E350F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F57B-B448-55A8-C9E9-FA78C030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276999"/>
          </a:xfrm>
        </p:spPr>
        <p:txBody>
          <a:bodyPr/>
          <a:lstStyle>
            <a:lvl1pPr>
              <a:defRPr/>
            </a:lvl1pPr>
          </a:lstStyle>
          <a:p>
            <a:fld id="{66883340-973D-463A-AFE4-88ED6BF09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7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0AA9DCF-F7B0-4BA2-D286-AEB326B0100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423E0681-373B-6A04-1F06-92B7222C4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>
                <a:extLst>
                  <a:ext uri="{FF2B5EF4-FFF2-40B4-BE49-F238E27FC236}">
                    <a16:creationId xmlns:a16="http://schemas.microsoft.com/office/drawing/2014/main" id="{D31F28C9-7D51-A19F-C15D-87BF5114F76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grpSp>
            <p:nvGrpSpPr>
              <p:cNvPr id="4101" name="Group 5">
                <a:extLst>
                  <a:ext uri="{FF2B5EF4-FFF2-40B4-BE49-F238E27FC236}">
                    <a16:creationId xmlns:a16="http://schemas.microsoft.com/office/drawing/2014/main" id="{8CCE44F6-EFF6-7AAF-B75A-C18BB90BF57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>
                  <a:extLst>
                    <a:ext uri="{FF2B5EF4-FFF2-40B4-BE49-F238E27FC236}">
                      <a16:creationId xmlns:a16="http://schemas.microsoft.com/office/drawing/2014/main" id="{A170B73A-0630-3640-1D9B-6FE55CD1C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3" name="Line 7">
                  <a:extLst>
                    <a:ext uri="{FF2B5EF4-FFF2-40B4-BE49-F238E27FC236}">
                      <a16:creationId xmlns:a16="http://schemas.microsoft.com/office/drawing/2014/main" id="{911C5965-E264-B84B-5A3A-7A9D39F6E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4" name="Line 8">
                  <a:extLst>
                    <a:ext uri="{FF2B5EF4-FFF2-40B4-BE49-F238E27FC236}">
                      <a16:creationId xmlns:a16="http://schemas.microsoft.com/office/drawing/2014/main" id="{94B844F1-ACA2-0842-2255-017A8F66E1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5" name="Line 9">
                  <a:extLst>
                    <a:ext uri="{FF2B5EF4-FFF2-40B4-BE49-F238E27FC236}">
                      <a16:creationId xmlns:a16="http://schemas.microsoft.com/office/drawing/2014/main" id="{19F3C3C9-CB8C-AF21-29F6-F467A8B19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6" name="Line 10">
                  <a:extLst>
                    <a:ext uri="{FF2B5EF4-FFF2-40B4-BE49-F238E27FC236}">
                      <a16:creationId xmlns:a16="http://schemas.microsoft.com/office/drawing/2014/main" id="{48D757D6-6EA5-D229-4E6E-4C53FB75D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7" name="Line 11">
                  <a:extLst>
                    <a:ext uri="{FF2B5EF4-FFF2-40B4-BE49-F238E27FC236}">
                      <a16:creationId xmlns:a16="http://schemas.microsoft.com/office/drawing/2014/main" id="{294B31FC-E5E5-641D-3D63-451DA5DB2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8" name="Line 12">
                  <a:extLst>
                    <a:ext uri="{FF2B5EF4-FFF2-40B4-BE49-F238E27FC236}">
                      <a16:creationId xmlns:a16="http://schemas.microsoft.com/office/drawing/2014/main" id="{420BA7DD-19B8-1159-1B3B-17BE1DB22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09" name="Line 13">
                  <a:extLst>
                    <a:ext uri="{FF2B5EF4-FFF2-40B4-BE49-F238E27FC236}">
                      <a16:creationId xmlns:a16="http://schemas.microsoft.com/office/drawing/2014/main" id="{E2FFDF45-B476-0193-5455-823AF14B3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0" name="Line 14">
                  <a:extLst>
                    <a:ext uri="{FF2B5EF4-FFF2-40B4-BE49-F238E27FC236}">
                      <a16:creationId xmlns:a16="http://schemas.microsoft.com/office/drawing/2014/main" id="{F923DF9E-E07D-D41F-045B-D87EBC36F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1" name="Line 15">
                  <a:extLst>
                    <a:ext uri="{FF2B5EF4-FFF2-40B4-BE49-F238E27FC236}">
                      <a16:creationId xmlns:a16="http://schemas.microsoft.com/office/drawing/2014/main" id="{44156E28-1E93-C3DE-9345-C65472979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2" name="Line 16">
                  <a:extLst>
                    <a:ext uri="{FF2B5EF4-FFF2-40B4-BE49-F238E27FC236}">
                      <a16:creationId xmlns:a16="http://schemas.microsoft.com/office/drawing/2014/main" id="{62E1A94F-D22E-5672-28A5-A5B8B8B81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3" name="Line 17">
                  <a:extLst>
                    <a:ext uri="{FF2B5EF4-FFF2-40B4-BE49-F238E27FC236}">
                      <a16:creationId xmlns:a16="http://schemas.microsoft.com/office/drawing/2014/main" id="{BE677A7B-AAD5-1D0C-29A8-197A31CD7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4" name="Line 18">
                  <a:extLst>
                    <a:ext uri="{FF2B5EF4-FFF2-40B4-BE49-F238E27FC236}">
                      <a16:creationId xmlns:a16="http://schemas.microsoft.com/office/drawing/2014/main" id="{05F17F08-D20B-D83C-B874-2EC209F71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5" name="Line 19">
                  <a:extLst>
                    <a:ext uri="{FF2B5EF4-FFF2-40B4-BE49-F238E27FC236}">
                      <a16:creationId xmlns:a16="http://schemas.microsoft.com/office/drawing/2014/main" id="{77F61E54-D50C-8321-C0FE-67147398FF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6" name="Line 20">
                  <a:extLst>
                    <a:ext uri="{FF2B5EF4-FFF2-40B4-BE49-F238E27FC236}">
                      <a16:creationId xmlns:a16="http://schemas.microsoft.com/office/drawing/2014/main" id="{15139D93-1ECC-A470-EA7F-83F24B5C0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7" name="Line 21">
                  <a:extLst>
                    <a:ext uri="{FF2B5EF4-FFF2-40B4-BE49-F238E27FC236}">
                      <a16:creationId xmlns:a16="http://schemas.microsoft.com/office/drawing/2014/main" id="{10AB7235-BB6B-4D1A-A4AE-B3622BF6B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8" name="Line 22">
                  <a:extLst>
                    <a:ext uri="{FF2B5EF4-FFF2-40B4-BE49-F238E27FC236}">
                      <a16:creationId xmlns:a16="http://schemas.microsoft.com/office/drawing/2014/main" id="{209373F5-A5D1-B29C-E739-D1F143E7F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19" name="Line 23">
                  <a:extLst>
                    <a:ext uri="{FF2B5EF4-FFF2-40B4-BE49-F238E27FC236}">
                      <a16:creationId xmlns:a16="http://schemas.microsoft.com/office/drawing/2014/main" id="{5D59F263-4368-B624-FF65-7C1400DFA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0" name="Line 24">
                  <a:extLst>
                    <a:ext uri="{FF2B5EF4-FFF2-40B4-BE49-F238E27FC236}">
                      <a16:creationId xmlns:a16="http://schemas.microsoft.com/office/drawing/2014/main" id="{D90D06EF-69C1-23EE-46DB-15F700042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1" name="Line 25">
                  <a:extLst>
                    <a:ext uri="{FF2B5EF4-FFF2-40B4-BE49-F238E27FC236}">
                      <a16:creationId xmlns:a16="http://schemas.microsoft.com/office/drawing/2014/main" id="{13B4BAEB-2F12-0E86-0C0A-ED6018E53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2" name="Line 26">
                  <a:extLst>
                    <a:ext uri="{FF2B5EF4-FFF2-40B4-BE49-F238E27FC236}">
                      <a16:creationId xmlns:a16="http://schemas.microsoft.com/office/drawing/2014/main" id="{6D3A2C56-67A4-65DF-E545-111639EE0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3" name="Line 27">
                  <a:extLst>
                    <a:ext uri="{FF2B5EF4-FFF2-40B4-BE49-F238E27FC236}">
                      <a16:creationId xmlns:a16="http://schemas.microsoft.com/office/drawing/2014/main" id="{239D0BD1-94D0-CC52-2A79-768F1E2E4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4" name="Line 28">
                  <a:extLst>
                    <a:ext uri="{FF2B5EF4-FFF2-40B4-BE49-F238E27FC236}">
                      <a16:creationId xmlns:a16="http://schemas.microsoft.com/office/drawing/2014/main" id="{E19CF3C7-7C62-8185-71CF-D3C29E323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5" name="Line 29">
                  <a:extLst>
                    <a:ext uri="{FF2B5EF4-FFF2-40B4-BE49-F238E27FC236}">
                      <a16:creationId xmlns:a16="http://schemas.microsoft.com/office/drawing/2014/main" id="{2703BE67-A94B-BC8E-DE53-F013114A9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6" name="Line 30">
                  <a:extLst>
                    <a:ext uri="{FF2B5EF4-FFF2-40B4-BE49-F238E27FC236}">
                      <a16:creationId xmlns:a16="http://schemas.microsoft.com/office/drawing/2014/main" id="{E11E07E3-2EB1-CA53-536F-22334E9CF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7" name="Line 31">
                  <a:extLst>
                    <a:ext uri="{FF2B5EF4-FFF2-40B4-BE49-F238E27FC236}">
                      <a16:creationId xmlns:a16="http://schemas.microsoft.com/office/drawing/2014/main" id="{D2312018-3E81-A049-4734-440B12A14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8" name="Line 32">
                  <a:extLst>
                    <a:ext uri="{FF2B5EF4-FFF2-40B4-BE49-F238E27FC236}">
                      <a16:creationId xmlns:a16="http://schemas.microsoft.com/office/drawing/2014/main" id="{08506481-A73D-98FC-565F-52C1727D6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29" name="Line 33">
                  <a:extLst>
                    <a:ext uri="{FF2B5EF4-FFF2-40B4-BE49-F238E27FC236}">
                      <a16:creationId xmlns:a16="http://schemas.microsoft.com/office/drawing/2014/main" id="{26C49D5E-21E4-C3F5-8935-7C82C8238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0" name="Line 34">
                  <a:extLst>
                    <a:ext uri="{FF2B5EF4-FFF2-40B4-BE49-F238E27FC236}">
                      <a16:creationId xmlns:a16="http://schemas.microsoft.com/office/drawing/2014/main" id="{E558A737-371B-EEC1-030B-711C1E6F3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1" name="Line 35">
                  <a:extLst>
                    <a:ext uri="{FF2B5EF4-FFF2-40B4-BE49-F238E27FC236}">
                      <a16:creationId xmlns:a16="http://schemas.microsoft.com/office/drawing/2014/main" id="{70C4A679-AAAF-E00D-8655-898665264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2" name="Line 36">
                  <a:extLst>
                    <a:ext uri="{FF2B5EF4-FFF2-40B4-BE49-F238E27FC236}">
                      <a16:creationId xmlns:a16="http://schemas.microsoft.com/office/drawing/2014/main" id="{3AF2B37A-4221-D97F-26CB-0F96844A8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3" name="Line 37">
                  <a:extLst>
                    <a:ext uri="{FF2B5EF4-FFF2-40B4-BE49-F238E27FC236}">
                      <a16:creationId xmlns:a16="http://schemas.microsoft.com/office/drawing/2014/main" id="{1EC33512-8EC1-B54B-B56D-31ED9FDDB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4" name="Line 38">
                  <a:extLst>
                    <a:ext uri="{FF2B5EF4-FFF2-40B4-BE49-F238E27FC236}">
                      <a16:creationId xmlns:a16="http://schemas.microsoft.com/office/drawing/2014/main" id="{11180459-7460-2236-E4D6-F3D54EB73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5" name="Line 39">
                  <a:extLst>
                    <a:ext uri="{FF2B5EF4-FFF2-40B4-BE49-F238E27FC236}">
                      <a16:creationId xmlns:a16="http://schemas.microsoft.com/office/drawing/2014/main" id="{A5BB4E56-8F21-F601-4B4E-EDAF7EF96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6" name="Line 40">
                  <a:extLst>
                    <a:ext uri="{FF2B5EF4-FFF2-40B4-BE49-F238E27FC236}">
                      <a16:creationId xmlns:a16="http://schemas.microsoft.com/office/drawing/2014/main" id="{A5833743-FBAB-89DB-2CEA-44A477DCE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7" name="Line 41">
                  <a:extLst>
                    <a:ext uri="{FF2B5EF4-FFF2-40B4-BE49-F238E27FC236}">
                      <a16:creationId xmlns:a16="http://schemas.microsoft.com/office/drawing/2014/main" id="{AFC32CB2-FA7A-7639-8F31-52BDEDBBE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8" name="Line 42">
                  <a:extLst>
                    <a:ext uri="{FF2B5EF4-FFF2-40B4-BE49-F238E27FC236}">
                      <a16:creationId xmlns:a16="http://schemas.microsoft.com/office/drawing/2014/main" id="{490E6F06-2C36-A199-90B9-7FA46D12B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39" name="Line 43">
                  <a:extLst>
                    <a:ext uri="{FF2B5EF4-FFF2-40B4-BE49-F238E27FC236}">
                      <a16:creationId xmlns:a16="http://schemas.microsoft.com/office/drawing/2014/main" id="{52C14769-3EC9-83D6-5B2E-76AED3457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0" name="Line 44">
                  <a:extLst>
                    <a:ext uri="{FF2B5EF4-FFF2-40B4-BE49-F238E27FC236}">
                      <a16:creationId xmlns:a16="http://schemas.microsoft.com/office/drawing/2014/main" id="{D928C303-DDD7-6325-CE50-E502B791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1" name="Line 45">
                  <a:extLst>
                    <a:ext uri="{FF2B5EF4-FFF2-40B4-BE49-F238E27FC236}">
                      <a16:creationId xmlns:a16="http://schemas.microsoft.com/office/drawing/2014/main" id="{8DE74ADF-774B-CC4A-DBCB-384048665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2" name="Line 46">
                  <a:extLst>
                    <a:ext uri="{FF2B5EF4-FFF2-40B4-BE49-F238E27FC236}">
                      <a16:creationId xmlns:a16="http://schemas.microsoft.com/office/drawing/2014/main" id="{60E0230E-A162-3430-E7F0-8BD0C8E9E0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3" name="Line 47">
                  <a:extLst>
                    <a:ext uri="{FF2B5EF4-FFF2-40B4-BE49-F238E27FC236}">
                      <a16:creationId xmlns:a16="http://schemas.microsoft.com/office/drawing/2014/main" id="{23125345-5D6F-6CA3-FE71-B8A3C01431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4" name="Line 48">
                  <a:extLst>
                    <a:ext uri="{FF2B5EF4-FFF2-40B4-BE49-F238E27FC236}">
                      <a16:creationId xmlns:a16="http://schemas.microsoft.com/office/drawing/2014/main" id="{A0E9F692-032A-6C80-1E1A-A50027117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5" name="Line 49">
                  <a:extLst>
                    <a:ext uri="{FF2B5EF4-FFF2-40B4-BE49-F238E27FC236}">
                      <a16:creationId xmlns:a16="http://schemas.microsoft.com/office/drawing/2014/main" id="{680D7439-C177-F882-F856-63DA4FDB7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6" name="Line 50">
                  <a:extLst>
                    <a:ext uri="{FF2B5EF4-FFF2-40B4-BE49-F238E27FC236}">
                      <a16:creationId xmlns:a16="http://schemas.microsoft.com/office/drawing/2014/main" id="{F980F98E-450C-2B3A-A1AC-AB251C855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7" name="Line 51">
                  <a:extLst>
                    <a:ext uri="{FF2B5EF4-FFF2-40B4-BE49-F238E27FC236}">
                      <a16:creationId xmlns:a16="http://schemas.microsoft.com/office/drawing/2014/main" id="{F6093477-EF5E-92A3-9188-FB6F2EF0E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8" name="Line 52">
                  <a:extLst>
                    <a:ext uri="{FF2B5EF4-FFF2-40B4-BE49-F238E27FC236}">
                      <a16:creationId xmlns:a16="http://schemas.microsoft.com/office/drawing/2014/main" id="{756BA4A4-4645-F389-224D-DF21138E4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49" name="Line 53">
                  <a:extLst>
                    <a:ext uri="{FF2B5EF4-FFF2-40B4-BE49-F238E27FC236}">
                      <a16:creationId xmlns:a16="http://schemas.microsoft.com/office/drawing/2014/main" id="{7DB20EF4-F07C-88F1-181A-092D8F6A3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50" name="Line 54">
                  <a:extLst>
                    <a:ext uri="{FF2B5EF4-FFF2-40B4-BE49-F238E27FC236}">
                      <a16:creationId xmlns:a16="http://schemas.microsoft.com/office/drawing/2014/main" id="{34EC806B-A64D-931D-65CC-E714265E5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51" name="Line 55">
                  <a:extLst>
                    <a:ext uri="{FF2B5EF4-FFF2-40B4-BE49-F238E27FC236}">
                      <a16:creationId xmlns:a16="http://schemas.microsoft.com/office/drawing/2014/main" id="{0F430A41-60FC-F0B2-8093-0EDDBB9E9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4152" name="Line 56">
                  <a:extLst>
                    <a:ext uri="{FF2B5EF4-FFF2-40B4-BE49-F238E27FC236}">
                      <a16:creationId xmlns:a16="http://schemas.microsoft.com/office/drawing/2014/main" id="{D63BCA42-5422-AEB4-0CEF-B35E7DB946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</p:grpSp>
          <p:sp>
            <p:nvSpPr>
              <p:cNvPr id="4153" name="Line 57">
                <a:extLst>
                  <a:ext uri="{FF2B5EF4-FFF2-40B4-BE49-F238E27FC236}">
                    <a16:creationId xmlns:a16="http://schemas.microsoft.com/office/drawing/2014/main" id="{41D03196-8830-4174-0DD0-660318A91C8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</p:grpSp>
        <p:grpSp>
          <p:nvGrpSpPr>
            <p:cNvPr id="4154" name="Group 58">
              <a:extLst>
                <a:ext uri="{FF2B5EF4-FFF2-40B4-BE49-F238E27FC236}">
                  <a16:creationId xmlns:a16="http://schemas.microsoft.com/office/drawing/2014/main" id="{850BE05E-F3BA-E704-84BA-0E360433890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>
                <a:extLst>
                  <a:ext uri="{FF2B5EF4-FFF2-40B4-BE49-F238E27FC236}">
                    <a16:creationId xmlns:a16="http://schemas.microsoft.com/office/drawing/2014/main" id="{31D633A2-BDE1-7499-D365-2E14DD29512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4156" name="Line 60">
                <a:extLst>
                  <a:ext uri="{FF2B5EF4-FFF2-40B4-BE49-F238E27FC236}">
                    <a16:creationId xmlns:a16="http://schemas.microsoft.com/office/drawing/2014/main" id="{3E1426A6-17B8-BF62-4F01-419E8AE39D5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4157" name="Line 61">
                <a:extLst>
                  <a:ext uri="{FF2B5EF4-FFF2-40B4-BE49-F238E27FC236}">
                    <a16:creationId xmlns:a16="http://schemas.microsoft.com/office/drawing/2014/main" id="{ECC6898D-9CB5-B597-4181-B20E32183A9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4158" name="Arc 62">
                <a:extLst>
                  <a:ext uri="{FF2B5EF4-FFF2-40B4-BE49-F238E27FC236}">
                    <a16:creationId xmlns:a16="http://schemas.microsoft.com/office/drawing/2014/main" id="{9AE35D34-5E6B-C5D0-28C9-BCB93B169A3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</p:grpSp>
        <p:grpSp>
          <p:nvGrpSpPr>
            <p:cNvPr id="4159" name="Group 63">
              <a:extLst>
                <a:ext uri="{FF2B5EF4-FFF2-40B4-BE49-F238E27FC236}">
                  <a16:creationId xmlns:a16="http://schemas.microsoft.com/office/drawing/2014/main" id="{1D035243-C22C-8A6D-E4C6-257E07205FB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>
                <a:extLst>
                  <a:ext uri="{FF2B5EF4-FFF2-40B4-BE49-F238E27FC236}">
                    <a16:creationId xmlns:a16="http://schemas.microsoft.com/office/drawing/2014/main" id="{343226E5-B490-757C-DC88-63B42DEA2D6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4161" name="Line 65">
                <a:extLst>
                  <a:ext uri="{FF2B5EF4-FFF2-40B4-BE49-F238E27FC236}">
                    <a16:creationId xmlns:a16="http://schemas.microsoft.com/office/drawing/2014/main" id="{252B7029-6EFF-AF9D-F3F8-B1B6F399D91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4162" name="Arc 66">
                <a:extLst>
                  <a:ext uri="{FF2B5EF4-FFF2-40B4-BE49-F238E27FC236}">
                    <a16:creationId xmlns:a16="http://schemas.microsoft.com/office/drawing/2014/main" id="{3F5CAD1D-025A-5220-7BF8-2EF5295705D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</p:grpSp>
      </p:grpSp>
      <p:sp>
        <p:nvSpPr>
          <p:cNvPr id="4163" name="Rectangle 67">
            <a:extLst>
              <a:ext uri="{FF2B5EF4-FFF2-40B4-BE49-F238E27FC236}">
                <a16:creationId xmlns:a16="http://schemas.microsoft.com/office/drawing/2014/main" id="{8D2A6ADE-FD26-48A2-2E05-5004289F0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EAB07C-3F92-2E69-D69D-1F1FF38C84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65" name="Rectangle 69">
            <a:extLst>
              <a:ext uri="{FF2B5EF4-FFF2-40B4-BE49-F238E27FC236}">
                <a16:creationId xmlns:a16="http://schemas.microsoft.com/office/drawing/2014/main" id="{A4EC6CCE-891A-1F6F-D308-517B2E047FD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D16248F6-C582-47F7-8C52-247E2D12D7FE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4166" name="Rectangle 70">
            <a:extLst>
              <a:ext uri="{FF2B5EF4-FFF2-40B4-BE49-F238E27FC236}">
                <a16:creationId xmlns:a16="http://schemas.microsoft.com/office/drawing/2014/main" id="{9793FB17-38C5-05A1-607F-8883E9DE00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4167" name="Rectangle 71">
            <a:extLst>
              <a:ext uri="{FF2B5EF4-FFF2-40B4-BE49-F238E27FC236}">
                <a16:creationId xmlns:a16="http://schemas.microsoft.com/office/drawing/2014/main" id="{A94FF520-E260-B916-3EC2-B5FE73F5B2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17880B-B6FE-4D6C-98D4-3A08F636B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1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B6ED-E1B3-9657-C9C5-AEA22DBD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4A1B-AC40-FFA8-F3F3-1823616F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4589-E2D1-BF1A-E599-CD1D6A18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1F118-5C5D-495C-A6DD-35CF7EEDB80E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225B-6C36-658B-F444-064685A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07DF-3B81-DBB8-6254-C9666944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6243D-4EDB-4AC1-AFB4-49D545981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49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9487" y="1337564"/>
            <a:ext cx="6673024" cy="211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271" y="1830564"/>
            <a:ext cx="812165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1" r:id="rId6"/>
    <p:sldLayoutId id="2147483682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635828D7-AEB8-E61C-A60F-63773610123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1043826F-DC04-DEBB-7B80-42DCC0C90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4">
                <a:extLst>
                  <a:ext uri="{FF2B5EF4-FFF2-40B4-BE49-F238E27FC236}">
                    <a16:creationId xmlns:a16="http://schemas.microsoft.com/office/drawing/2014/main" id="{20DF5EBC-6F65-5BEA-0A60-5750368438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>
                  <a:extLst>
                    <a:ext uri="{FF2B5EF4-FFF2-40B4-BE49-F238E27FC236}">
                      <a16:creationId xmlns:a16="http://schemas.microsoft.com/office/drawing/2014/main" id="{7EACBE73-57F4-1759-FB76-1C99BB3A8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78" name="Line 6">
                  <a:extLst>
                    <a:ext uri="{FF2B5EF4-FFF2-40B4-BE49-F238E27FC236}">
                      <a16:creationId xmlns:a16="http://schemas.microsoft.com/office/drawing/2014/main" id="{863B8CA8-CFD8-30BD-893A-AA80B98205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79" name="Line 7">
                  <a:extLst>
                    <a:ext uri="{FF2B5EF4-FFF2-40B4-BE49-F238E27FC236}">
                      <a16:creationId xmlns:a16="http://schemas.microsoft.com/office/drawing/2014/main" id="{748F19A3-8FE1-6119-43AA-B9CBFD6A1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0" name="Line 8">
                  <a:extLst>
                    <a:ext uri="{FF2B5EF4-FFF2-40B4-BE49-F238E27FC236}">
                      <a16:creationId xmlns:a16="http://schemas.microsoft.com/office/drawing/2014/main" id="{8605946E-8008-4CDE-D050-40827A20F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1" name="Line 9">
                  <a:extLst>
                    <a:ext uri="{FF2B5EF4-FFF2-40B4-BE49-F238E27FC236}">
                      <a16:creationId xmlns:a16="http://schemas.microsoft.com/office/drawing/2014/main" id="{6EBDE87A-FBBE-1B8E-7474-58A232981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2" name="Line 10">
                  <a:extLst>
                    <a:ext uri="{FF2B5EF4-FFF2-40B4-BE49-F238E27FC236}">
                      <a16:creationId xmlns:a16="http://schemas.microsoft.com/office/drawing/2014/main" id="{77083213-28F0-0E52-C0BC-AEA8D5C47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3" name="Line 11">
                  <a:extLst>
                    <a:ext uri="{FF2B5EF4-FFF2-40B4-BE49-F238E27FC236}">
                      <a16:creationId xmlns:a16="http://schemas.microsoft.com/office/drawing/2014/main" id="{09B72232-BEEA-3403-B1FA-FC01C8B0F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4" name="Line 12">
                  <a:extLst>
                    <a:ext uri="{FF2B5EF4-FFF2-40B4-BE49-F238E27FC236}">
                      <a16:creationId xmlns:a16="http://schemas.microsoft.com/office/drawing/2014/main" id="{FE76ED20-FA59-B337-2468-4A160F387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5" name="Line 13">
                  <a:extLst>
                    <a:ext uri="{FF2B5EF4-FFF2-40B4-BE49-F238E27FC236}">
                      <a16:creationId xmlns:a16="http://schemas.microsoft.com/office/drawing/2014/main" id="{B2020A20-B84A-28D9-3C00-047D4DD50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6" name="Line 14">
                  <a:extLst>
                    <a:ext uri="{FF2B5EF4-FFF2-40B4-BE49-F238E27FC236}">
                      <a16:creationId xmlns:a16="http://schemas.microsoft.com/office/drawing/2014/main" id="{B6D57BAE-3A36-2664-9253-DF6B31BD81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7" name="Line 15">
                  <a:extLst>
                    <a:ext uri="{FF2B5EF4-FFF2-40B4-BE49-F238E27FC236}">
                      <a16:creationId xmlns:a16="http://schemas.microsoft.com/office/drawing/2014/main" id="{9BBA04EF-E93B-A373-03CB-2E3AC95C2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8" name="Line 16">
                  <a:extLst>
                    <a:ext uri="{FF2B5EF4-FFF2-40B4-BE49-F238E27FC236}">
                      <a16:creationId xmlns:a16="http://schemas.microsoft.com/office/drawing/2014/main" id="{41653329-4322-44BC-2ED5-7E20ABE4F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89" name="Line 17">
                  <a:extLst>
                    <a:ext uri="{FF2B5EF4-FFF2-40B4-BE49-F238E27FC236}">
                      <a16:creationId xmlns:a16="http://schemas.microsoft.com/office/drawing/2014/main" id="{10B6705C-4FBE-9445-8359-D6292CE2E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0" name="Line 18">
                  <a:extLst>
                    <a:ext uri="{FF2B5EF4-FFF2-40B4-BE49-F238E27FC236}">
                      <a16:creationId xmlns:a16="http://schemas.microsoft.com/office/drawing/2014/main" id="{2598A3E7-0027-DACE-0483-D468D2D89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1" name="Line 19">
                  <a:extLst>
                    <a:ext uri="{FF2B5EF4-FFF2-40B4-BE49-F238E27FC236}">
                      <a16:creationId xmlns:a16="http://schemas.microsoft.com/office/drawing/2014/main" id="{45630018-3996-7E2E-E527-F62CD2528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2" name="Line 20">
                  <a:extLst>
                    <a:ext uri="{FF2B5EF4-FFF2-40B4-BE49-F238E27FC236}">
                      <a16:creationId xmlns:a16="http://schemas.microsoft.com/office/drawing/2014/main" id="{1F0A0743-DCEC-C764-618A-3C29BE8CD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3" name="Line 21">
                  <a:extLst>
                    <a:ext uri="{FF2B5EF4-FFF2-40B4-BE49-F238E27FC236}">
                      <a16:creationId xmlns:a16="http://schemas.microsoft.com/office/drawing/2014/main" id="{B6512A25-262A-FC0F-A13F-EB5CDE0E3C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4" name="Line 22">
                  <a:extLst>
                    <a:ext uri="{FF2B5EF4-FFF2-40B4-BE49-F238E27FC236}">
                      <a16:creationId xmlns:a16="http://schemas.microsoft.com/office/drawing/2014/main" id="{73FAD5B2-56D8-172A-25CD-002B28E41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5" name="Line 23">
                  <a:extLst>
                    <a:ext uri="{FF2B5EF4-FFF2-40B4-BE49-F238E27FC236}">
                      <a16:creationId xmlns:a16="http://schemas.microsoft.com/office/drawing/2014/main" id="{8BC5DCD9-E458-79F2-18CD-7DE7CDBB7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6" name="Line 24">
                  <a:extLst>
                    <a:ext uri="{FF2B5EF4-FFF2-40B4-BE49-F238E27FC236}">
                      <a16:creationId xmlns:a16="http://schemas.microsoft.com/office/drawing/2014/main" id="{CFCEF251-7069-1B63-E795-826FC078E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7" name="Line 25">
                  <a:extLst>
                    <a:ext uri="{FF2B5EF4-FFF2-40B4-BE49-F238E27FC236}">
                      <a16:creationId xmlns:a16="http://schemas.microsoft.com/office/drawing/2014/main" id="{7037A58A-EC63-33C8-A4E3-C30F934B3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098" name="Line 26">
                  <a:extLst>
                    <a:ext uri="{FF2B5EF4-FFF2-40B4-BE49-F238E27FC236}">
                      <a16:creationId xmlns:a16="http://schemas.microsoft.com/office/drawing/2014/main" id="{720B37A1-33A7-30D7-7A1A-C80A3BC54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</p:grpSp>
          <p:grpSp>
            <p:nvGrpSpPr>
              <p:cNvPr id="3099" name="Group 27">
                <a:extLst>
                  <a:ext uri="{FF2B5EF4-FFF2-40B4-BE49-F238E27FC236}">
                    <a16:creationId xmlns:a16="http://schemas.microsoft.com/office/drawing/2014/main" id="{CBF02DE6-EE43-1DDE-A3BE-F2ACA3A6B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>
                  <a:extLst>
                    <a:ext uri="{FF2B5EF4-FFF2-40B4-BE49-F238E27FC236}">
                      <a16:creationId xmlns:a16="http://schemas.microsoft.com/office/drawing/2014/main" id="{A5F15271-EF37-EB1D-D9B0-011588C1E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1" name="Line 29">
                  <a:extLst>
                    <a:ext uri="{FF2B5EF4-FFF2-40B4-BE49-F238E27FC236}">
                      <a16:creationId xmlns:a16="http://schemas.microsoft.com/office/drawing/2014/main" id="{3AC0E489-31AC-FFF8-49B7-A01B35373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2" name="Line 30">
                  <a:extLst>
                    <a:ext uri="{FF2B5EF4-FFF2-40B4-BE49-F238E27FC236}">
                      <a16:creationId xmlns:a16="http://schemas.microsoft.com/office/drawing/2014/main" id="{254977BE-EEBF-1951-43F8-D1655AFCA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3" name="Line 31">
                  <a:extLst>
                    <a:ext uri="{FF2B5EF4-FFF2-40B4-BE49-F238E27FC236}">
                      <a16:creationId xmlns:a16="http://schemas.microsoft.com/office/drawing/2014/main" id="{FFEC4218-5A80-8507-145A-461650DE7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4" name="Line 32">
                  <a:extLst>
                    <a:ext uri="{FF2B5EF4-FFF2-40B4-BE49-F238E27FC236}">
                      <a16:creationId xmlns:a16="http://schemas.microsoft.com/office/drawing/2014/main" id="{50E0CB80-8A85-6505-70B7-D7F5D77821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5" name="Line 33">
                  <a:extLst>
                    <a:ext uri="{FF2B5EF4-FFF2-40B4-BE49-F238E27FC236}">
                      <a16:creationId xmlns:a16="http://schemas.microsoft.com/office/drawing/2014/main" id="{26EB415A-FEDE-9973-4887-424CE54E6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6" name="Line 34">
                  <a:extLst>
                    <a:ext uri="{FF2B5EF4-FFF2-40B4-BE49-F238E27FC236}">
                      <a16:creationId xmlns:a16="http://schemas.microsoft.com/office/drawing/2014/main" id="{754EFA3B-BAB3-68FF-BB2E-26E00DC72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7" name="Line 35">
                  <a:extLst>
                    <a:ext uri="{FF2B5EF4-FFF2-40B4-BE49-F238E27FC236}">
                      <a16:creationId xmlns:a16="http://schemas.microsoft.com/office/drawing/2014/main" id="{4C2CBE5F-DF63-0C1D-1B53-0F0080B013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8" name="Line 36">
                  <a:extLst>
                    <a:ext uri="{FF2B5EF4-FFF2-40B4-BE49-F238E27FC236}">
                      <a16:creationId xmlns:a16="http://schemas.microsoft.com/office/drawing/2014/main" id="{BC7072DA-E7E6-95B2-1970-7299FAC5F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09" name="Line 37">
                  <a:extLst>
                    <a:ext uri="{FF2B5EF4-FFF2-40B4-BE49-F238E27FC236}">
                      <a16:creationId xmlns:a16="http://schemas.microsoft.com/office/drawing/2014/main" id="{4A34092E-68D3-6AE7-3922-B54D1D74E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0" name="Line 38">
                  <a:extLst>
                    <a:ext uri="{FF2B5EF4-FFF2-40B4-BE49-F238E27FC236}">
                      <a16:creationId xmlns:a16="http://schemas.microsoft.com/office/drawing/2014/main" id="{50B58C92-7D62-33B2-3FA3-AD21E1EA0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1" name="Line 39">
                  <a:extLst>
                    <a:ext uri="{FF2B5EF4-FFF2-40B4-BE49-F238E27FC236}">
                      <a16:creationId xmlns:a16="http://schemas.microsoft.com/office/drawing/2014/main" id="{982982D3-733E-34E4-93D1-770027F23D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2" name="Line 40">
                  <a:extLst>
                    <a:ext uri="{FF2B5EF4-FFF2-40B4-BE49-F238E27FC236}">
                      <a16:creationId xmlns:a16="http://schemas.microsoft.com/office/drawing/2014/main" id="{B3A0D5A5-55F0-DDA4-DA01-E823C0F99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3" name="Line 41">
                  <a:extLst>
                    <a:ext uri="{FF2B5EF4-FFF2-40B4-BE49-F238E27FC236}">
                      <a16:creationId xmlns:a16="http://schemas.microsoft.com/office/drawing/2014/main" id="{B9A34F17-A9E6-F128-F6CB-E51C55794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4" name="Line 42">
                  <a:extLst>
                    <a:ext uri="{FF2B5EF4-FFF2-40B4-BE49-F238E27FC236}">
                      <a16:creationId xmlns:a16="http://schemas.microsoft.com/office/drawing/2014/main" id="{23D6BEB5-33FB-8DB3-C5FC-D5DB17D220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5" name="Line 43">
                  <a:extLst>
                    <a:ext uri="{FF2B5EF4-FFF2-40B4-BE49-F238E27FC236}">
                      <a16:creationId xmlns:a16="http://schemas.microsoft.com/office/drawing/2014/main" id="{77E1A6AC-58A3-AD0D-EEB8-2E28EE16B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6" name="Line 44">
                  <a:extLst>
                    <a:ext uri="{FF2B5EF4-FFF2-40B4-BE49-F238E27FC236}">
                      <a16:creationId xmlns:a16="http://schemas.microsoft.com/office/drawing/2014/main" id="{05EF05A9-62B5-6610-7984-9CA1C5E04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7" name="Line 45">
                  <a:extLst>
                    <a:ext uri="{FF2B5EF4-FFF2-40B4-BE49-F238E27FC236}">
                      <a16:creationId xmlns:a16="http://schemas.microsoft.com/office/drawing/2014/main" id="{5A21055E-3C8A-8A75-E67A-5385D1FB2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8" name="Line 46">
                  <a:extLst>
                    <a:ext uri="{FF2B5EF4-FFF2-40B4-BE49-F238E27FC236}">
                      <a16:creationId xmlns:a16="http://schemas.microsoft.com/office/drawing/2014/main" id="{76CFD361-5F99-B139-F7E2-FA3103AB4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19" name="Line 47">
                  <a:extLst>
                    <a:ext uri="{FF2B5EF4-FFF2-40B4-BE49-F238E27FC236}">
                      <a16:creationId xmlns:a16="http://schemas.microsoft.com/office/drawing/2014/main" id="{FF4063F3-0DC4-7793-F88C-257211344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0" name="Line 48">
                  <a:extLst>
                    <a:ext uri="{FF2B5EF4-FFF2-40B4-BE49-F238E27FC236}">
                      <a16:creationId xmlns:a16="http://schemas.microsoft.com/office/drawing/2014/main" id="{9A635FA3-90B5-DDDF-BD23-B1F4BA8E10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1" name="Line 49">
                  <a:extLst>
                    <a:ext uri="{FF2B5EF4-FFF2-40B4-BE49-F238E27FC236}">
                      <a16:creationId xmlns:a16="http://schemas.microsoft.com/office/drawing/2014/main" id="{20F0B6C4-79C1-0283-D44A-0AF669D474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2" name="Line 50">
                  <a:extLst>
                    <a:ext uri="{FF2B5EF4-FFF2-40B4-BE49-F238E27FC236}">
                      <a16:creationId xmlns:a16="http://schemas.microsoft.com/office/drawing/2014/main" id="{FA7322E7-6589-A0A5-E1BA-ED6D19994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3" name="Line 51">
                  <a:extLst>
                    <a:ext uri="{FF2B5EF4-FFF2-40B4-BE49-F238E27FC236}">
                      <a16:creationId xmlns:a16="http://schemas.microsoft.com/office/drawing/2014/main" id="{70E6E67C-9292-CEFA-E184-DE07906AC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4" name="Line 52">
                  <a:extLst>
                    <a:ext uri="{FF2B5EF4-FFF2-40B4-BE49-F238E27FC236}">
                      <a16:creationId xmlns:a16="http://schemas.microsoft.com/office/drawing/2014/main" id="{B1C96FE7-D081-79E4-9B93-6971DDAA22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5" name="Line 53">
                  <a:extLst>
                    <a:ext uri="{FF2B5EF4-FFF2-40B4-BE49-F238E27FC236}">
                      <a16:creationId xmlns:a16="http://schemas.microsoft.com/office/drawing/2014/main" id="{218E5874-89F6-2FB7-D98C-9A065CCC4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6" name="Line 54">
                  <a:extLst>
                    <a:ext uri="{FF2B5EF4-FFF2-40B4-BE49-F238E27FC236}">
                      <a16:creationId xmlns:a16="http://schemas.microsoft.com/office/drawing/2014/main" id="{34BAA295-16FA-E46A-58CE-B35992CE0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7" name="Line 55">
                  <a:extLst>
                    <a:ext uri="{FF2B5EF4-FFF2-40B4-BE49-F238E27FC236}">
                      <a16:creationId xmlns:a16="http://schemas.microsoft.com/office/drawing/2014/main" id="{79733198-3F77-2AFA-5016-76567FC6C6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  <p:sp>
              <p:nvSpPr>
                <p:cNvPr id="3128" name="Line 56">
                  <a:extLst>
                    <a:ext uri="{FF2B5EF4-FFF2-40B4-BE49-F238E27FC236}">
                      <a16:creationId xmlns:a16="http://schemas.microsoft.com/office/drawing/2014/main" id="{DD01DEDC-FD64-F483-81F4-EA1DD5555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 sz="1800"/>
                </a:p>
              </p:txBody>
            </p:sp>
          </p:grpSp>
        </p:grpSp>
        <p:sp>
          <p:nvSpPr>
            <p:cNvPr id="3129" name="Rectangle 57">
              <a:extLst>
                <a:ext uri="{FF2B5EF4-FFF2-40B4-BE49-F238E27FC236}">
                  <a16:creationId xmlns:a16="http://schemas.microsoft.com/office/drawing/2014/main" id="{1644BF8D-B9D4-D17C-7CEB-AFD49B06DF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3130" name="Line 58">
              <a:extLst>
                <a:ext uri="{FF2B5EF4-FFF2-40B4-BE49-F238E27FC236}">
                  <a16:creationId xmlns:a16="http://schemas.microsoft.com/office/drawing/2014/main" id="{AD66BF66-A8DB-A693-0FA4-EAC6A22DD79F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grpSp>
          <p:nvGrpSpPr>
            <p:cNvPr id="3131" name="Group 59">
              <a:extLst>
                <a:ext uri="{FF2B5EF4-FFF2-40B4-BE49-F238E27FC236}">
                  <a16:creationId xmlns:a16="http://schemas.microsoft.com/office/drawing/2014/main" id="{73FD56CC-B05F-B84B-1ECB-CAA0F1B6C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>
                <a:extLst>
                  <a:ext uri="{FF2B5EF4-FFF2-40B4-BE49-F238E27FC236}">
                    <a16:creationId xmlns:a16="http://schemas.microsoft.com/office/drawing/2014/main" id="{B77D778A-5299-22CB-C280-048ACFED474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3133" name="Line 61">
                <a:extLst>
                  <a:ext uri="{FF2B5EF4-FFF2-40B4-BE49-F238E27FC236}">
                    <a16:creationId xmlns:a16="http://schemas.microsoft.com/office/drawing/2014/main" id="{E8874665-B8C7-9E39-E5BB-496C50AEA0E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  <p:sp>
            <p:nvSpPr>
              <p:cNvPr id="3134" name="Arc 62">
                <a:extLst>
                  <a:ext uri="{FF2B5EF4-FFF2-40B4-BE49-F238E27FC236}">
                    <a16:creationId xmlns:a16="http://schemas.microsoft.com/office/drawing/2014/main" id="{57F42DF7-7F40-56C4-67D2-A1115BCC0F20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1800"/>
              </a:p>
            </p:txBody>
          </p:sp>
        </p:grpSp>
      </p:grpSp>
      <p:sp>
        <p:nvSpPr>
          <p:cNvPr id="3135" name="Rectangle 63">
            <a:extLst>
              <a:ext uri="{FF2B5EF4-FFF2-40B4-BE49-F238E27FC236}">
                <a16:creationId xmlns:a16="http://schemas.microsoft.com/office/drawing/2014/main" id="{44C8F991-4ADF-B803-C3D6-DD4F40788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36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7E4937-EA5F-5C9A-A037-575078D96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7" name="Rectangle 65">
            <a:extLst>
              <a:ext uri="{FF2B5EF4-FFF2-40B4-BE49-F238E27FC236}">
                <a16:creationId xmlns:a16="http://schemas.microsoft.com/office/drawing/2014/main" id="{71CF6771-1C0A-E721-FE56-5C073D28BD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15B4128-BA11-4590-90F8-E71F1DC515D8}" type="datetime1">
              <a:rPr lang="en-US" altLang="en-US"/>
              <a:pPr/>
              <a:t>9/29/2022</a:t>
            </a:fld>
            <a:endParaRPr lang="en-US" altLang="en-US"/>
          </a:p>
        </p:txBody>
      </p:sp>
      <p:sp>
        <p:nvSpPr>
          <p:cNvPr id="3138" name="Rectangle 66">
            <a:extLst>
              <a:ext uri="{FF2B5EF4-FFF2-40B4-BE49-F238E27FC236}">
                <a16:creationId xmlns:a16="http://schemas.microsoft.com/office/drawing/2014/main" id="{9E356976-17BA-7757-E8E4-7D913A6447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Frequency Distributions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437DB87D-EC49-66E0-7655-DC4A5851B9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5F6410-E62B-4A3A-BBFB-A2C9C2723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3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487" y="1337564"/>
            <a:ext cx="6673024" cy="178253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065" marR="5080" algn="ctr">
              <a:lnSpc>
                <a:spcPts val="6500"/>
              </a:lnSpc>
              <a:spcBef>
                <a:spcPts val="900"/>
              </a:spcBef>
            </a:pPr>
            <a:r>
              <a:rPr spc="-65" dirty="0"/>
              <a:t>Tutorial</a:t>
            </a:r>
            <a:r>
              <a:rPr spc="-20" dirty="0"/>
              <a:t> 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Frequency </a:t>
            </a:r>
            <a:r>
              <a:rPr spc="-1345" dirty="0"/>
              <a:t> </a:t>
            </a:r>
            <a:r>
              <a:rPr spc="-1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39" y="3903979"/>
            <a:ext cx="3502661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30" dirty="0">
                <a:latin typeface="Calibri"/>
                <a:cs typeface="Calibri"/>
              </a:rPr>
              <a:t>PSYC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2020</a:t>
            </a:r>
            <a:r>
              <a:rPr lang="en-CA" sz="2400" spc="-5" dirty="0">
                <a:latin typeface="Calibri"/>
                <a:cs typeface="Calibri"/>
              </a:rPr>
              <a:t> J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Calibri"/>
                <a:cs typeface="Calibri"/>
              </a:rPr>
              <a:t>September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lang="en-CA" sz="2400" spc="-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202</a:t>
            </a:r>
            <a:r>
              <a:rPr lang="en-CA" sz="2400" spc="-5" dirty="0"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5676"/>
            <a:ext cx="10161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Representing</a:t>
            </a:r>
            <a:r>
              <a:rPr sz="4400" spc="-5" dirty="0"/>
              <a:t> </a:t>
            </a:r>
            <a:r>
              <a:rPr sz="4400" spc="-15" dirty="0"/>
              <a:t>grouped</a:t>
            </a:r>
            <a:r>
              <a:rPr sz="4400" spc="5" dirty="0"/>
              <a:t> </a:t>
            </a:r>
            <a:r>
              <a:rPr sz="4400" spc="-5" dirty="0"/>
              <a:t>distributions</a:t>
            </a:r>
            <a:r>
              <a:rPr sz="4400" spc="-15" dirty="0"/>
              <a:t> </a:t>
            </a:r>
            <a:r>
              <a:rPr sz="4400" dirty="0"/>
              <a:t>as </a:t>
            </a:r>
            <a:r>
              <a:rPr sz="4400" spc="-20" dirty="0"/>
              <a:t>graphs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9685" y="1262380"/>
            <a:ext cx="10226675" cy="21786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Frequency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Polygon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Very</a:t>
            </a:r>
            <a:r>
              <a:rPr sz="2800" spc="-5" dirty="0">
                <a:latin typeface="Calibri"/>
                <a:cs typeface="Calibri"/>
              </a:rPr>
              <a:t> similar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‘middle’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bar,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connect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middle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midpoint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Don’t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create</a:t>
            </a:r>
            <a:r>
              <a:rPr sz="20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both, superimposed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(figure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3.4)</a:t>
            </a:r>
            <a:r>
              <a:rPr sz="20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illustrate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how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 they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show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same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6894" y="6065520"/>
            <a:ext cx="946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(Hurlburt,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2017)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735659"/>
            <a:ext cx="4350236" cy="244130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31005" y="4881447"/>
            <a:ext cx="1216025" cy="228600"/>
          </a:xfrm>
          <a:custGeom>
            <a:avLst/>
            <a:gdLst/>
            <a:ahLst/>
            <a:cxnLst/>
            <a:rect l="l" t="t" r="r" b="b"/>
            <a:pathLst>
              <a:path w="1216025" h="228600">
                <a:moveTo>
                  <a:pt x="986882" y="152399"/>
                </a:moveTo>
                <a:lnTo>
                  <a:pt x="986882" y="228600"/>
                </a:lnTo>
                <a:lnTo>
                  <a:pt x="1139282" y="152400"/>
                </a:lnTo>
                <a:lnTo>
                  <a:pt x="986882" y="152399"/>
                </a:lnTo>
                <a:close/>
              </a:path>
              <a:path w="1216025" h="228600">
                <a:moveTo>
                  <a:pt x="986882" y="76199"/>
                </a:moveTo>
                <a:lnTo>
                  <a:pt x="986882" y="152399"/>
                </a:lnTo>
                <a:lnTo>
                  <a:pt x="1024982" y="152400"/>
                </a:lnTo>
                <a:lnTo>
                  <a:pt x="1024982" y="76200"/>
                </a:lnTo>
                <a:lnTo>
                  <a:pt x="986882" y="76199"/>
                </a:lnTo>
                <a:close/>
              </a:path>
              <a:path w="1216025" h="228600">
                <a:moveTo>
                  <a:pt x="986882" y="0"/>
                </a:moveTo>
                <a:lnTo>
                  <a:pt x="986882" y="76199"/>
                </a:lnTo>
                <a:lnTo>
                  <a:pt x="1024982" y="76200"/>
                </a:lnTo>
                <a:lnTo>
                  <a:pt x="1024982" y="152400"/>
                </a:lnTo>
                <a:lnTo>
                  <a:pt x="1139285" y="152398"/>
                </a:lnTo>
                <a:lnTo>
                  <a:pt x="1215482" y="114300"/>
                </a:lnTo>
                <a:lnTo>
                  <a:pt x="986882" y="0"/>
                </a:lnTo>
                <a:close/>
              </a:path>
              <a:path w="1216025" h="228600">
                <a:moveTo>
                  <a:pt x="0" y="76198"/>
                </a:moveTo>
                <a:lnTo>
                  <a:pt x="0" y="152398"/>
                </a:lnTo>
                <a:lnTo>
                  <a:pt x="986882" y="152399"/>
                </a:lnTo>
                <a:lnTo>
                  <a:pt x="986882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9057" y="3735659"/>
            <a:ext cx="4514228" cy="2387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7435"/>
            <a:ext cx="9090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Example </a:t>
            </a:r>
            <a:r>
              <a:rPr sz="4000" dirty="0"/>
              <a:t>of a</a:t>
            </a:r>
            <a:r>
              <a:rPr sz="4000" spc="-5" dirty="0"/>
              <a:t> </a:t>
            </a:r>
            <a:r>
              <a:rPr sz="4000" spc="-15" dirty="0"/>
              <a:t>grouped</a:t>
            </a:r>
            <a:r>
              <a:rPr sz="4000" spc="-10" dirty="0"/>
              <a:t> </a:t>
            </a:r>
            <a:r>
              <a:rPr sz="4000" spc="-15" dirty="0"/>
              <a:t>frequency</a:t>
            </a:r>
            <a:r>
              <a:rPr sz="4000" spc="-10" dirty="0"/>
              <a:t> distribution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3278" y="1855259"/>
          <a:ext cx="7358380" cy="3917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Interval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Cumulative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41.43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41.33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51.43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5-6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31.42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51.43+ 31.42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82.85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7-8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7.14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82.85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7.14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89.99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89.99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5.71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95.71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11-12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95.71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2.85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98.55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13-14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98.55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1.42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99.97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649929" y="2570613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9278" y="12040"/>
                </a:moveTo>
                <a:lnTo>
                  <a:pt x="4634" y="12040"/>
                </a:lnTo>
                <a:lnTo>
                  <a:pt x="4808" y="12084"/>
                </a:lnTo>
                <a:lnTo>
                  <a:pt x="5402" y="12249"/>
                </a:lnTo>
                <a:lnTo>
                  <a:pt x="6079" y="12367"/>
                </a:lnTo>
                <a:lnTo>
                  <a:pt x="6830" y="12430"/>
                </a:lnTo>
                <a:lnTo>
                  <a:pt x="7501" y="12430"/>
                </a:lnTo>
                <a:lnTo>
                  <a:pt x="8082" y="12387"/>
                </a:lnTo>
                <a:lnTo>
                  <a:pt x="9278" y="12040"/>
                </a:lnTo>
                <a:close/>
              </a:path>
              <a:path w="24765" h="12700">
                <a:moveTo>
                  <a:pt x="4733" y="12067"/>
                </a:moveTo>
                <a:close/>
              </a:path>
              <a:path w="24765" h="12700">
                <a:moveTo>
                  <a:pt x="4996" y="4949"/>
                </a:moveTo>
                <a:lnTo>
                  <a:pt x="1301" y="5356"/>
                </a:lnTo>
                <a:lnTo>
                  <a:pt x="0" y="6982"/>
                </a:lnTo>
                <a:lnTo>
                  <a:pt x="354" y="10190"/>
                </a:lnTo>
                <a:lnTo>
                  <a:pt x="1388" y="11338"/>
                </a:lnTo>
                <a:lnTo>
                  <a:pt x="4733" y="12067"/>
                </a:lnTo>
                <a:lnTo>
                  <a:pt x="9278" y="12040"/>
                </a:lnTo>
                <a:lnTo>
                  <a:pt x="9655" y="11931"/>
                </a:lnTo>
                <a:lnTo>
                  <a:pt x="10761" y="11338"/>
                </a:lnTo>
                <a:lnTo>
                  <a:pt x="11889" y="10435"/>
                </a:lnTo>
                <a:lnTo>
                  <a:pt x="12362" y="9881"/>
                </a:lnTo>
                <a:lnTo>
                  <a:pt x="11908" y="9881"/>
                </a:lnTo>
                <a:lnTo>
                  <a:pt x="12788" y="9305"/>
                </a:lnTo>
                <a:lnTo>
                  <a:pt x="13144" y="8942"/>
                </a:lnTo>
                <a:lnTo>
                  <a:pt x="14307" y="8942"/>
                </a:lnTo>
                <a:lnTo>
                  <a:pt x="15716" y="8501"/>
                </a:lnTo>
                <a:lnTo>
                  <a:pt x="17891" y="7782"/>
                </a:lnTo>
                <a:lnTo>
                  <a:pt x="23774" y="5911"/>
                </a:lnTo>
                <a:lnTo>
                  <a:pt x="24163" y="5160"/>
                </a:lnTo>
                <a:lnTo>
                  <a:pt x="5928" y="5160"/>
                </a:lnTo>
                <a:lnTo>
                  <a:pt x="6082" y="4989"/>
                </a:lnTo>
                <a:lnTo>
                  <a:pt x="4810" y="4989"/>
                </a:lnTo>
                <a:lnTo>
                  <a:pt x="4996" y="4949"/>
                </a:lnTo>
                <a:close/>
              </a:path>
              <a:path w="24765" h="12700">
                <a:moveTo>
                  <a:pt x="12853" y="9262"/>
                </a:moveTo>
                <a:lnTo>
                  <a:pt x="11908" y="9881"/>
                </a:lnTo>
                <a:lnTo>
                  <a:pt x="12638" y="9558"/>
                </a:lnTo>
                <a:lnTo>
                  <a:pt x="12853" y="9262"/>
                </a:lnTo>
                <a:close/>
              </a:path>
              <a:path w="24765" h="12700">
                <a:moveTo>
                  <a:pt x="12638" y="9558"/>
                </a:moveTo>
                <a:lnTo>
                  <a:pt x="11908" y="9881"/>
                </a:lnTo>
                <a:lnTo>
                  <a:pt x="12362" y="9881"/>
                </a:lnTo>
                <a:lnTo>
                  <a:pt x="12638" y="9558"/>
                </a:lnTo>
                <a:close/>
              </a:path>
              <a:path w="24765" h="12700">
                <a:moveTo>
                  <a:pt x="13485" y="9178"/>
                </a:moveTo>
                <a:lnTo>
                  <a:pt x="12981" y="9178"/>
                </a:lnTo>
                <a:lnTo>
                  <a:pt x="12638" y="9558"/>
                </a:lnTo>
                <a:lnTo>
                  <a:pt x="13210" y="9305"/>
                </a:lnTo>
                <a:lnTo>
                  <a:pt x="13485" y="9178"/>
                </a:lnTo>
                <a:close/>
              </a:path>
              <a:path w="24765" h="12700">
                <a:moveTo>
                  <a:pt x="12939" y="9206"/>
                </a:moveTo>
                <a:lnTo>
                  <a:pt x="12664" y="9470"/>
                </a:lnTo>
                <a:lnTo>
                  <a:pt x="12939" y="9206"/>
                </a:lnTo>
                <a:close/>
              </a:path>
              <a:path w="24765" h="12700">
                <a:moveTo>
                  <a:pt x="12895" y="9258"/>
                </a:moveTo>
                <a:lnTo>
                  <a:pt x="12664" y="9470"/>
                </a:lnTo>
                <a:lnTo>
                  <a:pt x="12895" y="9258"/>
                </a:lnTo>
                <a:close/>
              </a:path>
              <a:path w="24765" h="12700">
                <a:moveTo>
                  <a:pt x="13363" y="9237"/>
                </a:moveTo>
                <a:lnTo>
                  <a:pt x="13147" y="9305"/>
                </a:lnTo>
                <a:lnTo>
                  <a:pt x="13363" y="9237"/>
                </a:lnTo>
                <a:close/>
              </a:path>
              <a:path w="24765" h="12700">
                <a:moveTo>
                  <a:pt x="13144" y="8942"/>
                </a:moveTo>
                <a:lnTo>
                  <a:pt x="12853" y="9262"/>
                </a:lnTo>
                <a:lnTo>
                  <a:pt x="12988" y="9147"/>
                </a:lnTo>
                <a:lnTo>
                  <a:pt x="13144" y="8942"/>
                </a:lnTo>
                <a:close/>
              </a:path>
              <a:path w="24765" h="12700">
                <a:moveTo>
                  <a:pt x="13650" y="9147"/>
                </a:moveTo>
                <a:lnTo>
                  <a:pt x="13363" y="9237"/>
                </a:lnTo>
                <a:lnTo>
                  <a:pt x="13650" y="9147"/>
                </a:lnTo>
                <a:close/>
              </a:path>
              <a:path w="24765" h="12700">
                <a:moveTo>
                  <a:pt x="14307" y="8942"/>
                </a:moveTo>
                <a:lnTo>
                  <a:pt x="13144" y="8942"/>
                </a:lnTo>
                <a:lnTo>
                  <a:pt x="12939" y="9206"/>
                </a:lnTo>
                <a:lnTo>
                  <a:pt x="13485" y="9178"/>
                </a:lnTo>
                <a:lnTo>
                  <a:pt x="13650" y="9147"/>
                </a:lnTo>
                <a:lnTo>
                  <a:pt x="14307" y="8942"/>
                </a:lnTo>
                <a:close/>
              </a:path>
              <a:path w="24765" h="12700">
                <a:moveTo>
                  <a:pt x="6522" y="4690"/>
                </a:moveTo>
                <a:lnTo>
                  <a:pt x="6260" y="4794"/>
                </a:lnTo>
                <a:lnTo>
                  <a:pt x="5928" y="5160"/>
                </a:lnTo>
                <a:lnTo>
                  <a:pt x="6522" y="4690"/>
                </a:lnTo>
                <a:close/>
              </a:path>
              <a:path w="24765" h="12700">
                <a:moveTo>
                  <a:pt x="24465" y="4575"/>
                </a:moveTo>
                <a:lnTo>
                  <a:pt x="6812" y="4575"/>
                </a:lnTo>
                <a:lnTo>
                  <a:pt x="6470" y="4732"/>
                </a:lnTo>
                <a:lnTo>
                  <a:pt x="5928" y="5160"/>
                </a:lnTo>
                <a:lnTo>
                  <a:pt x="24163" y="5160"/>
                </a:lnTo>
                <a:lnTo>
                  <a:pt x="24465" y="4575"/>
                </a:lnTo>
                <a:close/>
              </a:path>
              <a:path w="24765" h="12700">
                <a:moveTo>
                  <a:pt x="5905" y="4928"/>
                </a:moveTo>
                <a:lnTo>
                  <a:pt x="5182" y="4928"/>
                </a:lnTo>
                <a:lnTo>
                  <a:pt x="4810" y="4989"/>
                </a:lnTo>
                <a:lnTo>
                  <a:pt x="6082" y="4989"/>
                </a:lnTo>
                <a:lnTo>
                  <a:pt x="5868" y="4949"/>
                </a:lnTo>
                <a:close/>
              </a:path>
              <a:path w="24765" h="12700">
                <a:moveTo>
                  <a:pt x="6262" y="4732"/>
                </a:moveTo>
                <a:lnTo>
                  <a:pt x="6119" y="4732"/>
                </a:lnTo>
                <a:lnTo>
                  <a:pt x="4996" y="4949"/>
                </a:lnTo>
                <a:lnTo>
                  <a:pt x="5182" y="4928"/>
                </a:lnTo>
                <a:lnTo>
                  <a:pt x="5905" y="4928"/>
                </a:lnTo>
                <a:lnTo>
                  <a:pt x="6262" y="4732"/>
                </a:lnTo>
                <a:close/>
              </a:path>
              <a:path w="24765" h="12700">
                <a:moveTo>
                  <a:pt x="6344" y="4701"/>
                </a:moveTo>
                <a:lnTo>
                  <a:pt x="5868" y="4949"/>
                </a:lnTo>
                <a:lnTo>
                  <a:pt x="6192" y="4820"/>
                </a:lnTo>
                <a:lnTo>
                  <a:pt x="6344" y="4701"/>
                </a:lnTo>
                <a:close/>
              </a:path>
              <a:path w="24765" h="12700">
                <a:moveTo>
                  <a:pt x="6260" y="4794"/>
                </a:moveTo>
                <a:lnTo>
                  <a:pt x="5868" y="4949"/>
                </a:lnTo>
                <a:lnTo>
                  <a:pt x="6119" y="4949"/>
                </a:lnTo>
                <a:lnTo>
                  <a:pt x="6260" y="4794"/>
                </a:lnTo>
                <a:close/>
              </a:path>
              <a:path w="24765" h="12700">
                <a:moveTo>
                  <a:pt x="6558" y="4662"/>
                </a:moveTo>
                <a:lnTo>
                  <a:pt x="6386" y="4693"/>
                </a:lnTo>
                <a:lnTo>
                  <a:pt x="6558" y="4662"/>
                </a:lnTo>
                <a:close/>
              </a:path>
              <a:path w="24765" h="12700">
                <a:moveTo>
                  <a:pt x="6324" y="4697"/>
                </a:moveTo>
                <a:lnTo>
                  <a:pt x="6119" y="4732"/>
                </a:lnTo>
                <a:lnTo>
                  <a:pt x="6324" y="4697"/>
                </a:lnTo>
                <a:close/>
              </a:path>
              <a:path w="24765" h="12700">
                <a:moveTo>
                  <a:pt x="6300" y="4710"/>
                </a:moveTo>
                <a:close/>
              </a:path>
              <a:path w="24765" h="12700">
                <a:moveTo>
                  <a:pt x="6950" y="4352"/>
                </a:moveTo>
                <a:lnTo>
                  <a:pt x="6353" y="4692"/>
                </a:lnTo>
                <a:lnTo>
                  <a:pt x="6599" y="4629"/>
                </a:lnTo>
                <a:lnTo>
                  <a:pt x="6950" y="4352"/>
                </a:lnTo>
                <a:close/>
              </a:path>
              <a:path w="24765" h="12700">
                <a:moveTo>
                  <a:pt x="6812" y="4575"/>
                </a:moveTo>
                <a:lnTo>
                  <a:pt x="6599" y="4629"/>
                </a:lnTo>
                <a:lnTo>
                  <a:pt x="6812" y="4575"/>
                </a:lnTo>
                <a:close/>
              </a:path>
              <a:path w="24765" h="12700">
                <a:moveTo>
                  <a:pt x="24708" y="4105"/>
                </a:moveTo>
                <a:lnTo>
                  <a:pt x="6885" y="4105"/>
                </a:lnTo>
                <a:lnTo>
                  <a:pt x="6372" y="4671"/>
                </a:lnTo>
                <a:lnTo>
                  <a:pt x="6950" y="4352"/>
                </a:lnTo>
                <a:lnTo>
                  <a:pt x="24581" y="4352"/>
                </a:lnTo>
                <a:lnTo>
                  <a:pt x="24708" y="4105"/>
                </a:lnTo>
                <a:close/>
              </a:path>
              <a:path w="24765" h="12700">
                <a:moveTo>
                  <a:pt x="6599" y="4629"/>
                </a:moveTo>
                <a:close/>
              </a:path>
              <a:path w="24765" h="12700">
                <a:moveTo>
                  <a:pt x="24581" y="4352"/>
                </a:moveTo>
                <a:lnTo>
                  <a:pt x="6950" y="4352"/>
                </a:lnTo>
                <a:lnTo>
                  <a:pt x="6599" y="4629"/>
                </a:lnTo>
                <a:lnTo>
                  <a:pt x="6812" y="4575"/>
                </a:lnTo>
                <a:lnTo>
                  <a:pt x="24465" y="4575"/>
                </a:lnTo>
                <a:lnTo>
                  <a:pt x="24581" y="4352"/>
                </a:lnTo>
                <a:close/>
              </a:path>
              <a:path w="24765" h="12700">
                <a:moveTo>
                  <a:pt x="23415" y="749"/>
                </a:moveTo>
                <a:lnTo>
                  <a:pt x="6834" y="4162"/>
                </a:lnTo>
                <a:lnTo>
                  <a:pt x="24708" y="4105"/>
                </a:lnTo>
                <a:lnTo>
                  <a:pt x="23702" y="932"/>
                </a:lnTo>
                <a:lnTo>
                  <a:pt x="23415" y="749"/>
                </a:lnTo>
                <a:close/>
              </a:path>
              <a:path w="24765" h="12700">
                <a:moveTo>
                  <a:pt x="22240" y="0"/>
                </a:moveTo>
                <a:lnTo>
                  <a:pt x="16371" y="753"/>
                </a:lnTo>
                <a:lnTo>
                  <a:pt x="23415" y="749"/>
                </a:lnTo>
                <a:lnTo>
                  <a:pt x="2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398523"/>
            <a:ext cx="359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Binge-watching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TV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0190" y="2410459"/>
            <a:ext cx="2686050" cy="2762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 marR="30480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Note: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if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simply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up 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%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frequency. </a:t>
            </a:r>
            <a:r>
              <a:rPr sz="1800" spc="-35" dirty="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off </a:t>
            </a:r>
            <a:r>
              <a:rPr sz="1800" spc="-39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by 0.03%!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63500" marR="307975">
              <a:lnSpc>
                <a:spcPct val="99400"/>
              </a:lnSpc>
            </a:pP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This is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rounding issue,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since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we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dropped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4472C4"/>
                </a:solidFill>
                <a:latin typeface="Calibri"/>
                <a:cs typeface="Calibri"/>
              </a:rPr>
              <a:t>3</a:t>
            </a:r>
            <a:r>
              <a:rPr sz="1800" spc="-30" baseline="23148" dirty="0">
                <a:solidFill>
                  <a:srgbClr val="4472C4"/>
                </a:solidFill>
                <a:latin typeface="Calibri"/>
                <a:cs typeface="Calibri"/>
              </a:rPr>
              <a:t>rd </a:t>
            </a:r>
            <a:r>
              <a:rPr sz="1800" spc="-390" baseline="23148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decimal point.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marL="63500" marR="60960">
              <a:lnSpc>
                <a:spcPts val="2090"/>
              </a:lnSpc>
              <a:spcBef>
                <a:spcPts val="5"/>
              </a:spcBef>
            </a:pP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How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do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fix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this?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will </a:t>
            </a:r>
            <a:r>
              <a:rPr sz="1800" spc="-39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see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on the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next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slide.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35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#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spc="-20" dirty="0"/>
              <a:t>Hours</a:t>
            </a:r>
            <a:r>
              <a:rPr sz="4400" spc="-10" dirty="0"/>
              <a:t> </a:t>
            </a:r>
            <a:r>
              <a:rPr sz="4400" spc="-15" dirty="0"/>
              <a:t>Binge-watching</a:t>
            </a:r>
            <a:r>
              <a:rPr sz="4400" spc="-10" dirty="0"/>
              <a:t> </a:t>
            </a:r>
            <a:r>
              <a:rPr sz="4400" spc="-5" dirty="0"/>
              <a:t>TV</a:t>
            </a:r>
            <a:r>
              <a:rPr sz="4400" spc="-10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1271" y="1830564"/>
          <a:ext cx="8103233" cy="425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Interval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0029">
                        <a:lnSpc>
                          <a:spcPts val="211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Cumul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168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Cumulative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%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((cumulative frequency/n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)*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(7/70)*100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41.43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(36/70)*100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51.42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5-6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31.42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36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(58/70)*100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82.85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7-8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7.14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58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63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(63/70)*100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63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(67/70)*100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95.71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11-12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67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(69/70)*100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98.57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13-14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1.42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69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(10/70)*100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70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649929" y="2570613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9278" y="12040"/>
                </a:moveTo>
                <a:lnTo>
                  <a:pt x="4634" y="12040"/>
                </a:lnTo>
                <a:lnTo>
                  <a:pt x="4808" y="12084"/>
                </a:lnTo>
                <a:lnTo>
                  <a:pt x="5402" y="12249"/>
                </a:lnTo>
                <a:lnTo>
                  <a:pt x="6079" y="12367"/>
                </a:lnTo>
                <a:lnTo>
                  <a:pt x="6830" y="12430"/>
                </a:lnTo>
                <a:lnTo>
                  <a:pt x="7501" y="12430"/>
                </a:lnTo>
                <a:lnTo>
                  <a:pt x="8082" y="12387"/>
                </a:lnTo>
                <a:lnTo>
                  <a:pt x="9278" y="12040"/>
                </a:lnTo>
                <a:close/>
              </a:path>
              <a:path w="24765" h="12700">
                <a:moveTo>
                  <a:pt x="4733" y="12067"/>
                </a:moveTo>
                <a:close/>
              </a:path>
              <a:path w="24765" h="12700">
                <a:moveTo>
                  <a:pt x="4996" y="4949"/>
                </a:moveTo>
                <a:lnTo>
                  <a:pt x="1301" y="5356"/>
                </a:lnTo>
                <a:lnTo>
                  <a:pt x="0" y="6982"/>
                </a:lnTo>
                <a:lnTo>
                  <a:pt x="354" y="10190"/>
                </a:lnTo>
                <a:lnTo>
                  <a:pt x="1388" y="11338"/>
                </a:lnTo>
                <a:lnTo>
                  <a:pt x="4733" y="12067"/>
                </a:lnTo>
                <a:lnTo>
                  <a:pt x="9278" y="12040"/>
                </a:lnTo>
                <a:lnTo>
                  <a:pt x="9655" y="11931"/>
                </a:lnTo>
                <a:lnTo>
                  <a:pt x="10761" y="11338"/>
                </a:lnTo>
                <a:lnTo>
                  <a:pt x="11889" y="10435"/>
                </a:lnTo>
                <a:lnTo>
                  <a:pt x="12362" y="9881"/>
                </a:lnTo>
                <a:lnTo>
                  <a:pt x="11908" y="9881"/>
                </a:lnTo>
                <a:lnTo>
                  <a:pt x="12788" y="9305"/>
                </a:lnTo>
                <a:lnTo>
                  <a:pt x="13144" y="8942"/>
                </a:lnTo>
                <a:lnTo>
                  <a:pt x="14307" y="8942"/>
                </a:lnTo>
                <a:lnTo>
                  <a:pt x="15716" y="8501"/>
                </a:lnTo>
                <a:lnTo>
                  <a:pt x="17891" y="7782"/>
                </a:lnTo>
                <a:lnTo>
                  <a:pt x="23774" y="5911"/>
                </a:lnTo>
                <a:lnTo>
                  <a:pt x="24163" y="5160"/>
                </a:lnTo>
                <a:lnTo>
                  <a:pt x="5928" y="5160"/>
                </a:lnTo>
                <a:lnTo>
                  <a:pt x="6082" y="4989"/>
                </a:lnTo>
                <a:lnTo>
                  <a:pt x="4810" y="4989"/>
                </a:lnTo>
                <a:lnTo>
                  <a:pt x="4996" y="4949"/>
                </a:lnTo>
                <a:close/>
              </a:path>
              <a:path w="24765" h="12700">
                <a:moveTo>
                  <a:pt x="12853" y="9262"/>
                </a:moveTo>
                <a:lnTo>
                  <a:pt x="11908" y="9881"/>
                </a:lnTo>
                <a:lnTo>
                  <a:pt x="12638" y="9558"/>
                </a:lnTo>
                <a:lnTo>
                  <a:pt x="12853" y="9262"/>
                </a:lnTo>
                <a:close/>
              </a:path>
              <a:path w="24765" h="12700">
                <a:moveTo>
                  <a:pt x="12638" y="9558"/>
                </a:moveTo>
                <a:lnTo>
                  <a:pt x="11908" y="9881"/>
                </a:lnTo>
                <a:lnTo>
                  <a:pt x="12362" y="9881"/>
                </a:lnTo>
                <a:lnTo>
                  <a:pt x="12638" y="9558"/>
                </a:lnTo>
                <a:close/>
              </a:path>
              <a:path w="24765" h="12700">
                <a:moveTo>
                  <a:pt x="13485" y="9178"/>
                </a:moveTo>
                <a:lnTo>
                  <a:pt x="12981" y="9178"/>
                </a:lnTo>
                <a:lnTo>
                  <a:pt x="12638" y="9558"/>
                </a:lnTo>
                <a:lnTo>
                  <a:pt x="13210" y="9305"/>
                </a:lnTo>
                <a:lnTo>
                  <a:pt x="13485" y="9178"/>
                </a:lnTo>
                <a:close/>
              </a:path>
              <a:path w="24765" h="12700">
                <a:moveTo>
                  <a:pt x="12939" y="9206"/>
                </a:moveTo>
                <a:lnTo>
                  <a:pt x="12664" y="9470"/>
                </a:lnTo>
                <a:lnTo>
                  <a:pt x="12939" y="9206"/>
                </a:lnTo>
                <a:close/>
              </a:path>
              <a:path w="24765" h="12700">
                <a:moveTo>
                  <a:pt x="12895" y="9258"/>
                </a:moveTo>
                <a:lnTo>
                  <a:pt x="12664" y="9470"/>
                </a:lnTo>
                <a:lnTo>
                  <a:pt x="12895" y="9258"/>
                </a:lnTo>
                <a:close/>
              </a:path>
              <a:path w="24765" h="12700">
                <a:moveTo>
                  <a:pt x="13363" y="9237"/>
                </a:moveTo>
                <a:lnTo>
                  <a:pt x="13147" y="9305"/>
                </a:lnTo>
                <a:lnTo>
                  <a:pt x="13363" y="9237"/>
                </a:lnTo>
                <a:close/>
              </a:path>
              <a:path w="24765" h="12700">
                <a:moveTo>
                  <a:pt x="13144" y="8942"/>
                </a:moveTo>
                <a:lnTo>
                  <a:pt x="12853" y="9262"/>
                </a:lnTo>
                <a:lnTo>
                  <a:pt x="12988" y="9147"/>
                </a:lnTo>
                <a:lnTo>
                  <a:pt x="13144" y="8942"/>
                </a:lnTo>
                <a:close/>
              </a:path>
              <a:path w="24765" h="12700">
                <a:moveTo>
                  <a:pt x="13650" y="9147"/>
                </a:moveTo>
                <a:lnTo>
                  <a:pt x="13363" y="9237"/>
                </a:lnTo>
                <a:lnTo>
                  <a:pt x="13650" y="9147"/>
                </a:lnTo>
                <a:close/>
              </a:path>
              <a:path w="24765" h="12700">
                <a:moveTo>
                  <a:pt x="14307" y="8942"/>
                </a:moveTo>
                <a:lnTo>
                  <a:pt x="13144" y="8942"/>
                </a:lnTo>
                <a:lnTo>
                  <a:pt x="12939" y="9206"/>
                </a:lnTo>
                <a:lnTo>
                  <a:pt x="13485" y="9178"/>
                </a:lnTo>
                <a:lnTo>
                  <a:pt x="13650" y="9147"/>
                </a:lnTo>
                <a:lnTo>
                  <a:pt x="14307" y="8942"/>
                </a:lnTo>
                <a:close/>
              </a:path>
              <a:path w="24765" h="12700">
                <a:moveTo>
                  <a:pt x="6522" y="4690"/>
                </a:moveTo>
                <a:lnTo>
                  <a:pt x="6260" y="4794"/>
                </a:lnTo>
                <a:lnTo>
                  <a:pt x="5928" y="5160"/>
                </a:lnTo>
                <a:lnTo>
                  <a:pt x="6522" y="4690"/>
                </a:lnTo>
                <a:close/>
              </a:path>
              <a:path w="24765" h="12700">
                <a:moveTo>
                  <a:pt x="24465" y="4575"/>
                </a:moveTo>
                <a:lnTo>
                  <a:pt x="6812" y="4575"/>
                </a:lnTo>
                <a:lnTo>
                  <a:pt x="6470" y="4732"/>
                </a:lnTo>
                <a:lnTo>
                  <a:pt x="5928" y="5160"/>
                </a:lnTo>
                <a:lnTo>
                  <a:pt x="24163" y="5160"/>
                </a:lnTo>
                <a:lnTo>
                  <a:pt x="24465" y="4575"/>
                </a:lnTo>
                <a:close/>
              </a:path>
              <a:path w="24765" h="12700">
                <a:moveTo>
                  <a:pt x="5905" y="4928"/>
                </a:moveTo>
                <a:lnTo>
                  <a:pt x="5182" y="4928"/>
                </a:lnTo>
                <a:lnTo>
                  <a:pt x="4810" y="4989"/>
                </a:lnTo>
                <a:lnTo>
                  <a:pt x="6082" y="4989"/>
                </a:lnTo>
                <a:lnTo>
                  <a:pt x="5868" y="4949"/>
                </a:lnTo>
                <a:close/>
              </a:path>
              <a:path w="24765" h="12700">
                <a:moveTo>
                  <a:pt x="6262" y="4732"/>
                </a:moveTo>
                <a:lnTo>
                  <a:pt x="6119" y="4732"/>
                </a:lnTo>
                <a:lnTo>
                  <a:pt x="4996" y="4949"/>
                </a:lnTo>
                <a:lnTo>
                  <a:pt x="5182" y="4928"/>
                </a:lnTo>
                <a:lnTo>
                  <a:pt x="5905" y="4928"/>
                </a:lnTo>
                <a:lnTo>
                  <a:pt x="6262" y="4732"/>
                </a:lnTo>
                <a:close/>
              </a:path>
              <a:path w="24765" h="12700">
                <a:moveTo>
                  <a:pt x="6344" y="4701"/>
                </a:moveTo>
                <a:lnTo>
                  <a:pt x="5868" y="4949"/>
                </a:lnTo>
                <a:lnTo>
                  <a:pt x="6192" y="4820"/>
                </a:lnTo>
                <a:lnTo>
                  <a:pt x="6344" y="4701"/>
                </a:lnTo>
                <a:close/>
              </a:path>
              <a:path w="24765" h="12700">
                <a:moveTo>
                  <a:pt x="6260" y="4794"/>
                </a:moveTo>
                <a:lnTo>
                  <a:pt x="5868" y="4949"/>
                </a:lnTo>
                <a:lnTo>
                  <a:pt x="6119" y="4949"/>
                </a:lnTo>
                <a:lnTo>
                  <a:pt x="6260" y="4794"/>
                </a:lnTo>
                <a:close/>
              </a:path>
              <a:path w="24765" h="12700">
                <a:moveTo>
                  <a:pt x="6558" y="4662"/>
                </a:moveTo>
                <a:lnTo>
                  <a:pt x="6386" y="4693"/>
                </a:lnTo>
                <a:lnTo>
                  <a:pt x="6558" y="4662"/>
                </a:lnTo>
                <a:close/>
              </a:path>
              <a:path w="24765" h="12700">
                <a:moveTo>
                  <a:pt x="6324" y="4697"/>
                </a:moveTo>
                <a:lnTo>
                  <a:pt x="6119" y="4732"/>
                </a:lnTo>
                <a:lnTo>
                  <a:pt x="6324" y="4697"/>
                </a:lnTo>
                <a:close/>
              </a:path>
              <a:path w="24765" h="12700">
                <a:moveTo>
                  <a:pt x="6300" y="4710"/>
                </a:moveTo>
                <a:close/>
              </a:path>
              <a:path w="24765" h="12700">
                <a:moveTo>
                  <a:pt x="6950" y="4352"/>
                </a:moveTo>
                <a:lnTo>
                  <a:pt x="6353" y="4692"/>
                </a:lnTo>
                <a:lnTo>
                  <a:pt x="6599" y="4629"/>
                </a:lnTo>
                <a:lnTo>
                  <a:pt x="6950" y="4352"/>
                </a:lnTo>
                <a:close/>
              </a:path>
              <a:path w="24765" h="12700">
                <a:moveTo>
                  <a:pt x="6812" y="4575"/>
                </a:moveTo>
                <a:lnTo>
                  <a:pt x="6599" y="4629"/>
                </a:lnTo>
                <a:lnTo>
                  <a:pt x="6812" y="4575"/>
                </a:lnTo>
                <a:close/>
              </a:path>
              <a:path w="24765" h="12700">
                <a:moveTo>
                  <a:pt x="24708" y="4105"/>
                </a:moveTo>
                <a:lnTo>
                  <a:pt x="6885" y="4105"/>
                </a:lnTo>
                <a:lnTo>
                  <a:pt x="6372" y="4671"/>
                </a:lnTo>
                <a:lnTo>
                  <a:pt x="6950" y="4352"/>
                </a:lnTo>
                <a:lnTo>
                  <a:pt x="24581" y="4352"/>
                </a:lnTo>
                <a:lnTo>
                  <a:pt x="24708" y="4105"/>
                </a:lnTo>
                <a:close/>
              </a:path>
              <a:path w="24765" h="12700">
                <a:moveTo>
                  <a:pt x="6599" y="4629"/>
                </a:moveTo>
                <a:close/>
              </a:path>
              <a:path w="24765" h="12700">
                <a:moveTo>
                  <a:pt x="24581" y="4352"/>
                </a:moveTo>
                <a:lnTo>
                  <a:pt x="6950" y="4352"/>
                </a:lnTo>
                <a:lnTo>
                  <a:pt x="6599" y="4629"/>
                </a:lnTo>
                <a:lnTo>
                  <a:pt x="6812" y="4575"/>
                </a:lnTo>
                <a:lnTo>
                  <a:pt x="24465" y="4575"/>
                </a:lnTo>
                <a:lnTo>
                  <a:pt x="24581" y="4352"/>
                </a:lnTo>
                <a:close/>
              </a:path>
              <a:path w="24765" h="12700">
                <a:moveTo>
                  <a:pt x="23415" y="749"/>
                </a:moveTo>
                <a:lnTo>
                  <a:pt x="6834" y="4162"/>
                </a:lnTo>
                <a:lnTo>
                  <a:pt x="24708" y="4105"/>
                </a:lnTo>
                <a:lnTo>
                  <a:pt x="23702" y="932"/>
                </a:lnTo>
                <a:lnTo>
                  <a:pt x="23415" y="749"/>
                </a:lnTo>
                <a:close/>
              </a:path>
              <a:path w="24765" h="12700">
                <a:moveTo>
                  <a:pt x="22240" y="0"/>
                </a:moveTo>
                <a:lnTo>
                  <a:pt x="16371" y="753"/>
                </a:lnTo>
                <a:lnTo>
                  <a:pt x="23415" y="749"/>
                </a:lnTo>
                <a:lnTo>
                  <a:pt x="2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80873" y="2242820"/>
            <a:ext cx="1860550" cy="1939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If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we </a:t>
            </a:r>
            <a:r>
              <a:rPr sz="1800" spc="-25" dirty="0">
                <a:solidFill>
                  <a:srgbClr val="4472C4"/>
                </a:solidFill>
                <a:latin typeface="Calibri"/>
                <a:cs typeface="Calibri"/>
              </a:rPr>
              <a:t>take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more </a:t>
            </a:r>
            <a:r>
              <a:rPr sz="1800" spc="-39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precise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approach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(last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column),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we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avoid</a:t>
            </a:r>
            <a:r>
              <a:rPr sz="1800" spc="-5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compounding </a:t>
            </a:r>
            <a:r>
              <a:rPr sz="1800" spc="-39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rounding 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errors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at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end up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exactly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100%!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0" y="567171"/>
            <a:ext cx="4762500" cy="57236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188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Shapes</a:t>
            </a:r>
            <a:r>
              <a:rPr sz="4400" spc="-30" dirty="0"/>
              <a:t> </a:t>
            </a:r>
            <a:r>
              <a:rPr sz="4400" dirty="0"/>
              <a:t>of</a:t>
            </a:r>
            <a:r>
              <a:rPr sz="4400" spc="-25" dirty="0"/>
              <a:t> </a:t>
            </a:r>
            <a:r>
              <a:rPr sz="4400" spc="-5" dirty="0"/>
              <a:t>Distributions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437370" cy="3753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Skew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skew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tail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negative/left</a:t>
            </a:r>
            <a:r>
              <a:rPr sz="2000" dirty="0">
                <a:latin typeface="Calibri"/>
                <a:cs typeface="Calibri"/>
              </a:rPr>
              <a:t> side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distribution; bulk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scores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right</a:t>
            </a:r>
            <a:r>
              <a:rPr sz="2000" dirty="0">
                <a:latin typeface="Calibri"/>
                <a:cs typeface="Calibri"/>
              </a:rPr>
              <a:t> side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Positive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Skew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tail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positive/right</a:t>
            </a:r>
            <a:r>
              <a:rPr sz="2000" dirty="0">
                <a:latin typeface="Calibri"/>
                <a:cs typeface="Calibri"/>
              </a:rPr>
              <a:t> side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distribution; bulk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scores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left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Modality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(peaks)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there?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Symmetry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right </a:t>
            </a:r>
            <a:r>
              <a:rPr sz="2400" spc="-5" dirty="0">
                <a:latin typeface="Calibri"/>
                <a:cs typeface="Calibri"/>
              </a:rPr>
              <a:t>sides</a:t>
            </a:r>
            <a:r>
              <a:rPr sz="2400" spc="-10" dirty="0">
                <a:latin typeface="Calibri"/>
                <a:cs typeface="Calibri"/>
              </a:rPr>
              <a:t> mirror</a:t>
            </a:r>
            <a:r>
              <a:rPr sz="2400" spc="-5" dirty="0">
                <a:latin typeface="Calibri"/>
                <a:cs typeface="Calibri"/>
              </a:rPr>
              <a:t> images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other?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78830A1A-1C73-8C50-F032-371300404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3288" y="683220"/>
            <a:ext cx="6673024" cy="923330"/>
          </a:xfrm>
        </p:spPr>
        <p:txBody>
          <a:bodyPr/>
          <a:lstStyle/>
          <a:p>
            <a:r>
              <a:rPr lang="en-US" altLang="en-US" dirty="0"/>
              <a:t>Asymmetrical shapes</a:t>
            </a:r>
          </a:p>
        </p:txBody>
      </p:sp>
      <p:pic>
        <p:nvPicPr>
          <p:cNvPr id="50180" name="Picture 1028">
            <a:extLst>
              <a:ext uri="{FF2B5EF4-FFF2-40B4-BE49-F238E27FC236}">
                <a16:creationId xmlns:a16="http://schemas.microsoft.com/office/drawing/2014/main" id="{8D5411A5-7938-CC85-5750-7029A038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2971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1029">
            <a:extLst>
              <a:ext uri="{FF2B5EF4-FFF2-40B4-BE49-F238E27FC236}">
                <a16:creationId xmlns:a16="http://schemas.microsoft.com/office/drawing/2014/main" id="{42D2F85B-8489-C51F-AB53-2E3D978D8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3276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2" name="Picture 1030">
            <a:extLst>
              <a:ext uri="{FF2B5EF4-FFF2-40B4-BE49-F238E27FC236}">
                <a16:creationId xmlns:a16="http://schemas.microsoft.com/office/drawing/2014/main" id="{2DE9ED57-818D-9ADC-16FC-9E2CB4E0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34290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0DA59C7-E4D0-0FD8-BCA2-D855B0365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848600" cy="1846659"/>
          </a:xfrm>
        </p:spPr>
        <p:txBody>
          <a:bodyPr/>
          <a:lstStyle/>
          <a:p>
            <a:r>
              <a:rPr lang="en-US" altLang="en-US" dirty="0"/>
              <a:t>Modality (no. of peaks)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55A51C4A-4139-51DE-B0FA-8BB735CC5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968625" y="2506664"/>
            <a:ext cx="31273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F7AC627-80EC-B9EB-C350-EB4EEF42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1"/>
          <a:stretch/>
        </p:blipFill>
        <p:spPr bwMode="auto">
          <a:xfrm>
            <a:off x="6553200" y="2506662"/>
            <a:ext cx="32067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3EACAEE-3607-3093-01D6-FDBB72739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3288" y="569675"/>
            <a:ext cx="6673024" cy="923330"/>
          </a:xfrm>
        </p:spPr>
        <p:txBody>
          <a:bodyPr/>
          <a:lstStyle/>
          <a:p>
            <a:r>
              <a:rPr lang="en-US" altLang="en-US" dirty="0"/>
              <a:t>Symmetrical shapes</a:t>
            </a:r>
          </a:p>
        </p:txBody>
      </p:sp>
      <p:pic>
        <p:nvPicPr>
          <p:cNvPr id="49159" name="Picture 7">
            <a:extLst>
              <a:ext uri="{FF2B5EF4-FFF2-40B4-BE49-F238E27FC236}">
                <a16:creationId xmlns:a16="http://schemas.microsoft.com/office/drawing/2014/main" id="{CA7D7C68-4B19-46AA-9A89-EA5D0128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1"/>
            <a:ext cx="29479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0" name="Picture 8">
            <a:extLst>
              <a:ext uri="{FF2B5EF4-FFF2-40B4-BE49-F238E27FC236}">
                <a16:creationId xmlns:a16="http://schemas.microsoft.com/office/drawing/2014/main" id="{B4808490-9CED-EA60-642B-62678BBF9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57401"/>
            <a:ext cx="29686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1" name="Picture 9">
            <a:extLst>
              <a:ext uri="{FF2B5EF4-FFF2-40B4-BE49-F238E27FC236}">
                <a16:creationId xmlns:a16="http://schemas.microsoft.com/office/drawing/2014/main" id="{46F6F003-CD85-AFD9-81A1-CC538B86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1"/>
            <a:ext cx="3276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Percentiles</a:t>
            </a:r>
            <a:r>
              <a:rPr lang="en-US" sz="3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3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3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Ogive</a:t>
            </a:r>
            <a:r>
              <a:rPr lang="en-US" sz="37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Curve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indent="-228600">
              <a:lnSpc>
                <a:spcPct val="9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700" spc="-15"/>
              <a:t>Percentile</a:t>
            </a:r>
            <a:r>
              <a:rPr lang="en-US" sz="1700" spc="-5"/>
              <a:t> is</a:t>
            </a:r>
            <a:r>
              <a:rPr lang="en-US" sz="1700" spc="10"/>
              <a:t> </a:t>
            </a:r>
            <a:r>
              <a:rPr lang="en-US" sz="1700" spc="-5"/>
              <a:t>the</a:t>
            </a:r>
            <a:r>
              <a:rPr lang="en-US" sz="1700"/>
              <a:t> % </a:t>
            </a:r>
            <a:r>
              <a:rPr lang="en-US" sz="1700" spc="-5"/>
              <a:t>of</a:t>
            </a:r>
            <a:r>
              <a:rPr lang="en-US" sz="1700"/>
              <a:t> </a:t>
            </a:r>
            <a:r>
              <a:rPr lang="en-US" sz="1700" spc="-5"/>
              <a:t>all </a:t>
            </a:r>
            <a:r>
              <a:rPr lang="en-US" sz="1700" spc="-15"/>
              <a:t>scores</a:t>
            </a:r>
            <a:r>
              <a:rPr lang="en-US" sz="1700" spc="-10"/>
              <a:t> </a:t>
            </a:r>
            <a:r>
              <a:rPr lang="en-US" sz="1700" b="1" spc="-20"/>
              <a:t>BELOW</a:t>
            </a:r>
            <a:r>
              <a:rPr lang="en-US" sz="1700" b="1" spc="5"/>
              <a:t> </a:t>
            </a:r>
            <a:r>
              <a:rPr lang="en-US" sz="1700"/>
              <a:t>a </a:t>
            </a:r>
            <a:r>
              <a:rPr lang="en-US" sz="1700" spc="-10"/>
              <a:t>certain</a:t>
            </a:r>
            <a:r>
              <a:rPr lang="en-US" sz="1700" spc="5"/>
              <a:t> </a:t>
            </a:r>
            <a:r>
              <a:rPr lang="en-US" sz="1700" spc="-15"/>
              <a:t>value</a:t>
            </a:r>
            <a:endParaRPr lang="en-US" sz="1700"/>
          </a:p>
          <a:p>
            <a:pPr marL="723900" lvl="1" indent="-228600">
              <a:lnSpc>
                <a:spcPct val="90000"/>
              </a:lnSpc>
              <a:spcBef>
                <a:spcPts val="229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en-US" sz="1700" spc="-5"/>
              <a:t>30</a:t>
            </a:r>
            <a:r>
              <a:rPr lang="en-US" sz="1700" spc="-7" baseline="24305"/>
              <a:t>th</a:t>
            </a:r>
            <a:r>
              <a:rPr lang="en-US" sz="1700" spc="254" baseline="24305"/>
              <a:t> </a:t>
            </a:r>
            <a:r>
              <a:rPr lang="en-US" sz="1700" spc="-10"/>
              <a:t>percentile</a:t>
            </a:r>
            <a:r>
              <a:rPr lang="en-US" sz="1700"/>
              <a:t> means</a:t>
            </a:r>
            <a:r>
              <a:rPr lang="en-US" sz="1700" spc="-10"/>
              <a:t> </a:t>
            </a:r>
            <a:r>
              <a:rPr lang="en-US" sz="1700" spc="-5"/>
              <a:t>70%</a:t>
            </a:r>
            <a:r>
              <a:rPr lang="en-US" sz="1700" spc="-10"/>
              <a:t> </a:t>
            </a:r>
            <a:r>
              <a:rPr lang="en-US" sz="1700" spc="-5"/>
              <a:t>of </a:t>
            </a:r>
            <a:r>
              <a:rPr lang="en-US" sz="1700" spc="-15"/>
              <a:t>scores</a:t>
            </a:r>
            <a:r>
              <a:rPr lang="en-US" sz="1700" spc="-5"/>
              <a:t> </a:t>
            </a:r>
            <a:r>
              <a:rPr lang="en-US" sz="1700" spc="-15"/>
              <a:t>are</a:t>
            </a:r>
            <a:r>
              <a:rPr lang="en-US" sz="1700"/>
              <a:t> </a:t>
            </a:r>
            <a:r>
              <a:rPr lang="en-US" sz="1700" spc="-10"/>
              <a:t>above</a:t>
            </a:r>
            <a:r>
              <a:rPr lang="en-US" sz="1700"/>
              <a:t> </a:t>
            </a:r>
            <a:r>
              <a:rPr lang="en-US" sz="1700" spc="-5"/>
              <a:t>this</a:t>
            </a:r>
            <a:r>
              <a:rPr lang="en-US" sz="1700" spc="-10"/>
              <a:t> point</a:t>
            </a:r>
            <a:endParaRPr lang="en-US" sz="1700"/>
          </a:p>
          <a:p>
            <a:pPr lvl="1"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700"/>
          </a:p>
          <a:p>
            <a:pPr marL="2667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1700" spc="-15"/>
              <a:t>Ogive</a:t>
            </a:r>
            <a:r>
              <a:rPr lang="en-US" sz="1700" spc="-10"/>
              <a:t> </a:t>
            </a:r>
            <a:r>
              <a:rPr lang="en-US" sz="1700" spc="-5"/>
              <a:t>curve is</a:t>
            </a:r>
            <a:r>
              <a:rPr lang="en-US" sz="1700"/>
              <a:t> a </a:t>
            </a:r>
            <a:r>
              <a:rPr lang="en-US" sz="1700" spc="-35"/>
              <a:t>way</a:t>
            </a:r>
            <a:r>
              <a:rPr lang="en-US" sz="1700" spc="-10"/>
              <a:t> </a:t>
            </a:r>
            <a:r>
              <a:rPr lang="en-US" sz="1700" spc="-5"/>
              <a:t>of </a:t>
            </a:r>
            <a:r>
              <a:rPr lang="en-US" sz="1700" spc="-10"/>
              <a:t>graphing</a:t>
            </a:r>
            <a:r>
              <a:rPr lang="en-US" sz="1700"/>
              <a:t> </a:t>
            </a:r>
            <a:r>
              <a:rPr lang="en-US" sz="1700" i="1" spc="-5"/>
              <a:t>cumulative</a:t>
            </a:r>
            <a:r>
              <a:rPr lang="en-US" sz="1700" i="1" spc="5"/>
              <a:t> </a:t>
            </a:r>
            <a:r>
              <a:rPr lang="en-US" sz="1700" spc="-10"/>
              <a:t>frequencies</a:t>
            </a:r>
            <a:endParaRPr lang="en-US" sz="1700"/>
          </a:p>
          <a:p>
            <a:pPr marL="723900" lvl="1" indent="-228600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en-US" sz="1700" spc="-20"/>
              <a:t>Always</a:t>
            </a:r>
            <a:r>
              <a:rPr lang="en-US" sz="1700" spc="-15"/>
              <a:t> </a:t>
            </a:r>
            <a:r>
              <a:rPr lang="en-US" sz="1700"/>
              <a:t>has</a:t>
            </a:r>
            <a:r>
              <a:rPr lang="en-US" sz="1700" spc="-10"/>
              <a:t> </a:t>
            </a:r>
            <a:r>
              <a:rPr lang="en-US" sz="1700"/>
              <a:t>a</a:t>
            </a:r>
            <a:r>
              <a:rPr lang="en-US" sz="1700" spc="-10"/>
              <a:t> positive</a:t>
            </a:r>
            <a:r>
              <a:rPr lang="en-US" sz="1700"/>
              <a:t> </a:t>
            </a:r>
            <a:r>
              <a:rPr lang="en-US" sz="1700" spc="-5"/>
              <a:t>slope</a:t>
            </a:r>
            <a:r>
              <a:rPr lang="en-US" sz="1700"/>
              <a:t> </a:t>
            </a:r>
            <a:r>
              <a:rPr lang="en-US" sz="1700" spc="-15"/>
              <a:t>(grows </a:t>
            </a:r>
            <a:r>
              <a:rPr lang="en-US" sz="1700" spc="-10"/>
              <a:t>from </a:t>
            </a:r>
            <a:r>
              <a:rPr lang="en-US" sz="1700" spc="-5"/>
              <a:t>left</a:t>
            </a:r>
            <a:r>
              <a:rPr lang="en-US" sz="1700" spc="-15"/>
              <a:t> to</a:t>
            </a:r>
            <a:r>
              <a:rPr lang="en-US" sz="1700" spc="-10"/>
              <a:t> right)</a:t>
            </a:r>
            <a:endParaRPr lang="en-US" sz="1700"/>
          </a:p>
          <a:p>
            <a:pPr marL="723900" lvl="1" indent="-228600">
              <a:lnSpc>
                <a:spcPct val="9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lang="en-US" sz="1700" spc="-25"/>
              <a:t>Easy</a:t>
            </a:r>
            <a:r>
              <a:rPr lang="en-US" sz="1700" spc="-10"/>
              <a:t> </a:t>
            </a:r>
            <a:r>
              <a:rPr lang="en-US" sz="1700" spc="-15"/>
              <a:t>to</a:t>
            </a:r>
            <a:r>
              <a:rPr lang="en-US" sz="1700" spc="-10"/>
              <a:t> </a:t>
            </a:r>
            <a:r>
              <a:rPr lang="en-US" sz="1700" spc="-15"/>
              <a:t>interpret</a:t>
            </a:r>
            <a:r>
              <a:rPr lang="en-US" sz="1700" spc="-10"/>
              <a:t> percentiles from</a:t>
            </a:r>
            <a:endParaRPr lang="en-US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1B648-EA2E-CAD9-56F9-2632ABE6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44" y="807593"/>
            <a:ext cx="5267966" cy="5239568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DFB8F-BF61-D911-15FD-BBABD582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363200" cy="533400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CA" sz="4400" spc="-10" dirty="0">
                <a:latin typeface="Calibri Light"/>
                <a:cs typeface="Calibri Light"/>
              </a:rPr>
              <a:t>Percentiles &amp; Ogive Curve</a:t>
            </a:r>
          </a:p>
        </p:txBody>
      </p:sp>
    </p:spTree>
    <p:extLst>
      <p:ext uri="{BB962C8B-B14F-4D97-AF65-F5344CB8AC3E}">
        <p14:creationId xmlns:p14="http://schemas.microsoft.com/office/powerpoint/2010/main" val="9303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62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Frequency</a:t>
            </a:r>
            <a:r>
              <a:rPr sz="4400" spc="-55" dirty="0"/>
              <a:t> </a:t>
            </a:r>
            <a:r>
              <a:rPr sz="4400" spc="-5" dirty="0"/>
              <a:t>Distributions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541895" cy="3365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(tabular)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Column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(X)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frequency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i="1" spc="-1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could</a:t>
            </a:r>
            <a:r>
              <a:rPr sz="2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be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anything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(ages,</a:t>
            </a:r>
            <a:r>
              <a:rPr sz="2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heights,</a:t>
            </a:r>
            <a:r>
              <a:rPr sz="2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scores)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Grouped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(more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 on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next)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ungrouped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i="1" dirty="0">
                <a:solidFill>
                  <a:srgbClr val="4472C4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frequency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count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corresponding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 X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table: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“2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4472C4"/>
                </a:solidFill>
                <a:latin typeface="Calibri"/>
                <a:cs typeface="Calibri"/>
              </a:rPr>
              <a:t>1</a:t>
            </a:r>
            <a:r>
              <a:rPr sz="2400" spc="-40" dirty="0">
                <a:solidFill>
                  <a:srgbClr val="4472C4"/>
                </a:solidFill>
                <a:latin typeface="Calibri"/>
                <a:cs typeface="Calibri"/>
              </a:rPr>
              <a:t>’s,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4472C4"/>
                </a:solidFill>
                <a:latin typeface="Calibri"/>
                <a:cs typeface="Calibri"/>
              </a:rPr>
              <a:t>2</a:t>
            </a:r>
            <a:r>
              <a:rPr sz="2400" spc="-40" dirty="0">
                <a:solidFill>
                  <a:srgbClr val="4472C4"/>
                </a:solidFill>
                <a:latin typeface="Calibri"/>
                <a:cs typeface="Calibri"/>
              </a:rPr>
              <a:t>’s,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3</a:t>
            </a:r>
            <a:r>
              <a:rPr sz="24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4472C4"/>
                </a:solidFill>
                <a:latin typeface="Calibri"/>
                <a:cs typeface="Calibri"/>
              </a:rPr>
              <a:t>3</a:t>
            </a:r>
            <a:r>
              <a:rPr sz="2400" spc="-40" dirty="0">
                <a:solidFill>
                  <a:srgbClr val="4472C4"/>
                </a:solidFill>
                <a:latin typeface="Calibri"/>
                <a:cs typeface="Calibri"/>
              </a:rPr>
              <a:t>’s,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4</a:t>
            </a:r>
            <a:r>
              <a:rPr sz="2400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4472C4"/>
                </a:solidFill>
                <a:latin typeface="Calibri"/>
                <a:cs typeface="Calibri"/>
              </a:rPr>
              <a:t>4</a:t>
            </a:r>
            <a:r>
              <a:rPr sz="2400" spc="-40" dirty="0">
                <a:solidFill>
                  <a:srgbClr val="4472C4"/>
                </a:solidFill>
                <a:latin typeface="Calibri"/>
                <a:cs typeface="Calibri"/>
              </a:rPr>
              <a:t>’s,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5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4472C4"/>
                </a:solidFill>
                <a:latin typeface="Calibri"/>
                <a:cs typeface="Calibri"/>
              </a:rPr>
              <a:t>2</a:t>
            </a:r>
            <a:r>
              <a:rPr sz="2400" spc="-40" dirty="0">
                <a:solidFill>
                  <a:srgbClr val="4472C4"/>
                </a:solidFill>
                <a:latin typeface="Calibri"/>
                <a:cs typeface="Calibri"/>
              </a:rPr>
              <a:t>’s”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3277" y="1819275"/>
          <a:ext cx="2754629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i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1148" y="1653887"/>
            <a:ext cx="4909705" cy="3550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871922E-906D-973F-B789-A591A18BC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6800" y="304801"/>
            <a:ext cx="10363200" cy="615553"/>
          </a:xfrm>
        </p:spPr>
        <p:txBody>
          <a:bodyPr/>
          <a:lstStyle/>
          <a:p>
            <a:r>
              <a:rPr lang="en-US" altLang="en-US" sz="4000"/>
              <a:t>Bar chart – for categorical data</a:t>
            </a:r>
          </a:p>
        </p:txBody>
      </p:sp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DE2F508F-DADA-7E4C-B6CD-D30DDEE04892}"/>
              </a:ext>
            </a:extLst>
          </p:cNvPr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1050863215"/>
              </p:ext>
            </p:extLst>
          </p:nvPr>
        </p:nvGraphicFramePr>
        <p:xfrm>
          <a:off x="1219200" y="915438"/>
          <a:ext cx="8382000" cy="808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9144000" imgH="6101080" progId="MSGraph.Chart.8">
                  <p:embed followColorScheme="full"/>
                </p:oleObj>
              </mc:Choice>
              <mc:Fallback>
                <p:oleObj name="Chart" r:id="rId2" imgW="9144000" imgH="6101080" progId="MSGraph.Chart.8">
                  <p:embed followColorScheme="full"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DE2F508F-DADA-7E4C-B6CD-D30DDEE04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5438"/>
                        <a:ext cx="8382000" cy="8082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>
            <a:extLst>
              <a:ext uri="{FF2B5EF4-FFF2-40B4-BE49-F238E27FC236}">
                <a16:creationId xmlns:a16="http://schemas.microsoft.com/office/drawing/2014/main" id="{5468FB45-2B78-3905-E164-7C344C6B7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25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Bars are discrete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0A1EE64-A4BA-FC63-EC3C-8632BE95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DA3E-5A85-4FA7-86F9-60288C8482E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7BA5BD7-A94B-1EE4-DB17-3C8929688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6800" y="304801"/>
            <a:ext cx="10363200" cy="615553"/>
          </a:xfrm>
        </p:spPr>
        <p:txBody>
          <a:bodyPr/>
          <a:lstStyle/>
          <a:p>
            <a:r>
              <a:rPr lang="en-US" altLang="en-US" sz="4000"/>
              <a:t>Histogram – for quantitative data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8D61F6A1-0E0D-8616-34C1-A19C8675145C}"/>
              </a:ext>
            </a:extLst>
          </p:cNvPr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1379700835"/>
              </p:ext>
            </p:extLst>
          </p:nvPr>
        </p:nvGraphicFramePr>
        <p:xfrm>
          <a:off x="1447800" y="1190597"/>
          <a:ext cx="7543800" cy="814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714844" imgH="6172200" progId="MSGraph.Chart.8">
                  <p:embed followColorScheme="full"/>
                </p:oleObj>
              </mc:Choice>
              <mc:Fallback>
                <p:oleObj name="Chart" r:id="rId2" imgW="5714844" imgH="6172200" progId="MSGraph.Chart.8">
                  <p:embed followColorScheme="full"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id="{8D61F6A1-0E0D-8616-34C1-A19C86751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90597"/>
                        <a:ext cx="7543800" cy="8147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>
            <a:extLst>
              <a:ext uri="{FF2B5EF4-FFF2-40B4-BE49-F238E27FC236}">
                <a16:creationId xmlns:a16="http://schemas.microsoft.com/office/drawing/2014/main" id="{40A9D1B7-97DA-A1B3-EB2B-6B5BADE8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2362200"/>
            <a:ext cx="3048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Bars are contiguous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459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Grouped</a:t>
            </a:r>
            <a:r>
              <a:rPr sz="4400" spc="-30" dirty="0"/>
              <a:t> </a:t>
            </a:r>
            <a:r>
              <a:rPr sz="4400" spc="-10" dirty="0"/>
              <a:t>Frequency</a:t>
            </a:r>
            <a:r>
              <a:rPr sz="4400" spc="-35" dirty="0"/>
              <a:t> </a:t>
            </a:r>
            <a:r>
              <a:rPr sz="4400" spc="-5" dirty="0"/>
              <a:t>Distributions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8021955" cy="21774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10" dirty="0">
                <a:latin typeface="Calibri"/>
                <a:cs typeface="Calibri"/>
              </a:rPr>
              <a:t> grouped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intervals)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Frequencies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10" dirty="0">
                <a:latin typeface="Calibri"/>
                <a:cs typeface="Calibri"/>
              </a:rPr>
              <a:t> intervals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individual </a:t>
            </a:r>
            <a:r>
              <a:rPr sz="2400" spc="-15" dirty="0">
                <a:latin typeface="Calibri"/>
                <a:cs typeface="Calibri"/>
              </a:rPr>
              <a:t>scores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interval/class: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width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Non-overlapping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187188"/>
            <a:ext cx="10263505" cy="10375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883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I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call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them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‘bins’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lot, this is because in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histogram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(coming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soon), it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common 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472C4"/>
                </a:solidFill>
                <a:latin typeface="Calibri"/>
                <a:cs typeface="Calibri"/>
              </a:rPr>
              <a:t>refer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intervals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container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sorts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values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(hence,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 “bins”).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4472C4"/>
                </a:solidFill>
                <a:latin typeface="Calibri"/>
                <a:cs typeface="Calibri"/>
              </a:rPr>
              <a:t>You </a:t>
            </a:r>
            <a:r>
              <a:rPr sz="2400" spc="-5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see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72C4"/>
                </a:solidFill>
                <a:latin typeface="Calibri"/>
                <a:cs typeface="Calibri"/>
              </a:rPr>
              <a:t>in other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sources.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17622" y="2828518"/>
          <a:ext cx="2754629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i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3-4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4-5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6-7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7-8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2891"/>
            <a:ext cx="1029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Rules</a:t>
            </a:r>
            <a:r>
              <a:rPr sz="3600" spc="-10" dirty="0"/>
              <a:t> </a:t>
            </a:r>
            <a:r>
              <a:rPr sz="3600" spc="-35" dirty="0"/>
              <a:t>for</a:t>
            </a:r>
            <a:r>
              <a:rPr sz="3600" spc="-5" dirty="0"/>
              <a:t> </a:t>
            </a:r>
            <a:r>
              <a:rPr sz="3600" spc="-15" dirty="0"/>
              <a:t>Creating</a:t>
            </a:r>
            <a:r>
              <a:rPr sz="3600" dirty="0"/>
              <a:t> </a:t>
            </a:r>
            <a:r>
              <a:rPr sz="3600" spc="-15" dirty="0"/>
              <a:t>Grouped</a:t>
            </a:r>
            <a:r>
              <a:rPr sz="3600" dirty="0"/>
              <a:t> </a:t>
            </a:r>
            <a:r>
              <a:rPr sz="3600" spc="-10" dirty="0"/>
              <a:t>Frequency</a:t>
            </a:r>
            <a:r>
              <a:rPr sz="3600" spc="-5" dirty="0"/>
              <a:t> Distributions</a:t>
            </a:r>
            <a:r>
              <a:rPr sz="3600" spc="-10" dirty="0"/>
              <a:t> </a:t>
            </a:r>
            <a:r>
              <a:rPr sz="1600" spc="-5" dirty="0">
                <a:solidFill>
                  <a:srgbClr val="4472C4"/>
                </a:solidFill>
              </a:rPr>
              <a:t>(in</a:t>
            </a:r>
            <a:r>
              <a:rPr sz="1600" spc="5" dirty="0">
                <a:solidFill>
                  <a:srgbClr val="4472C4"/>
                </a:solidFill>
              </a:rPr>
              <a:t> </a:t>
            </a:r>
            <a:r>
              <a:rPr sz="1600" dirty="0">
                <a:solidFill>
                  <a:srgbClr val="4472C4"/>
                </a:solidFill>
              </a:rPr>
              <a:t>Ch.</a:t>
            </a:r>
            <a:r>
              <a:rPr sz="1600" spc="-5" dirty="0">
                <a:solidFill>
                  <a:srgbClr val="4472C4"/>
                </a:solidFill>
              </a:rPr>
              <a:t> </a:t>
            </a:r>
            <a:r>
              <a:rPr sz="1600" dirty="0">
                <a:solidFill>
                  <a:srgbClr val="4472C4"/>
                </a:solidFill>
              </a:rPr>
              <a:t>3)</a:t>
            </a:r>
            <a:endParaRPr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52804"/>
            <a:ext cx="9711055" cy="5024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Get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Range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 Highest</a:t>
            </a:r>
            <a:r>
              <a:rPr sz="1600" spc="-10" dirty="0">
                <a:latin typeface="Calibri"/>
                <a:cs typeface="Calibri"/>
              </a:rPr>
              <a:t> score</a:t>
            </a:r>
            <a:r>
              <a:rPr sz="1600" dirty="0">
                <a:latin typeface="Calibri"/>
                <a:cs typeface="Calibri"/>
              </a:rPr>
              <a:t> –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lowest score</a:t>
            </a:r>
            <a:endParaRPr sz="16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width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Divide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desired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10" dirty="0">
                <a:latin typeface="Calibri"/>
                <a:cs typeface="Calibri"/>
              </a:rPr>
              <a:t> best)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Range/10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Round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nearest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odd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Calibri"/>
                <a:cs typeface="Calibri"/>
              </a:rPr>
              <a:t>Why?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25" dirty="0">
                <a:latin typeface="Calibri"/>
                <a:cs typeface="Calibri"/>
              </a:rPr>
              <a:t>simpler,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midpoint 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whole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endParaRPr sz="2000" dirty="0">
              <a:latin typeface="Calibri"/>
              <a:cs typeface="Calibri"/>
            </a:endParaRPr>
          </a:p>
          <a:p>
            <a:pPr marL="1155065" marR="5080" lvl="2" indent="-228600">
              <a:lnSpc>
                <a:spcPts val="2210"/>
              </a:lnSpc>
              <a:spcBef>
                <a:spcPts val="42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Midpoint of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5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3,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vs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midpoint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4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which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2.5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(this also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72C4"/>
                </a:solidFill>
                <a:latin typeface="Calibri"/>
                <a:cs typeface="Calibri"/>
              </a:rPr>
              <a:t>makes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graphing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a </a:t>
            </a:r>
            <a:r>
              <a:rPr sz="2000" spc="-35" dirty="0">
                <a:solidFill>
                  <a:srgbClr val="4472C4"/>
                </a:solidFill>
                <a:latin typeface="Calibri"/>
                <a:cs typeface="Calibri"/>
              </a:rPr>
              <a:t>LOT </a:t>
            </a:r>
            <a:r>
              <a:rPr sz="2000" spc="-44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easier)</a:t>
            </a:r>
            <a:endParaRPr sz="20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lowest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catch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List intervals,</a:t>
            </a:r>
            <a:r>
              <a:rPr sz="2400" spc="-5" dirty="0">
                <a:latin typeface="Calibri"/>
                <a:cs typeface="Calibri"/>
              </a:rPr>
              <a:t> 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width,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included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frequencies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191C2AF-601E-9ADB-945F-91C6B64C2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13585"/>
            <a:ext cx="7772400" cy="553998"/>
          </a:xfrm>
        </p:spPr>
        <p:txBody>
          <a:bodyPr/>
          <a:lstStyle/>
          <a:p>
            <a:pPr algn="ctr"/>
            <a:r>
              <a:rPr lang="en-US" altLang="en-US" sz="3600" dirty="0"/>
              <a:t>Real Limits or True Limits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DD1B1D7-266E-99E7-F8AD-6D05E648E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1" y="1289314"/>
            <a:ext cx="9829798" cy="32478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Continuous variables - infinite number of possible values fall between 2 observed values.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Discrete variables - separate indivisible categories.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Real Limits</a:t>
            </a:r>
            <a:r>
              <a:rPr lang="en-US" altLang="en-US" sz="2400" dirty="0"/>
              <a:t> - measurements of continuous variables require assigning individuals to an interval on a number line rather than a single point (e.g. rounding your data).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But</a:t>
            </a:r>
            <a:r>
              <a:rPr lang="en-US" altLang="en-US" sz="2400" dirty="0"/>
              <a:t>…the real limits are not necessarily part of the interval due to rounding.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6BE4C066-F4AF-8237-FDEF-17A9BDF6F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78112DA3-8DE6-521A-91DA-D8BD3716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372A3C3E-1606-7DE6-19F0-F2B8853FC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515DE08-E6EA-0720-7ED5-C8017FBF9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7E56BA3D-80DA-52A4-1536-246969CFF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grpSp>
        <p:nvGrpSpPr>
          <p:cNvPr id="44077" name="Group 45">
            <a:extLst>
              <a:ext uri="{FF2B5EF4-FFF2-40B4-BE49-F238E27FC236}">
                <a16:creationId xmlns:a16="http://schemas.microsoft.com/office/drawing/2014/main" id="{7F9D2A4E-C78A-4655-6CBA-89331C32495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013433"/>
            <a:ext cx="7315200" cy="1147763"/>
            <a:chOff x="624" y="3600"/>
            <a:chExt cx="4608" cy="723"/>
          </a:xfrm>
        </p:grpSpPr>
        <p:grpSp>
          <p:nvGrpSpPr>
            <p:cNvPr id="44065" name="Group 33">
              <a:extLst>
                <a:ext uri="{FF2B5EF4-FFF2-40B4-BE49-F238E27FC236}">
                  <a16:creationId xmlns:a16="http://schemas.microsoft.com/office/drawing/2014/main" id="{15CFAADB-0A45-CA60-9DCB-720ED3B6A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744"/>
              <a:ext cx="480" cy="0"/>
              <a:chOff x="1248" y="3744"/>
              <a:chExt cx="480" cy="0"/>
            </a:xfrm>
          </p:grpSpPr>
          <p:sp>
            <p:nvSpPr>
              <p:cNvPr id="44066" name="Line 34">
                <a:extLst>
                  <a:ext uri="{FF2B5EF4-FFF2-40B4-BE49-F238E27FC236}">
                    <a16:creationId xmlns:a16="http://schemas.microsoft.com/office/drawing/2014/main" id="{83870017-B8FF-3A6D-8847-D4BA127BE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  <p:sp>
            <p:nvSpPr>
              <p:cNvPr id="44067" name="Line 35">
                <a:extLst>
                  <a:ext uri="{FF2B5EF4-FFF2-40B4-BE49-F238E27FC236}">
                    <a16:creationId xmlns:a16="http://schemas.microsoft.com/office/drawing/2014/main" id="{5D9099C1-369C-DE17-1F97-6E17C5EF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44064" name="Group 32">
              <a:extLst>
                <a:ext uri="{FF2B5EF4-FFF2-40B4-BE49-F238E27FC236}">
                  <a16:creationId xmlns:a16="http://schemas.microsoft.com/office/drawing/2014/main" id="{B76031E3-976E-0F15-A6EB-BE920224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44"/>
              <a:ext cx="480" cy="0"/>
              <a:chOff x="1248" y="3744"/>
              <a:chExt cx="480" cy="0"/>
            </a:xfrm>
          </p:grpSpPr>
          <p:sp>
            <p:nvSpPr>
              <p:cNvPr id="44062" name="Line 30">
                <a:extLst>
                  <a:ext uri="{FF2B5EF4-FFF2-40B4-BE49-F238E27FC236}">
                    <a16:creationId xmlns:a16="http://schemas.microsoft.com/office/drawing/2014/main" id="{CF20AA2E-F3E0-D4FA-494E-BFCAFC29A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  <p:sp>
            <p:nvSpPr>
              <p:cNvPr id="44063" name="Line 31">
                <a:extLst>
                  <a:ext uri="{FF2B5EF4-FFF2-40B4-BE49-F238E27FC236}">
                    <a16:creationId xmlns:a16="http://schemas.microsoft.com/office/drawing/2014/main" id="{DCCBB1B2-14AB-A8DF-2DD8-09E4370BD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44056" name="Group 24">
              <a:extLst>
                <a:ext uri="{FF2B5EF4-FFF2-40B4-BE49-F238E27FC236}">
                  <a16:creationId xmlns:a16="http://schemas.microsoft.com/office/drawing/2014/main" id="{5A9E1E34-B19E-C78C-6933-60A9E034B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600"/>
              <a:ext cx="4608" cy="528"/>
              <a:chOff x="624" y="3600"/>
              <a:chExt cx="4608" cy="528"/>
            </a:xfrm>
          </p:grpSpPr>
          <p:grpSp>
            <p:nvGrpSpPr>
              <p:cNvPr id="44044" name="Group 12">
                <a:extLst>
                  <a:ext uri="{FF2B5EF4-FFF2-40B4-BE49-F238E27FC236}">
                    <a16:creationId xmlns:a16="http://schemas.microsoft.com/office/drawing/2014/main" id="{F2D64337-91BD-56C2-E4AD-17F422971F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648"/>
                <a:ext cx="4608" cy="480"/>
                <a:chOff x="624" y="3648"/>
                <a:chExt cx="4608" cy="480"/>
              </a:xfrm>
            </p:grpSpPr>
            <p:sp>
              <p:nvSpPr>
                <p:cNvPr id="44036" name="Line 4">
                  <a:extLst>
                    <a:ext uri="{FF2B5EF4-FFF2-40B4-BE49-F238E27FC236}">
                      <a16:creationId xmlns:a16="http://schemas.microsoft.com/office/drawing/2014/main" id="{C3EE5597-C403-9A57-224D-79522E71B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840"/>
                  <a:ext cx="4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44038" name="Line 6">
                  <a:extLst>
                    <a:ext uri="{FF2B5EF4-FFF2-40B4-BE49-F238E27FC236}">
                      <a16:creationId xmlns:a16="http://schemas.microsoft.com/office/drawing/2014/main" id="{3D2942D0-336C-9259-C074-1F8E0899B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44039" name="Line 7">
                  <a:extLst>
                    <a:ext uri="{FF2B5EF4-FFF2-40B4-BE49-F238E27FC236}">
                      <a16:creationId xmlns:a16="http://schemas.microsoft.com/office/drawing/2014/main" id="{63031728-7497-4C16-6015-10955C2A6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44040" name="Line 8">
                  <a:extLst>
                    <a:ext uri="{FF2B5EF4-FFF2-40B4-BE49-F238E27FC236}">
                      <a16:creationId xmlns:a16="http://schemas.microsoft.com/office/drawing/2014/main" id="{FBE6D63F-A226-88C4-3BEE-8FEFC38A0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44041" name="Line 9">
                  <a:extLst>
                    <a:ext uri="{FF2B5EF4-FFF2-40B4-BE49-F238E27FC236}">
                      <a16:creationId xmlns:a16="http://schemas.microsoft.com/office/drawing/2014/main" id="{7409F88C-A0AC-6CF6-6C5C-5A8303162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44042" name="Line 10">
                  <a:extLst>
                    <a:ext uri="{FF2B5EF4-FFF2-40B4-BE49-F238E27FC236}">
                      <a16:creationId xmlns:a16="http://schemas.microsoft.com/office/drawing/2014/main" id="{E7F2A6E9-033C-7852-4D57-4E91112DD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  <p:sp>
              <p:nvSpPr>
                <p:cNvPr id="44043" name="Line 11">
                  <a:extLst>
                    <a:ext uri="{FF2B5EF4-FFF2-40B4-BE49-F238E27FC236}">
                      <a16:creationId xmlns:a16="http://schemas.microsoft.com/office/drawing/2014/main" id="{E20A8D6A-88EF-6E50-ED9C-F3E4A92D9D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64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CA"/>
                </a:p>
              </p:txBody>
            </p:sp>
          </p:grpSp>
          <p:sp>
            <p:nvSpPr>
              <p:cNvPr id="44045" name="Text Box 13">
                <a:extLst>
                  <a:ext uri="{FF2B5EF4-FFF2-40B4-BE49-F238E27FC236}">
                    <a16:creationId xmlns:a16="http://schemas.microsoft.com/office/drawing/2014/main" id="{AC2B8075-2145-23F2-86EA-D2830DDE2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600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5</a:t>
                </a:r>
              </a:p>
            </p:txBody>
          </p:sp>
          <p:sp>
            <p:nvSpPr>
              <p:cNvPr id="44046" name="Text Box 14">
                <a:extLst>
                  <a:ext uri="{FF2B5EF4-FFF2-40B4-BE49-F238E27FC236}">
                    <a16:creationId xmlns:a16="http://schemas.microsoft.com/office/drawing/2014/main" id="{8A7B8746-9E6F-1CCD-249B-A28515B0E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600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6</a:t>
                </a:r>
              </a:p>
            </p:txBody>
          </p:sp>
          <p:sp>
            <p:nvSpPr>
              <p:cNvPr id="44047" name="Text Box 15">
                <a:extLst>
                  <a:ext uri="{FF2B5EF4-FFF2-40B4-BE49-F238E27FC236}">
                    <a16:creationId xmlns:a16="http://schemas.microsoft.com/office/drawing/2014/main" id="{ED835B29-5382-6497-BA91-DDB5FC802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600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  <p:sp>
            <p:nvSpPr>
              <p:cNvPr id="44048" name="Text Box 16">
                <a:extLst>
                  <a:ext uri="{FF2B5EF4-FFF2-40B4-BE49-F238E27FC236}">
                    <a16:creationId xmlns:a16="http://schemas.microsoft.com/office/drawing/2014/main" id="{949A5396-3B8C-394D-7F80-2134437CA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600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  <p:sp>
            <p:nvSpPr>
              <p:cNvPr id="44049" name="Text Box 17">
                <a:extLst>
                  <a:ext uri="{FF2B5EF4-FFF2-40B4-BE49-F238E27FC236}">
                    <a16:creationId xmlns:a16="http://schemas.microsoft.com/office/drawing/2014/main" id="{C48EFD27-5363-E4B7-6CC4-D20B59EDA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600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/>
                  <a:t>9</a:t>
                </a:r>
              </a:p>
            </p:txBody>
          </p:sp>
        </p:grpSp>
        <p:sp>
          <p:nvSpPr>
            <p:cNvPr id="44055" name="Text Box 23">
              <a:extLst>
                <a:ext uri="{FF2B5EF4-FFF2-40B4-BE49-F238E27FC236}">
                  <a16:creationId xmlns:a16="http://schemas.microsoft.com/office/drawing/2014/main" id="{9F102D65-479D-7AD4-22BE-1EC1FCB2F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089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4.5</a:t>
              </a:r>
            </a:p>
          </p:txBody>
        </p:sp>
        <p:sp>
          <p:nvSpPr>
            <p:cNvPr id="44057" name="Text Box 25">
              <a:extLst>
                <a:ext uri="{FF2B5EF4-FFF2-40B4-BE49-F238E27FC236}">
                  <a16:creationId xmlns:a16="http://schemas.microsoft.com/office/drawing/2014/main" id="{9061AF40-94FD-10D7-802D-6F7977CD5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09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5.5</a:t>
              </a:r>
            </a:p>
          </p:txBody>
        </p:sp>
        <p:sp>
          <p:nvSpPr>
            <p:cNvPr id="44058" name="Text Box 26">
              <a:extLst>
                <a:ext uri="{FF2B5EF4-FFF2-40B4-BE49-F238E27FC236}">
                  <a16:creationId xmlns:a16="http://schemas.microsoft.com/office/drawing/2014/main" id="{3996BDFD-9BB1-A626-E809-47A7ED0CE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409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6.5</a:t>
              </a:r>
            </a:p>
          </p:txBody>
        </p:sp>
        <p:sp>
          <p:nvSpPr>
            <p:cNvPr id="44059" name="Text Box 27">
              <a:extLst>
                <a:ext uri="{FF2B5EF4-FFF2-40B4-BE49-F238E27FC236}">
                  <a16:creationId xmlns:a16="http://schemas.microsoft.com/office/drawing/2014/main" id="{6EE4F8B9-2D2A-11EC-68A6-0BC56D15A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409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7.5</a:t>
              </a:r>
            </a:p>
          </p:txBody>
        </p:sp>
        <p:sp>
          <p:nvSpPr>
            <p:cNvPr id="44060" name="Text Box 28">
              <a:extLst>
                <a:ext uri="{FF2B5EF4-FFF2-40B4-BE49-F238E27FC236}">
                  <a16:creationId xmlns:a16="http://schemas.microsoft.com/office/drawing/2014/main" id="{F0D1F9CB-AD8F-53EC-618C-F556F1A49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409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8.5</a:t>
              </a:r>
            </a:p>
          </p:txBody>
        </p:sp>
        <p:sp>
          <p:nvSpPr>
            <p:cNvPr id="44061" name="Text Box 29">
              <a:extLst>
                <a:ext uri="{FF2B5EF4-FFF2-40B4-BE49-F238E27FC236}">
                  <a16:creationId xmlns:a16="http://schemas.microsoft.com/office/drawing/2014/main" id="{DEDE3E56-EE4D-0CB2-8FC5-BCCB1AA07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409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/>
                <a:t>9.5</a:t>
              </a:r>
            </a:p>
          </p:txBody>
        </p:sp>
        <p:grpSp>
          <p:nvGrpSpPr>
            <p:cNvPr id="44068" name="Group 36">
              <a:extLst>
                <a:ext uri="{FF2B5EF4-FFF2-40B4-BE49-F238E27FC236}">
                  <a16:creationId xmlns:a16="http://schemas.microsoft.com/office/drawing/2014/main" id="{CADA6F99-B82E-66DB-826B-8FC2E33A2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744"/>
              <a:ext cx="480" cy="0"/>
              <a:chOff x="1248" y="3744"/>
              <a:chExt cx="480" cy="0"/>
            </a:xfrm>
          </p:grpSpPr>
          <p:sp>
            <p:nvSpPr>
              <p:cNvPr id="44069" name="Line 37">
                <a:extLst>
                  <a:ext uri="{FF2B5EF4-FFF2-40B4-BE49-F238E27FC236}">
                    <a16:creationId xmlns:a16="http://schemas.microsoft.com/office/drawing/2014/main" id="{AC64A69B-C55D-3CAC-68E7-EB1D58227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  <p:sp>
            <p:nvSpPr>
              <p:cNvPr id="44070" name="Line 38">
                <a:extLst>
                  <a:ext uri="{FF2B5EF4-FFF2-40B4-BE49-F238E27FC236}">
                    <a16:creationId xmlns:a16="http://schemas.microsoft.com/office/drawing/2014/main" id="{C7985065-74E2-C0F0-C84F-1F2EEE96F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44071" name="Group 39">
              <a:extLst>
                <a:ext uri="{FF2B5EF4-FFF2-40B4-BE49-F238E27FC236}">
                  <a16:creationId xmlns:a16="http://schemas.microsoft.com/office/drawing/2014/main" id="{92BEC341-8341-765F-B64F-0E0FF9108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744"/>
              <a:ext cx="480" cy="0"/>
              <a:chOff x="1248" y="3744"/>
              <a:chExt cx="480" cy="0"/>
            </a:xfrm>
          </p:grpSpPr>
          <p:sp>
            <p:nvSpPr>
              <p:cNvPr id="44072" name="Line 40">
                <a:extLst>
                  <a:ext uri="{FF2B5EF4-FFF2-40B4-BE49-F238E27FC236}">
                    <a16:creationId xmlns:a16="http://schemas.microsoft.com/office/drawing/2014/main" id="{AE634F04-B0E4-4032-9818-80D33DD06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  <p:sp>
            <p:nvSpPr>
              <p:cNvPr id="44073" name="Line 41">
                <a:extLst>
                  <a:ext uri="{FF2B5EF4-FFF2-40B4-BE49-F238E27FC236}">
                    <a16:creationId xmlns:a16="http://schemas.microsoft.com/office/drawing/2014/main" id="{A302CCDF-6AD5-7698-A49F-123AEC49B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  <p:grpSp>
          <p:nvGrpSpPr>
            <p:cNvPr id="44074" name="Group 42">
              <a:extLst>
                <a:ext uri="{FF2B5EF4-FFF2-40B4-BE49-F238E27FC236}">
                  <a16:creationId xmlns:a16="http://schemas.microsoft.com/office/drawing/2014/main" id="{A04AE07A-9607-FFD4-E184-359CAAB05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744"/>
              <a:ext cx="480" cy="0"/>
              <a:chOff x="1248" y="3744"/>
              <a:chExt cx="480" cy="0"/>
            </a:xfrm>
          </p:grpSpPr>
          <p:sp>
            <p:nvSpPr>
              <p:cNvPr id="44075" name="Line 43">
                <a:extLst>
                  <a:ext uri="{FF2B5EF4-FFF2-40B4-BE49-F238E27FC236}">
                    <a16:creationId xmlns:a16="http://schemas.microsoft.com/office/drawing/2014/main" id="{03A50F5A-F5F2-09D8-7414-8D9B291F7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  <p:sp>
            <p:nvSpPr>
              <p:cNvPr id="44076" name="Line 44">
                <a:extLst>
                  <a:ext uri="{FF2B5EF4-FFF2-40B4-BE49-F238E27FC236}">
                    <a16:creationId xmlns:a16="http://schemas.microsoft.com/office/drawing/2014/main" id="{9292F24E-E1C8-BFE6-3E3C-3A168B8C6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37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5CD5AC4-F7DF-7599-03C8-0BCB4E3F6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673024" cy="553998"/>
          </a:xfrm>
        </p:spPr>
        <p:txBody>
          <a:bodyPr/>
          <a:lstStyle/>
          <a:p>
            <a:pPr algn="ctr"/>
            <a:r>
              <a:rPr lang="en-US" altLang="en-US" sz="3600" dirty="0"/>
              <a:t>Calculating Real Limits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D7DC928-671D-7EA4-E03D-6B5AEA27B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3231654"/>
          </a:xfrm>
        </p:spPr>
        <p:txBody>
          <a:bodyPr/>
          <a:lstStyle/>
          <a:p>
            <a:r>
              <a:rPr lang="en-US" altLang="en-US" sz="2400" dirty="0"/>
              <a:t>Real Limit - #s that limit where the true value lies.</a:t>
            </a:r>
          </a:p>
          <a:p>
            <a:pPr lvl="1"/>
            <a:r>
              <a:rPr lang="en-US" altLang="en-US" sz="2400" dirty="0"/>
              <a:t>+/-  1/2 the unit of measurement.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To get unit of measurement:</a:t>
            </a:r>
          </a:p>
          <a:p>
            <a:pPr lvl="1"/>
            <a:r>
              <a:rPr lang="en-US" altLang="en-US" sz="2400" dirty="0"/>
              <a:t> 3,4,5,6 =&gt; unit = 1; 1/2 = 0.5 (limit value).</a:t>
            </a:r>
          </a:p>
          <a:p>
            <a:pPr lvl="1"/>
            <a:r>
              <a:rPr lang="en-US" altLang="en-US" sz="2400" dirty="0"/>
              <a:t>3 + 0.5 = 3.5 (upper limit of a value).</a:t>
            </a:r>
          </a:p>
          <a:p>
            <a:pPr lvl="1"/>
            <a:r>
              <a:rPr lang="en-US" altLang="en-US" sz="2400" dirty="0"/>
              <a:t>3 - 0.5 = 2.5 (lower limit of the value).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73963"/>
            <a:ext cx="10161905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45"/>
              </a:lnSpc>
              <a:spcBef>
                <a:spcPts val="100"/>
              </a:spcBef>
            </a:pPr>
            <a:r>
              <a:rPr sz="4400" spc="-20" dirty="0"/>
              <a:t>Representing</a:t>
            </a:r>
            <a:r>
              <a:rPr sz="4400" spc="-5" dirty="0"/>
              <a:t> </a:t>
            </a:r>
            <a:r>
              <a:rPr sz="4400" spc="-15" dirty="0"/>
              <a:t>grouped</a:t>
            </a:r>
            <a:r>
              <a:rPr sz="4400" spc="5" dirty="0"/>
              <a:t> </a:t>
            </a:r>
            <a:r>
              <a:rPr sz="4400" spc="-5" dirty="0"/>
              <a:t>distributions</a:t>
            </a:r>
            <a:r>
              <a:rPr sz="4400" spc="-15" dirty="0"/>
              <a:t> </a:t>
            </a:r>
            <a:r>
              <a:rPr sz="4400" dirty="0"/>
              <a:t>as </a:t>
            </a:r>
            <a:r>
              <a:rPr sz="4400" spc="-20" dirty="0"/>
              <a:t>graphs</a:t>
            </a:r>
            <a:endParaRPr sz="4400"/>
          </a:p>
          <a:p>
            <a:pPr marL="12700">
              <a:lnSpc>
                <a:spcPts val="2365"/>
              </a:lnSpc>
            </a:pPr>
            <a:r>
              <a:rPr sz="2000" spc="-5" dirty="0">
                <a:solidFill>
                  <a:srgbClr val="4472C4"/>
                </a:solidFill>
              </a:rPr>
              <a:t>(ch.</a:t>
            </a:r>
            <a:r>
              <a:rPr sz="2000" spc="-45" dirty="0">
                <a:solidFill>
                  <a:srgbClr val="4472C4"/>
                </a:solidFill>
              </a:rPr>
              <a:t> </a:t>
            </a:r>
            <a:r>
              <a:rPr sz="2000" spc="-5" dirty="0">
                <a:solidFill>
                  <a:srgbClr val="4472C4"/>
                </a:solidFill>
              </a:rPr>
              <a:t>3.2)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613265" cy="200278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Histogram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x-axis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(horizontal),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y-axis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(vertical)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Height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SPACE</a:t>
            </a:r>
            <a:r>
              <a:rPr sz="2400" spc="-10" dirty="0">
                <a:latin typeface="Calibri"/>
                <a:cs typeface="Calibri"/>
              </a:rPr>
              <a:t> separating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bars,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confused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Bar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nominal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(categorical)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691" y="4001293"/>
            <a:ext cx="4918196" cy="26273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15158" y="6425184"/>
            <a:ext cx="9461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(Hurlburt,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2017)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6133" y="5723466"/>
            <a:ext cx="237490" cy="304800"/>
          </a:xfrm>
          <a:custGeom>
            <a:avLst/>
            <a:gdLst/>
            <a:ahLst/>
            <a:cxnLst/>
            <a:rect l="l" t="t" r="r" b="b"/>
            <a:pathLst>
              <a:path w="237489" h="304800">
                <a:moveTo>
                  <a:pt x="0" y="152400"/>
                </a:moveTo>
                <a:lnTo>
                  <a:pt x="6042" y="104229"/>
                </a:lnTo>
                <a:lnTo>
                  <a:pt x="22870" y="62394"/>
                </a:lnTo>
                <a:lnTo>
                  <a:pt x="48529" y="29404"/>
                </a:lnTo>
                <a:lnTo>
                  <a:pt x="81067" y="7769"/>
                </a:lnTo>
                <a:lnTo>
                  <a:pt x="118533" y="0"/>
                </a:lnTo>
                <a:lnTo>
                  <a:pt x="155999" y="7769"/>
                </a:lnTo>
                <a:lnTo>
                  <a:pt x="188537" y="29404"/>
                </a:lnTo>
                <a:lnTo>
                  <a:pt x="214196" y="62394"/>
                </a:lnTo>
                <a:lnTo>
                  <a:pt x="231024" y="104229"/>
                </a:lnTo>
                <a:lnTo>
                  <a:pt x="237067" y="152400"/>
                </a:lnTo>
                <a:lnTo>
                  <a:pt x="231024" y="200570"/>
                </a:lnTo>
                <a:lnTo>
                  <a:pt x="214196" y="242405"/>
                </a:lnTo>
                <a:lnTo>
                  <a:pt x="188537" y="275395"/>
                </a:lnTo>
                <a:lnTo>
                  <a:pt x="155999" y="297030"/>
                </a:lnTo>
                <a:lnTo>
                  <a:pt x="118533" y="304800"/>
                </a:lnTo>
                <a:lnTo>
                  <a:pt x="81067" y="297030"/>
                </a:lnTo>
                <a:lnTo>
                  <a:pt x="48529" y="275395"/>
                </a:lnTo>
                <a:lnTo>
                  <a:pt x="22870" y="242405"/>
                </a:lnTo>
                <a:lnTo>
                  <a:pt x="6042" y="20057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674" y="4001293"/>
            <a:ext cx="3663950" cy="2585720"/>
          </a:xfrm>
          <a:prstGeom prst="rect">
            <a:avLst/>
          </a:prstGeom>
          <a:ln w="34925">
            <a:solidFill>
              <a:srgbClr val="5B9BD5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373380">
              <a:lnSpc>
                <a:spcPct val="99400"/>
              </a:lnSpc>
              <a:spcBef>
                <a:spcPts val="280"/>
              </a:spcBef>
            </a:pP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This is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axis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break,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scores </a:t>
            </a:r>
            <a:r>
              <a:rPr sz="1800" spc="-39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begin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lot higher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0. Can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be 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used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on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either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axis.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91440" marR="593090">
              <a:lnSpc>
                <a:spcPct val="102200"/>
              </a:lnSpc>
            </a:pP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Convention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y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and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 x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472C4"/>
                </a:solidFill>
                <a:latin typeface="Calibri"/>
                <a:cs typeface="Calibri"/>
              </a:rPr>
              <a:t>axes </a:t>
            </a:r>
            <a:r>
              <a:rPr sz="1800" spc="-39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intersect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at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91440" marR="956310">
              <a:lnSpc>
                <a:spcPct val="101099"/>
              </a:lnSpc>
            </a:pPr>
            <a:r>
              <a:rPr sz="1800" spc="-25" dirty="0">
                <a:solidFill>
                  <a:srgbClr val="4472C4"/>
                </a:solidFill>
                <a:latin typeface="Calibri"/>
                <a:cs typeface="Calibri"/>
              </a:rPr>
              <a:t>Mostly,</a:t>
            </a:r>
            <a:r>
              <a:rPr sz="1800" spc="-15" dirty="0">
                <a:solidFill>
                  <a:srgbClr val="4472C4"/>
                </a:solidFill>
                <a:latin typeface="Calibri"/>
                <a:cs typeface="Calibri"/>
              </a:rPr>
              <a:t> to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472C4"/>
                </a:solidFill>
                <a:latin typeface="Calibri"/>
                <a:cs typeface="Calibri"/>
              </a:rPr>
              <a:t>make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 graph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"/>
                <a:cs typeface="Calibri"/>
              </a:rPr>
              <a:t>more </a:t>
            </a:r>
            <a:r>
              <a:rPr sz="1800" spc="-39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readable. (See</a:t>
            </a:r>
            <a:r>
              <a:rPr sz="1800" spc="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"/>
                <a:cs typeface="Calibri"/>
              </a:rPr>
              <a:t>Ch.</a:t>
            </a:r>
            <a:r>
              <a:rPr sz="1800" spc="-5" dirty="0">
                <a:solidFill>
                  <a:srgbClr val="4472C4"/>
                </a:solidFill>
                <a:latin typeface="Calibri"/>
                <a:cs typeface="Calibri"/>
              </a:rPr>
              <a:t> 3.2)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9186" y="5277331"/>
            <a:ext cx="777240" cy="446405"/>
          </a:xfrm>
          <a:custGeom>
            <a:avLst/>
            <a:gdLst/>
            <a:ahLst/>
            <a:cxnLst/>
            <a:rect l="l" t="t" r="r" b="b"/>
            <a:pathLst>
              <a:path w="777239" h="446404">
                <a:moveTo>
                  <a:pt x="667896" y="406949"/>
                </a:moveTo>
                <a:lnTo>
                  <a:pt x="649292" y="440198"/>
                </a:lnTo>
                <a:lnTo>
                  <a:pt x="776946" y="446135"/>
                </a:lnTo>
                <a:lnTo>
                  <a:pt x="756632" y="416251"/>
                </a:lnTo>
                <a:lnTo>
                  <a:pt x="684522" y="416251"/>
                </a:lnTo>
                <a:lnTo>
                  <a:pt x="667896" y="406949"/>
                </a:lnTo>
                <a:close/>
              </a:path>
              <a:path w="777239" h="446404">
                <a:moveTo>
                  <a:pt x="686500" y="373700"/>
                </a:moveTo>
                <a:lnTo>
                  <a:pt x="667896" y="406949"/>
                </a:lnTo>
                <a:lnTo>
                  <a:pt x="684522" y="416251"/>
                </a:lnTo>
                <a:lnTo>
                  <a:pt x="703125" y="383002"/>
                </a:lnTo>
                <a:lnTo>
                  <a:pt x="686500" y="373700"/>
                </a:lnTo>
                <a:close/>
              </a:path>
              <a:path w="777239" h="446404">
                <a:moveTo>
                  <a:pt x="705103" y="340450"/>
                </a:moveTo>
                <a:lnTo>
                  <a:pt x="686500" y="373700"/>
                </a:lnTo>
                <a:lnTo>
                  <a:pt x="703125" y="383002"/>
                </a:lnTo>
                <a:lnTo>
                  <a:pt x="684522" y="416251"/>
                </a:lnTo>
                <a:lnTo>
                  <a:pt x="756632" y="416251"/>
                </a:lnTo>
                <a:lnTo>
                  <a:pt x="705103" y="340450"/>
                </a:lnTo>
                <a:close/>
              </a:path>
              <a:path w="777239" h="446404">
                <a:moveTo>
                  <a:pt x="18602" y="0"/>
                </a:moveTo>
                <a:lnTo>
                  <a:pt x="0" y="33248"/>
                </a:lnTo>
                <a:lnTo>
                  <a:pt x="667896" y="406949"/>
                </a:lnTo>
                <a:lnTo>
                  <a:pt x="686500" y="373700"/>
                </a:lnTo>
                <a:lnTo>
                  <a:pt x="1860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1044</Words>
  <Application>Microsoft Office PowerPoint</Application>
  <PresentationFormat>Widescreen</PresentationFormat>
  <Paragraphs>219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Tahoma</vt:lpstr>
      <vt:lpstr>Times New Roman</vt:lpstr>
      <vt:lpstr>Wingdings</vt:lpstr>
      <vt:lpstr>Office Theme</vt:lpstr>
      <vt:lpstr>Blueprint</vt:lpstr>
      <vt:lpstr>Chart</vt:lpstr>
      <vt:lpstr>Tutorial 2 - Frequency  Distributions</vt:lpstr>
      <vt:lpstr>Frequency Distributions</vt:lpstr>
      <vt:lpstr>Bar chart – for categorical data</vt:lpstr>
      <vt:lpstr>Histogram – for quantitative data</vt:lpstr>
      <vt:lpstr>Grouped Frequency Distributions</vt:lpstr>
      <vt:lpstr>Rules for Creating Grouped Frequency Distributions (in Ch. 3)</vt:lpstr>
      <vt:lpstr>Real Limits or True Limits</vt:lpstr>
      <vt:lpstr>Calculating Real Limits</vt:lpstr>
      <vt:lpstr>Representing grouped distributions as graphs (ch. 3.2)</vt:lpstr>
      <vt:lpstr>Representing grouped distributions as graphs</vt:lpstr>
      <vt:lpstr>Example of a grouped frequency distribution</vt:lpstr>
      <vt:lpstr># of Hours Binge-watching TV Example</vt:lpstr>
      <vt:lpstr>PowerPoint Presentation</vt:lpstr>
      <vt:lpstr>Shapes of Distributions</vt:lpstr>
      <vt:lpstr>Asymmetrical shapes</vt:lpstr>
      <vt:lpstr>Modality (no. of peaks)</vt:lpstr>
      <vt:lpstr>Symmetrical shapes</vt:lpstr>
      <vt:lpstr>Percentiles and the Ogive Curve</vt:lpstr>
      <vt:lpstr>Percentiles &amp; Ogive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2 - Frequency  Distributions</dc:title>
  <cp:lastModifiedBy>Lina Musa</cp:lastModifiedBy>
  <cp:revision>6</cp:revision>
  <dcterms:created xsi:type="dcterms:W3CDTF">2022-09-22T15:59:27Z</dcterms:created>
  <dcterms:modified xsi:type="dcterms:W3CDTF">2022-09-29T21:07:38Z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2021-09-26T00:00:00Z</vt:filetime>
  </property>
  <property fmtid="{D5CDD505-2E9C-101B-9397-08002B2CF9AE}" pid="3" name="LastSaved">
    <vt:filetime>2022-09-22T00:00:00Z</vt:filetime>
  </property>
</Properties>
</file>