
<file path=[Content_Types].xml><?xml version="1.0" encoding="utf-8"?>
<Types xmlns="http://schemas.openxmlformats.org/package/2006/content-types">
  <Default Extension="gif" ContentType="image/gif"/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305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6" r:id="rId20"/>
    <p:sldId id="280" r:id="rId21"/>
    <p:sldId id="282" r:id="rId22"/>
    <p:sldId id="284" r:id="rId23"/>
    <p:sldId id="308" r:id="rId24"/>
    <p:sldId id="286" r:id="rId25"/>
    <p:sldId id="287" r:id="rId26"/>
    <p:sldId id="289" r:id="rId27"/>
    <p:sldId id="290" r:id="rId28"/>
    <p:sldId id="291" r:id="rId29"/>
    <p:sldId id="293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4" r:id="rId4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50" autoAdjust="0"/>
  </p:normalViewPr>
  <p:slideViewPr>
    <p:cSldViewPr>
      <p:cViewPr>
        <p:scale>
          <a:sx n="50" d="100"/>
          <a:sy n="50" d="100"/>
        </p:scale>
        <p:origin x="1104" y="4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E8BC35-F61C-41FB-A6EE-29C891F298E3}" type="datetimeFigureOut">
              <a:rPr lang="en-CA" smtClean="0"/>
              <a:t>2022-11-24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D98ADD-2A05-4984-B4FE-84F6D4677D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6001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98ADD-2A05-4984-B4FE-84F6D4677DFA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1566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98ADD-2A05-4984-B4FE-84F6D4677DFA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3179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98ADD-2A05-4984-B4FE-84F6D4677DFA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6742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98ADD-2A05-4984-B4FE-84F6D4677DFA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9940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309371"/>
            <a:ext cx="10358120" cy="12934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42328" y="2028588"/>
            <a:ext cx="10172700" cy="1859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1807" y="1960271"/>
            <a:ext cx="9304020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65" dirty="0"/>
              <a:t>Tutorial</a:t>
            </a:r>
            <a:r>
              <a:rPr sz="6000" spc="-15" dirty="0"/>
              <a:t> </a:t>
            </a:r>
            <a:r>
              <a:rPr sz="6000" dirty="0"/>
              <a:t>8</a:t>
            </a:r>
            <a:r>
              <a:rPr lang="en-CA" sz="6000" dirty="0"/>
              <a:t>&amp;9</a:t>
            </a:r>
            <a:r>
              <a:rPr sz="6000" spc="-15" dirty="0"/>
              <a:t> </a:t>
            </a:r>
            <a:r>
              <a:rPr sz="6000" dirty="0"/>
              <a:t>–</a:t>
            </a:r>
            <a:r>
              <a:rPr sz="6000" spc="-10" dirty="0"/>
              <a:t> </a:t>
            </a:r>
            <a:r>
              <a:rPr sz="6000" spc="-5" dirty="0"/>
              <a:t>Hypothesis </a:t>
            </a:r>
            <a:r>
              <a:rPr sz="6000" spc="-90" dirty="0"/>
              <a:t>Testing</a:t>
            </a:r>
            <a:endParaRPr sz="6000" dirty="0"/>
          </a:p>
        </p:txBody>
      </p:sp>
      <p:sp>
        <p:nvSpPr>
          <p:cNvPr id="3" name="object 3"/>
          <p:cNvSpPr txBox="1"/>
          <p:nvPr/>
        </p:nvSpPr>
        <p:spPr>
          <a:xfrm>
            <a:off x="1331807" y="4267200"/>
            <a:ext cx="2468245" cy="837089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400" spc="-30" dirty="0">
                <a:latin typeface="Calibri"/>
                <a:cs typeface="Calibri"/>
              </a:rPr>
              <a:t>PSYC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2020</a:t>
            </a:r>
            <a:r>
              <a:rPr lang="en-CA" sz="2400" spc="-5" dirty="0">
                <a:latin typeface="Calibri"/>
                <a:cs typeface="Calibri"/>
              </a:rPr>
              <a:t>J</a:t>
            </a:r>
            <a:endParaRPr sz="2400" dirty="0">
              <a:latin typeface="Calibri"/>
              <a:cs typeface="Calibri"/>
            </a:endParaRPr>
          </a:p>
          <a:p>
            <a:pPr marL="12700" marR="5080">
              <a:lnSpc>
                <a:spcPct val="114599"/>
              </a:lnSpc>
              <a:spcBef>
                <a:spcPts val="10"/>
              </a:spcBef>
            </a:pPr>
            <a:r>
              <a:rPr sz="2400" spc="-5" dirty="0">
                <a:latin typeface="Calibri"/>
                <a:cs typeface="Calibri"/>
              </a:rPr>
              <a:t>November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lang="en-CA" sz="2400" spc="-5" dirty="0">
                <a:latin typeface="Calibri"/>
                <a:cs typeface="Calibri"/>
              </a:rPr>
              <a:t>24</a:t>
            </a:r>
            <a:r>
              <a:rPr sz="2400" spc="-5" dirty="0">
                <a:latin typeface="Calibri"/>
                <a:cs typeface="Calibri"/>
              </a:rPr>
              <a:t>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202</a:t>
            </a:r>
            <a:r>
              <a:rPr lang="en-CA" sz="2400" spc="-5" dirty="0">
                <a:latin typeface="Calibri"/>
                <a:cs typeface="Calibri"/>
              </a:rPr>
              <a:t>2</a:t>
            </a:r>
            <a:endParaRPr lang="en-CA" sz="2400" spc="-15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11124"/>
            <a:ext cx="6931661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“Proving”</a:t>
            </a:r>
            <a:r>
              <a:rPr spc="-30" dirty="0"/>
              <a:t> </a:t>
            </a:r>
            <a:r>
              <a:rPr dirty="0"/>
              <a:t>in</a:t>
            </a:r>
            <a:r>
              <a:rPr spc="-25" dirty="0"/>
              <a:t> Psychology</a:t>
            </a:r>
            <a:br>
              <a:rPr lang="en-CA" spc="-25" dirty="0"/>
            </a:b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61404"/>
            <a:ext cx="6144895" cy="217741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5" dirty="0">
                <a:latin typeface="Calibri"/>
                <a:cs typeface="Calibri"/>
              </a:rPr>
              <a:t>We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don’t </a:t>
            </a:r>
            <a:r>
              <a:rPr sz="2800" spc="-20" dirty="0">
                <a:latin typeface="Calibri"/>
                <a:cs typeface="Calibri"/>
              </a:rPr>
              <a:t>prove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ANYTHING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spc="-15" dirty="0">
                <a:latin typeface="Calibri"/>
                <a:cs typeface="Calibri"/>
              </a:rPr>
              <a:t>psychology</a:t>
            </a:r>
            <a:endParaRPr sz="28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only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exception are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existence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proofs</a:t>
            </a:r>
            <a:endParaRPr sz="24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305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spc="-55" dirty="0">
                <a:latin typeface="Calibri"/>
                <a:cs typeface="Calibri"/>
              </a:rPr>
              <a:t>We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 </a:t>
            </a:r>
            <a:r>
              <a:rPr sz="2800" spc="-10" dirty="0">
                <a:latin typeface="Calibri"/>
                <a:cs typeface="Calibri"/>
              </a:rPr>
              <a:t>everything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terms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probability</a:t>
            </a:r>
            <a:endParaRPr sz="28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34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Some</a:t>
            </a:r>
            <a:r>
              <a:rPr sz="2400" spc="-10" dirty="0">
                <a:latin typeface="Calibri"/>
                <a:cs typeface="Calibri"/>
              </a:rPr>
              <a:t> level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certainty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(confidence)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58420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Hypothesis</a:t>
            </a:r>
            <a:r>
              <a:rPr spc="-20" dirty="0"/>
              <a:t> </a:t>
            </a:r>
            <a:r>
              <a:rPr spc="-15" dirty="0"/>
              <a:t>testing</a:t>
            </a:r>
            <a:r>
              <a:rPr spc="-10" dirty="0"/>
              <a:t> (NHST)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8839" y="1795779"/>
            <a:ext cx="10253345" cy="2969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79400" algn="l"/>
              </a:tabLst>
            </a:pPr>
            <a:r>
              <a:rPr sz="2800" spc="-5" dirty="0">
                <a:latin typeface="Calibri"/>
                <a:cs typeface="Calibri"/>
              </a:rPr>
              <a:t>NHST </a:t>
            </a:r>
            <a:r>
              <a:rPr sz="2800" dirty="0">
                <a:latin typeface="Calibri"/>
                <a:cs typeface="Calibri"/>
              </a:rPr>
              <a:t>–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Null</a:t>
            </a:r>
            <a:r>
              <a:rPr sz="2800" spc="-5" dirty="0">
                <a:latin typeface="Calibri"/>
                <a:cs typeface="Calibri"/>
              </a:rPr>
              <a:t> Hypothesis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Significance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Testing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4050">
              <a:latin typeface="Calibri"/>
              <a:cs typeface="Calibri"/>
            </a:endParaRPr>
          </a:p>
          <a:p>
            <a:pPr marL="279400" marR="217170" indent="-228600">
              <a:lnSpc>
                <a:spcPts val="3100"/>
              </a:lnSpc>
              <a:buFont typeface="Arial MT"/>
              <a:buChar char="•"/>
              <a:tabLst>
                <a:tab pos="279400" algn="l"/>
              </a:tabLst>
            </a:pPr>
            <a:r>
              <a:rPr sz="2800" spc="-55" dirty="0">
                <a:latin typeface="Calibri"/>
                <a:cs typeface="Calibri"/>
              </a:rPr>
              <a:t>We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spc="-5" dirty="0">
                <a:latin typeface="Calibri"/>
                <a:cs typeface="Calibri"/>
              </a:rPr>
              <a:t> asking: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“How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likely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difference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found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our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sample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attributable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error?”</a:t>
            </a:r>
            <a:endParaRPr sz="2800">
              <a:latin typeface="Calibri"/>
              <a:cs typeface="Calibri"/>
            </a:endParaRPr>
          </a:p>
          <a:p>
            <a:pPr marL="736600" lvl="1" indent="-228600">
              <a:lnSpc>
                <a:spcPts val="2690"/>
              </a:lnSpc>
              <a:spcBef>
                <a:spcPts val="195"/>
              </a:spcBef>
              <a:buFont typeface="Arial MT"/>
              <a:buChar char="•"/>
              <a:tabLst>
                <a:tab pos="736600" algn="l"/>
              </a:tabLst>
            </a:pPr>
            <a:r>
              <a:rPr sz="2400" dirty="0">
                <a:latin typeface="Calibri"/>
                <a:cs typeface="Calibri"/>
              </a:rPr>
              <a:t>H</a:t>
            </a:r>
            <a:r>
              <a:rPr sz="2400" baseline="-17361" dirty="0">
                <a:latin typeface="Calibri"/>
                <a:cs typeface="Calibri"/>
              </a:rPr>
              <a:t>0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-10" dirty="0">
                <a:latin typeface="Calibri"/>
                <a:cs typeface="Calibri"/>
              </a:rPr>
              <a:t> difference,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any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difference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observed </a:t>
            </a:r>
            <a:r>
              <a:rPr sz="2400" spc="-10" dirty="0">
                <a:latin typeface="Calibri"/>
                <a:cs typeface="Calibri"/>
              </a:rPr>
              <a:t>could</a:t>
            </a:r>
            <a:r>
              <a:rPr sz="2400" dirty="0">
                <a:latin typeface="Calibri"/>
                <a:cs typeface="Calibri"/>
              </a:rPr>
              <a:t> be </a:t>
            </a:r>
            <a:r>
              <a:rPr sz="2400" spc="-10" dirty="0">
                <a:latin typeface="Calibri"/>
                <a:cs typeface="Calibri"/>
              </a:rPr>
              <a:t>error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not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true</a:t>
            </a:r>
            <a:endParaRPr sz="2400">
              <a:latin typeface="Calibri"/>
              <a:cs typeface="Calibri"/>
            </a:endParaRPr>
          </a:p>
          <a:p>
            <a:pPr marL="736600">
              <a:lnSpc>
                <a:spcPts val="2690"/>
              </a:lnSpc>
            </a:pPr>
            <a:r>
              <a:rPr sz="2400" spc="-15" dirty="0">
                <a:latin typeface="Calibri"/>
                <a:cs typeface="Calibri"/>
              </a:rPr>
              <a:t>difference</a:t>
            </a:r>
            <a:endParaRPr sz="2400">
              <a:latin typeface="Calibri"/>
              <a:cs typeface="Calibri"/>
            </a:endParaRPr>
          </a:p>
          <a:p>
            <a:pPr marL="736600" lvl="1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736600" algn="l"/>
              </a:tabLst>
            </a:pPr>
            <a:r>
              <a:rPr sz="2400" dirty="0">
                <a:latin typeface="Calibri"/>
                <a:cs typeface="Calibri"/>
              </a:rPr>
              <a:t>H</a:t>
            </a:r>
            <a:r>
              <a:rPr sz="2400" baseline="-17361" dirty="0">
                <a:latin typeface="Calibri"/>
                <a:cs typeface="Calibri"/>
              </a:rPr>
              <a:t>1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difference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observed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 </a:t>
            </a:r>
            <a:r>
              <a:rPr sz="2400" spc="-20" dirty="0">
                <a:latin typeface="Calibri"/>
                <a:cs typeface="Calibri"/>
              </a:rPr>
              <a:t>likely</a:t>
            </a:r>
            <a:r>
              <a:rPr sz="2400" dirty="0">
                <a:latin typeface="Calibri"/>
                <a:cs typeface="Calibri"/>
              </a:rPr>
              <a:t> due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a </a:t>
            </a:r>
            <a:r>
              <a:rPr sz="2400" spc="-5" dirty="0">
                <a:latin typeface="Calibri"/>
                <a:cs typeface="Calibri"/>
              </a:rPr>
              <a:t>true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difference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between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sample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8528" y="611124"/>
            <a:ext cx="58420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Hypothesis</a:t>
            </a:r>
            <a:r>
              <a:rPr spc="-20" dirty="0"/>
              <a:t> </a:t>
            </a:r>
            <a:r>
              <a:rPr spc="-15" dirty="0"/>
              <a:t>testing</a:t>
            </a:r>
            <a:r>
              <a:rPr spc="-10" dirty="0"/>
              <a:t> (NHST)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3128" y="2028588"/>
            <a:ext cx="4707255" cy="128016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95"/>
              </a:spcBef>
            </a:pPr>
            <a:r>
              <a:rPr sz="2400" b="1" spc="-5" dirty="0">
                <a:latin typeface="Calibri"/>
                <a:cs typeface="Calibri"/>
              </a:rPr>
              <a:t>The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null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hypothesis </a:t>
            </a:r>
            <a:r>
              <a:rPr sz="2400" b="1" spc="-5" dirty="0">
                <a:latin typeface="Calibri"/>
                <a:cs typeface="Calibri"/>
              </a:rPr>
              <a:t>(H</a:t>
            </a:r>
            <a:r>
              <a:rPr sz="2400" b="1" spc="-7" baseline="-17361" dirty="0">
                <a:latin typeface="Calibri"/>
                <a:cs typeface="Calibri"/>
              </a:rPr>
              <a:t>0</a:t>
            </a:r>
            <a:r>
              <a:rPr sz="2400" b="1" spc="-5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266700" marR="30480" indent="-228600">
              <a:lnSpc>
                <a:spcPts val="3000"/>
              </a:lnSpc>
              <a:spcBef>
                <a:spcPts val="740"/>
              </a:spcBef>
              <a:buFont typeface="Arial MT"/>
              <a:buChar char="•"/>
              <a:tabLst>
                <a:tab pos="266700" algn="l"/>
              </a:tabLst>
            </a:pPr>
            <a:r>
              <a:rPr sz="2800" spc="-10" dirty="0">
                <a:latin typeface="Calibri"/>
                <a:cs typeface="Calibri"/>
              </a:rPr>
              <a:t>there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“no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effect/change/difference”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side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3821" y="4859020"/>
            <a:ext cx="30657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671830" algn="l"/>
                <a:tab pos="1905000" algn="l"/>
              </a:tabLst>
            </a:pPr>
            <a:r>
              <a:rPr sz="4200" spc="-120" baseline="11904" dirty="0">
                <a:latin typeface="Cambria Math"/>
                <a:cs typeface="Cambria Math"/>
              </a:rPr>
              <a:t>𝐻</a:t>
            </a:r>
            <a:r>
              <a:rPr lang="en-CA" sz="2000" spc="-80" dirty="0">
                <a:latin typeface="Cambria Math"/>
                <a:cs typeface="Cambria Math"/>
              </a:rPr>
              <a:t>0</a:t>
            </a:r>
            <a:r>
              <a:rPr sz="4200" spc="-120" baseline="11904" dirty="0">
                <a:latin typeface="Cambria Math"/>
                <a:cs typeface="Cambria Math"/>
              </a:rPr>
              <a:t>:	</a:t>
            </a:r>
            <a:r>
              <a:rPr sz="4200" spc="150" baseline="11904" dirty="0">
                <a:latin typeface="Cambria Math"/>
                <a:cs typeface="Cambria Math"/>
              </a:rPr>
              <a:t>𝜇</a:t>
            </a:r>
            <a:r>
              <a:rPr sz="2000" spc="100" dirty="0">
                <a:latin typeface="Cambria Math"/>
                <a:cs typeface="Cambria Math"/>
              </a:rPr>
              <a:t>𝑝𝑜𝑝</a:t>
            </a:r>
            <a:r>
              <a:rPr sz="2000" spc="509" dirty="0">
                <a:latin typeface="Cambria Math"/>
                <a:cs typeface="Cambria Math"/>
              </a:rPr>
              <a:t> </a:t>
            </a:r>
            <a:r>
              <a:rPr sz="4200" baseline="11904" dirty="0">
                <a:latin typeface="Cambria Math"/>
                <a:cs typeface="Cambria Math"/>
              </a:rPr>
              <a:t>=	</a:t>
            </a:r>
            <a:r>
              <a:rPr sz="4200" spc="172" baseline="11904" dirty="0">
                <a:latin typeface="Cambria Math"/>
                <a:cs typeface="Cambria Math"/>
              </a:rPr>
              <a:t>𝜇</a:t>
            </a:r>
            <a:r>
              <a:rPr sz="2000" spc="114" dirty="0">
                <a:latin typeface="Cambria Math"/>
                <a:cs typeface="Cambria Math"/>
              </a:rPr>
              <a:t>𝑠𝑎𝑚𝑝𝑙𝑒</a:t>
            </a:r>
            <a:endParaRPr sz="2000" dirty="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12840" y="2028588"/>
            <a:ext cx="4156075" cy="315468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395"/>
              </a:spcBef>
            </a:pPr>
            <a:r>
              <a:rPr sz="2400" b="1" spc="-5" dirty="0">
                <a:latin typeface="Calibri"/>
                <a:cs typeface="Calibri"/>
              </a:rPr>
              <a:t>The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alternative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hypothesis,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(H</a:t>
            </a:r>
            <a:r>
              <a:rPr sz="2400" b="1" spc="-7" baseline="-17361" dirty="0">
                <a:latin typeface="Calibri"/>
                <a:cs typeface="Calibri"/>
              </a:rPr>
              <a:t>1</a:t>
            </a:r>
            <a:r>
              <a:rPr sz="2400" b="1" spc="-5" dirty="0">
                <a:latin typeface="Calibri"/>
                <a:cs typeface="Calibri"/>
              </a:rPr>
              <a:t>)</a:t>
            </a:r>
            <a:endParaRPr sz="2400" dirty="0">
              <a:latin typeface="Calibri"/>
              <a:cs typeface="Calibri"/>
            </a:endParaRPr>
          </a:p>
          <a:p>
            <a:pPr marL="279400" marR="91440" indent="-228600">
              <a:lnSpc>
                <a:spcPts val="3000"/>
              </a:lnSpc>
              <a:spcBef>
                <a:spcPts val="740"/>
              </a:spcBef>
              <a:buFont typeface="Arial MT"/>
              <a:buChar char="•"/>
              <a:tabLst>
                <a:tab pos="279400" algn="l"/>
              </a:tabLst>
            </a:pPr>
            <a:r>
              <a:rPr sz="2800" spc="-15" dirty="0">
                <a:latin typeface="Calibri"/>
                <a:cs typeface="Calibri"/>
              </a:rPr>
              <a:t>There</a:t>
            </a:r>
            <a:r>
              <a:rPr sz="2800" spc="-5" dirty="0">
                <a:latin typeface="Calibri"/>
                <a:cs typeface="Calibri"/>
              </a:rPr>
              <a:t> 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“effect/change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difference”</a:t>
            </a:r>
            <a:r>
              <a:rPr sz="2800" dirty="0">
                <a:latin typeface="Calibri"/>
                <a:cs typeface="Calibri"/>
              </a:rPr>
              <a:t> side</a:t>
            </a:r>
          </a:p>
          <a:p>
            <a:pPr marL="279400" marR="43180" indent="-228600">
              <a:lnSpc>
                <a:spcPts val="3120"/>
              </a:lnSpc>
              <a:spcBef>
                <a:spcPts val="890"/>
              </a:spcBef>
              <a:buFont typeface="Arial MT"/>
              <a:buChar char="•"/>
              <a:tabLst>
                <a:tab pos="279400" algn="l"/>
              </a:tabLst>
            </a:pPr>
            <a:r>
              <a:rPr sz="2800" spc="-10" dirty="0">
                <a:latin typeface="Calibri"/>
                <a:cs typeface="Calibri"/>
              </a:rPr>
              <a:t>Sometimes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called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“experimental</a:t>
            </a:r>
            <a:r>
              <a:rPr sz="2800" spc="-10" dirty="0">
                <a:latin typeface="Calibri"/>
                <a:cs typeface="Calibri"/>
              </a:rPr>
              <a:t> hypothesis”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450" dirty="0">
              <a:latin typeface="Calibri"/>
              <a:cs typeface="Calibri"/>
            </a:endParaRPr>
          </a:p>
          <a:p>
            <a:pPr marL="921385" algn="ctr">
              <a:lnSpc>
                <a:spcPct val="100000"/>
              </a:lnSpc>
              <a:tabLst>
                <a:tab pos="1555115" algn="l"/>
                <a:tab pos="2788285" algn="l"/>
              </a:tabLst>
            </a:pPr>
            <a:r>
              <a:rPr sz="4200" spc="-120" baseline="11904" dirty="0">
                <a:latin typeface="Cambria Math"/>
                <a:cs typeface="Cambria Math"/>
              </a:rPr>
              <a:t>𝐻</a:t>
            </a:r>
            <a:r>
              <a:rPr lang="en-CA" sz="2000" spc="-80" dirty="0">
                <a:latin typeface="Cambria Math"/>
                <a:cs typeface="Cambria Math"/>
              </a:rPr>
              <a:t>1</a:t>
            </a:r>
            <a:r>
              <a:rPr sz="4200" spc="-120" baseline="11904" dirty="0">
                <a:latin typeface="Cambria Math"/>
                <a:cs typeface="Cambria Math"/>
              </a:rPr>
              <a:t>:	</a:t>
            </a:r>
            <a:r>
              <a:rPr sz="4200" spc="150" baseline="11904" dirty="0">
                <a:latin typeface="Cambria Math"/>
                <a:cs typeface="Cambria Math"/>
              </a:rPr>
              <a:t>𝜇</a:t>
            </a:r>
            <a:r>
              <a:rPr sz="2000" spc="100" dirty="0">
                <a:latin typeface="Cambria Math"/>
                <a:cs typeface="Cambria Math"/>
              </a:rPr>
              <a:t>𝑝𝑜𝑝</a:t>
            </a:r>
            <a:r>
              <a:rPr sz="2000" spc="509" dirty="0">
                <a:latin typeface="Cambria Math"/>
                <a:cs typeface="Cambria Math"/>
              </a:rPr>
              <a:t> </a:t>
            </a:r>
            <a:r>
              <a:rPr sz="4200" baseline="11904" dirty="0">
                <a:latin typeface="Cambria Math"/>
                <a:cs typeface="Cambria Math"/>
              </a:rPr>
              <a:t>≠	</a:t>
            </a:r>
            <a:r>
              <a:rPr sz="4200" spc="172" baseline="11904" dirty="0">
                <a:latin typeface="Cambria Math"/>
                <a:cs typeface="Cambria Math"/>
              </a:rPr>
              <a:t>𝜇</a:t>
            </a:r>
            <a:r>
              <a:rPr sz="2000" spc="114" dirty="0">
                <a:latin typeface="Cambria Math"/>
                <a:cs typeface="Cambria Math"/>
              </a:rPr>
              <a:t>𝑠𝑎𝑚𝑝𝑙𝑒</a:t>
            </a:r>
            <a:endParaRPr sz="2000" dirty="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58420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Hypothesis</a:t>
            </a:r>
            <a:r>
              <a:rPr spc="-20" dirty="0"/>
              <a:t> </a:t>
            </a:r>
            <a:r>
              <a:rPr spc="-15" dirty="0"/>
              <a:t>testing</a:t>
            </a:r>
            <a:r>
              <a:rPr spc="-10" dirty="0"/>
              <a:t> (NHST)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5779"/>
            <a:ext cx="10033635" cy="257365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Mutual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exclusivity: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null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alternative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hypotheses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mutually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exclusive</a:t>
            </a:r>
            <a:endParaRPr sz="2800">
              <a:latin typeface="Calibri"/>
              <a:cs typeface="Calibri"/>
            </a:endParaRPr>
          </a:p>
          <a:p>
            <a:pPr marL="698500" marR="795020" lvl="1" indent="-228600">
              <a:lnSpc>
                <a:spcPts val="2590"/>
              </a:lnSpc>
              <a:spcBef>
                <a:spcPts val="52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10" dirty="0">
                <a:latin typeface="Calibri"/>
                <a:cs typeface="Calibri"/>
              </a:rPr>
              <a:t>There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overlap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between them,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only one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dirty="0">
                <a:latin typeface="Calibri"/>
                <a:cs typeface="Calibri"/>
              </a:rPr>
              <a:t> be </a:t>
            </a:r>
            <a:r>
              <a:rPr sz="2400" spc="-15" dirty="0">
                <a:latin typeface="Calibri"/>
                <a:cs typeface="Calibri"/>
              </a:rPr>
              <a:t>more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likely</a:t>
            </a:r>
            <a:r>
              <a:rPr sz="2400" spc="-5" dirty="0">
                <a:latin typeface="Calibri"/>
                <a:cs typeface="Calibri"/>
              </a:rPr>
              <a:t> if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hypothetically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speaking,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null is true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(both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cannot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”accepted”)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37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Mutually </a:t>
            </a:r>
            <a:r>
              <a:rPr sz="2800" spc="-15" dirty="0">
                <a:latin typeface="Calibri"/>
                <a:cs typeface="Calibri"/>
              </a:rPr>
              <a:t>exhaustive: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should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both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cover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possible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situations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40741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</a:t>
            </a:r>
            <a:r>
              <a:rPr spc="-15" dirty="0"/>
              <a:t> </a:t>
            </a:r>
            <a:r>
              <a:rPr spc="-5" dirty="0"/>
              <a:t>Logic</a:t>
            </a:r>
            <a:r>
              <a:rPr spc="-1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spc="-10" dirty="0"/>
              <a:t>NHST</a:t>
            </a:r>
          </a:p>
        </p:txBody>
      </p:sp>
      <p:sp>
        <p:nvSpPr>
          <p:cNvPr id="3" name="object 3"/>
          <p:cNvSpPr/>
          <p:nvPr/>
        </p:nvSpPr>
        <p:spPr>
          <a:xfrm>
            <a:off x="4558832" y="4632676"/>
            <a:ext cx="4127500" cy="25400"/>
          </a:xfrm>
          <a:custGeom>
            <a:avLst/>
            <a:gdLst/>
            <a:ahLst/>
            <a:cxnLst/>
            <a:rect l="l" t="t" r="r" b="b"/>
            <a:pathLst>
              <a:path w="4127500" h="25400">
                <a:moveTo>
                  <a:pt x="4127500" y="0"/>
                </a:moveTo>
                <a:lnTo>
                  <a:pt x="0" y="0"/>
                </a:lnTo>
                <a:lnTo>
                  <a:pt x="0" y="25400"/>
                </a:lnTo>
                <a:lnTo>
                  <a:pt x="4127500" y="25400"/>
                </a:lnTo>
                <a:lnTo>
                  <a:pt x="4127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9" y="1795779"/>
            <a:ext cx="10007600" cy="381762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there</a:t>
            </a:r>
            <a:r>
              <a:rPr sz="2800" dirty="0">
                <a:latin typeface="Calibri"/>
                <a:cs typeface="Calibri"/>
              </a:rPr>
              <a:t> 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bigger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difference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between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our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sample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population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than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would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expect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find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chance alone?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8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How </a:t>
            </a:r>
            <a:r>
              <a:rPr sz="2800" dirty="0">
                <a:latin typeface="Calibri"/>
                <a:cs typeface="Calibri"/>
              </a:rPr>
              <a:t>do </a:t>
            </a:r>
            <a:r>
              <a:rPr sz="2800" spc="-15" dirty="0">
                <a:latin typeface="Calibri"/>
                <a:cs typeface="Calibri"/>
              </a:rPr>
              <a:t>we</a:t>
            </a:r>
            <a:r>
              <a:rPr sz="2800" spc="-5" dirty="0">
                <a:latin typeface="Calibri"/>
                <a:cs typeface="Calibri"/>
              </a:rPr>
              <a:t> quantify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this?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5" dirty="0">
                <a:latin typeface="Calibri"/>
                <a:cs typeface="Calibri"/>
              </a:rPr>
              <a:t>We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test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statistics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54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z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population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parameters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5" dirty="0">
                <a:latin typeface="Calibri"/>
                <a:cs typeface="Calibri"/>
              </a:rPr>
              <a:t>known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population</a:t>
            </a:r>
            <a:r>
              <a:rPr sz="2400" spc="-15" dirty="0">
                <a:latin typeface="Calibri"/>
                <a:cs typeface="Calibri"/>
              </a:rPr>
              <a:t> parameters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unknown</a:t>
            </a:r>
            <a:endParaRPr sz="2400">
              <a:latin typeface="Calibri"/>
              <a:cs typeface="Calibri"/>
            </a:endParaRPr>
          </a:p>
          <a:p>
            <a:pPr marL="3644900">
              <a:lnSpc>
                <a:spcPct val="100000"/>
              </a:lnSpc>
              <a:spcBef>
                <a:spcPts val="2255"/>
              </a:spcBef>
            </a:pPr>
            <a:r>
              <a:rPr sz="2400" spc="-5" dirty="0">
                <a:latin typeface="Cambria Math"/>
                <a:cs typeface="Cambria Math"/>
              </a:rPr>
              <a:t>𝑂𝑏𝑠𝑒𝑟𝑣𝑒𝑑</a:t>
            </a:r>
            <a:r>
              <a:rPr sz="2400" spc="5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𝑑𝑖𝑓𝑓𝑒𝑟𝑒𝑛𝑐𝑒</a:t>
            </a:r>
            <a:r>
              <a:rPr sz="2400" spc="30" dirty="0">
                <a:latin typeface="Cambria Math"/>
                <a:cs typeface="Cambria Math"/>
              </a:rPr>
              <a:t> </a:t>
            </a:r>
            <a:r>
              <a:rPr sz="2400" spc="5" dirty="0">
                <a:latin typeface="Cambria Math"/>
                <a:cs typeface="Cambria Math"/>
              </a:rPr>
              <a:t>(𝑒𝑓𝑓𝑒𝑐𝑡)</a:t>
            </a:r>
            <a:endParaRPr sz="2400">
              <a:latin typeface="Cambria Math"/>
              <a:cs typeface="Cambria Math"/>
            </a:endParaRPr>
          </a:p>
          <a:p>
            <a:pPr marL="3761104">
              <a:lnSpc>
                <a:spcPct val="100000"/>
              </a:lnSpc>
              <a:spcBef>
                <a:spcPts val="530"/>
              </a:spcBef>
            </a:pPr>
            <a:r>
              <a:rPr sz="2400" spc="-5" dirty="0">
                <a:latin typeface="Cambria Math"/>
                <a:cs typeface="Cambria Math"/>
              </a:rPr>
              <a:t>𝑒𝑥𝑝𝑒𝑐𝑡𝑒𝑑</a:t>
            </a:r>
            <a:r>
              <a:rPr sz="2400" spc="5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𝑑𝑖𝑓𝑓𝑒𝑟𝑒𝑛𝑐𝑒</a:t>
            </a:r>
            <a:r>
              <a:rPr sz="2400" spc="3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(𝑒𝑟𝑟𝑜𝑟)</a:t>
            </a:r>
            <a:endParaRPr sz="2400">
              <a:latin typeface="Cambria Math"/>
              <a:cs typeface="Cambria Math"/>
            </a:endParaRPr>
          </a:p>
          <a:p>
            <a:pPr marL="241300" indent="-228600">
              <a:lnSpc>
                <a:spcPct val="100000"/>
              </a:lnSpc>
              <a:spcBef>
                <a:spcPts val="13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effect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observed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strong</a:t>
            </a:r>
            <a:r>
              <a:rPr sz="2800" spc="-5" dirty="0">
                <a:latin typeface="Calibri"/>
                <a:cs typeface="Calibri"/>
              </a:rPr>
              <a:t> enough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relative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error?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40741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</a:t>
            </a:r>
            <a:r>
              <a:rPr spc="-15" dirty="0"/>
              <a:t> </a:t>
            </a:r>
            <a:r>
              <a:rPr spc="-5" dirty="0"/>
              <a:t>Logic</a:t>
            </a:r>
            <a:r>
              <a:rPr spc="-1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spc="-10" dirty="0"/>
              <a:t>NHST</a:t>
            </a:r>
          </a:p>
        </p:txBody>
      </p:sp>
      <p:sp>
        <p:nvSpPr>
          <p:cNvPr id="3" name="object 3"/>
          <p:cNvSpPr/>
          <p:nvPr/>
        </p:nvSpPr>
        <p:spPr>
          <a:xfrm>
            <a:off x="4366921" y="2084387"/>
            <a:ext cx="4127500" cy="25400"/>
          </a:xfrm>
          <a:custGeom>
            <a:avLst/>
            <a:gdLst/>
            <a:ahLst/>
            <a:cxnLst/>
            <a:rect l="l" t="t" r="r" b="b"/>
            <a:pathLst>
              <a:path w="4127500" h="25400">
                <a:moveTo>
                  <a:pt x="4127499" y="0"/>
                </a:moveTo>
                <a:lnTo>
                  <a:pt x="0" y="0"/>
                </a:lnTo>
                <a:lnTo>
                  <a:pt x="0" y="25400"/>
                </a:lnTo>
                <a:lnTo>
                  <a:pt x="4127499" y="25400"/>
                </a:lnTo>
                <a:lnTo>
                  <a:pt x="41274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9" y="1572259"/>
            <a:ext cx="10327640" cy="369824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708660" algn="ctr">
              <a:lnSpc>
                <a:spcPct val="100000"/>
              </a:lnSpc>
              <a:spcBef>
                <a:spcPts val="625"/>
              </a:spcBef>
            </a:pPr>
            <a:r>
              <a:rPr sz="2400" spc="-5" dirty="0">
                <a:latin typeface="Cambria Math"/>
                <a:cs typeface="Cambria Math"/>
              </a:rPr>
              <a:t>𝑂𝑏𝑠𝑒𝑟𝑣𝑒𝑑</a:t>
            </a:r>
            <a:r>
              <a:rPr sz="2400" spc="5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𝑑𝑖𝑓𝑓𝑒𝑟𝑒𝑛𝑐𝑒</a:t>
            </a:r>
            <a:r>
              <a:rPr sz="2400" spc="30" dirty="0">
                <a:latin typeface="Cambria Math"/>
                <a:cs typeface="Cambria Math"/>
              </a:rPr>
              <a:t> </a:t>
            </a:r>
            <a:r>
              <a:rPr sz="2400" spc="5" dirty="0">
                <a:latin typeface="Cambria Math"/>
                <a:cs typeface="Cambria Math"/>
              </a:rPr>
              <a:t>(𝑒𝑓𝑓𝑒𝑐𝑡)</a:t>
            </a:r>
            <a:endParaRPr sz="2400">
              <a:latin typeface="Cambria Math"/>
              <a:cs typeface="Cambria Math"/>
            </a:endParaRPr>
          </a:p>
          <a:p>
            <a:pPr marL="708660" algn="ctr">
              <a:lnSpc>
                <a:spcPct val="100000"/>
              </a:lnSpc>
              <a:spcBef>
                <a:spcPts val="530"/>
              </a:spcBef>
            </a:pPr>
            <a:r>
              <a:rPr sz="2400" spc="-5" dirty="0">
                <a:latin typeface="Cambria Math"/>
                <a:cs typeface="Cambria Math"/>
              </a:rPr>
              <a:t>𝑒𝑥𝑝𝑒𝑐𝑡𝑒𝑑</a:t>
            </a:r>
            <a:r>
              <a:rPr sz="2400" spc="5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𝑑𝑖𝑓𝑓𝑒𝑟𝑒𝑛𝑐𝑒</a:t>
            </a:r>
            <a:r>
              <a:rPr sz="2400" spc="3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(𝑒𝑟𝑟𝑜𝑟)</a:t>
            </a:r>
            <a:endParaRPr sz="24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00">
              <a:latin typeface="Cambria Math"/>
              <a:cs typeface="Cambria Math"/>
            </a:endParaRPr>
          </a:p>
          <a:p>
            <a:pPr marL="241300" marR="5080" indent="-228600">
              <a:lnSpc>
                <a:spcPts val="3000"/>
              </a:lnSpc>
              <a:spcBef>
                <a:spcPts val="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If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there</a:t>
            </a:r>
            <a:r>
              <a:rPr sz="2800" spc="-5" dirty="0">
                <a:latin typeface="Calibri"/>
                <a:cs typeface="Calibri"/>
              </a:rPr>
              <a:t> 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5" dirty="0">
                <a:latin typeface="Calibri"/>
                <a:cs typeface="Calibri"/>
              </a:rPr>
              <a:t>bigger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effect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expected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from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chance,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say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there</a:t>
            </a:r>
            <a:r>
              <a:rPr sz="2800" spc="-5" dirty="0">
                <a:latin typeface="Calibri"/>
                <a:cs typeface="Calibri"/>
              </a:rPr>
              <a:t> 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real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difference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9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20" dirty="0">
                <a:latin typeface="Calibri"/>
                <a:cs typeface="Calibri"/>
              </a:rPr>
              <a:t>“statistically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significant”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30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How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quantify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difference?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test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statistic!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40741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</a:t>
            </a:r>
            <a:r>
              <a:rPr spc="-15" dirty="0"/>
              <a:t> </a:t>
            </a:r>
            <a:r>
              <a:rPr spc="-5" dirty="0"/>
              <a:t>Logic</a:t>
            </a:r>
            <a:r>
              <a:rPr spc="-1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spc="-10" dirty="0"/>
              <a:t>NHST</a:t>
            </a:r>
          </a:p>
        </p:txBody>
      </p:sp>
      <p:sp>
        <p:nvSpPr>
          <p:cNvPr id="3" name="object 3"/>
          <p:cNvSpPr/>
          <p:nvPr/>
        </p:nvSpPr>
        <p:spPr>
          <a:xfrm>
            <a:off x="4408311" y="4734276"/>
            <a:ext cx="4279900" cy="12700"/>
          </a:xfrm>
          <a:custGeom>
            <a:avLst/>
            <a:gdLst/>
            <a:ahLst/>
            <a:cxnLst/>
            <a:rect l="l" t="t" r="r" b="b"/>
            <a:pathLst>
              <a:path w="4279900" h="12700">
                <a:moveTo>
                  <a:pt x="4279899" y="0"/>
                </a:moveTo>
                <a:lnTo>
                  <a:pt x="0" y="0"/>
                </a:lnTo>
                <a:lnTo>
                  <a:pt x="0" y="12700"/>
                </a:lnTo>
                <a:lnTo>
                  <a:pt x="4279899" y="12700"/>
                </a:lnTo>
                <a:lnTo>
                  <a:pt x="42798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78839" y="1761404"/>
            <a:ext cx="9751695" cy="422084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79400" indent="-228600">
              <a:lnSpc>
                <a:spcPct val="100000"/>
              </a:lnSpc>
              <a:spcBef>
                <a:spcPts val="370"/>
              </a:spcBef>
              <a:buFont typeface="Arial MT"/>
              <a:buChar char="•"/>
              <a:tabLst>
                <a:tab pos="279400" algn="l"/>
              </a:tabLst>
            </a:pPr>
            <a:r>
              <a:rPr sz="2800" spc="-5" dirty="0">
                <a:latin typeface="Calibri"/>
                <a:cs typeface="Calibri"/>
              </a:rPr>
              <a:t>Another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way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thinking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about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it: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our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value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“extreme”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enough?</a:t>
            </a:r>
            <a:endParaRPr sz="2800">
              <a:latin typeface="Calibri"/>
              <a:cs typeface="Calibri"/>
            </a:endParaRPr>
          </a:p>
          <a:p>
            <a:pPr marL="736600" lvl="1" indent="-22860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736600" algn="l"/>
              </a:tabLst>
            </a:pPr>
            <a:r>
              <a:rPr sz="2400" spc="-45" dirty="0">
                <a:latin typeface="Calibri"/>
                <a:cs typeface="Calibri"/>
              </a:rPr>
              <a:t>We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probability</a:t>
            </a:r>
            <a:r>
              <a:rPr sz="2400" spc="-5" dirty="0">
                <a:latin typeface="Calibri"/>
                <a:cs typeface="Calibri"/>
              </a:rPr>
              <a:t> distributions</a:t>
            </a:r>
            <a:r>
              <a:rPr sz="2400" spc="-10" dirty="0">
                <a:latin typeface="Calibri"/>
                <a:cs typeface="Calibri"/>
              </a:rPr>
              <a:t> here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(z or t)</a:t>
            </a:r>
            <a:endParaRPr sz="2400">
              <a:latin typeface="Calibri"/>
              <a:cs typeface="Calibri"/>
            </a:endParaRPr>
          </a:p>
          <a:p>
            <a:pPr marL="736600" lvl="1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736600" algn="l"/>
              </a:tabLst>
            </a:pPr>
            <a:r>
              <a:rPr sz="2400" spc="-15" dirty="0">
                <a:latin typeface="Calibri"/>
                <a:cs typeface="Calibri"/>
              </a:rPr>
              <a:t>For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z,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+/-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1.96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our</a:t>
            </a:r>
            <a:r>
              <a:rPr sz="2400" spc="-10" dirty="0">
                <a:latin typeface="Calibri"/>
                <a:cs typeface="Calibri"/>
              </a:rPr>
              <a:t> value </a:t>
            </a:r>
            <a:r>
              <a:rPr sz="2400" spc="-15" dirty="0">
                <a:latin typeface="Calibri"/>
                <a:cs typeface="Calibri"/>
              </a:rPr>
              <a:t>at </a:t>
            </a:r>
            <a:r>
              <a:rPr sz="2400" dirty="0">
                <a:latin typeface="Cambria Math"/>
                <a:cs typeface="Cambria Math"/>
              </a:rPr>
              <a:t>𝛼</a:t>
            </a:r>
            <a:r>
              <a:rPr sz="2400" spc="70" dirty="0"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.05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(95%)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3050">
              <a:latin typeface="Calibri"/>
              <a:cs typeface="Calibri"/>
            </a:endParaRPr>
          </a:p>
          <a:p>
            <a:pPr marL="279400" indent="-228600">
              <a:lnSpc>
                <a:spcPct val="100000"/>
              </a:lnSpc>
              <a:buFont typeface="Arial MT"/>
              <a:buChar char="•"/>
              <a:tabLst>
                <a:tab pos="279400" algn="l"/>
              </a:tabLst>
            </a:pPr>
            <a:r>
              <a:rPr sz="2800" dirty="0">
                <a:latin typeface="Calibri"/>
                <a:cs typeface="Calibri"/>
              </a:rPr>
              <a:t>All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hypothesis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testing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thought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as: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100">
              <a:latin typeface="Calibri"/>
              <a:cs typeface="Calibri"/>
            </a:endParaRPr>
          </a:p>
          <a:p>
            <a:pPr marR="83185" algn="ctr">
              <a:lnSpc>
                <a:spcPct val="100000"/>
              </a:lnSpc>
            </a:pPr>
            <a:r>
              <a:rPr sz="2700" baseline="-41666" dirty="0">
                <a:latin typeface="Cambria Math"/>
                <a:cs typeface="Cambria Math"/>
              </a:rPr>
              <a:t>𝑡𝑒𝑠𝑡</a:t>
            </a:r>
            <a:r>
              <a:rPr sz="2700" spc="60" baseline="-41666" dirty="0">
                <a:latin typeface="Cambria Math"/>
                <a:cs typeface="Cambria Math"/>
              </a:rPr>
              <a:t> </a:t>
            </a:r>
            <a:r>
              <a:rPr sz="2700" baseline="-41666" dirty="0">
                <a:latin typeface="Cambria Math"/>
                <a:cs typeface="Cambria Math"/>
              </a:rPr>
              <a:t>𝑠𝑡𝑎𝑡𝑖𝑠𝑡𝑖𝑐</a:t>
            </a:r>
            <a:r>
              <a:rPr sz="2700" spc="232" baseline="-41666" dirty="0">
                <a:latin typeface="Cambria Math"/>
                <a:cs typeface="Cambria Math"/>
              </a:rPr>
              <a:t> </a:t>
            </a:r>
            <a:r>
              <a:rPr sz="2700" baseline="-41666" dirty="0">
                <a:latin typeface="Cambria Math"/>
                <a:cs typeface="Cambria Math"/>
              </a:rPr>
              <a:t>=</a:t>
            </a:r>
            <a:r>
              <a:rPr sz="2700" spc="157" baseline="-41666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𝑠𝑎𝑚𝑝𝑙𝑒</a:t>
            </a:r>
            <a:r>
              <a:rPr sz="1800" spc="3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𝑠𝑡𝑎𝑡𝑖𝑠𝑡𝑖𝑐</a:t>
            </a:r>
            <a:r>
              <a:rPr sz="1800" spc="45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𝑝𝑜𝑝𝑢𝑙𝑎𝑡𝑖𝑜𝑛</a:t>
            </a:r>
            <a:r>
              <a:rPr sz="1800" spc="3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𝑝𝑎𝑟𝑎𝑚𝑒𝑡𝑒𝑟</a:t>
            </a:r>
            <a:endParaRPr sz="1800">
              <a:latin typeface="Cambria Math"/>
              <a:cs typeface="Cambria Math"/>
            </a:endParaRPr>
          </a:p>
          <a:p>
            <a:pPr marL="3745229">
              <a:lnSpc>
                <a:spcPct val="100000"/>
              </a:lnSpc>
              <a:spcBef>
                <a:spcPts val="409"/>
              </a:spcBef>
            </a:pPr>
            <a:r>
              <a:rPr sz="1800" spc="-5" dirty="0">
                <a:latin typeface="Cambria Math"/>
                <a:cs typeface="Cambria Math"/>
              </a:rPr>
              <a:t>𝑠𝑡𝑎𝑑𝑎𝑟𝑑</a:t>
            </a:r>
            <a:r>
              <a:rPr sz="1800" spc="45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𝑒𝑟𝑟𝑜𝑟</a:t>
            </a:r>
            <a:r>
              <a:rPr sz="1800" spc="2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𝑜𝑓</a:t>
            </a:r>
            <a:r>
              <a:rPr sz="1800" spc="4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𝑡ℎ𝑒</a:t>
            </a:r>
            <a:r>
              <a:rPr sz="1800" spc="2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𝑠𝑎𝑚𝑝𝑙𝑒</a:t>
            </a:r>
            <a:r>
              <a:rPr sz="1800" spc="3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𝑠𝑡𝑎𝑡𝑖𝑠𝑡𝑖𝑐</a:t>
            </a:r>
            <a:endParaRPr sz="1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2100">
              <a:latin typeface="Cambria Math"/>
              <a:cs typeface="Cambria Math"/>
            </a:endParaRPr>
          </a:p>
          <a:p>
            <a:pPr marL="703580">
              <a:lnSpc>
                <a:spcPct val="100000"/>
              </a:lnSpc>
              <a:spcBef>
                <a:spcPts val="1745"/>
              </a:spcBef>
            </a:pPr>
            <a:r>
              <a:rPr sz="2800" spc="-15" dirty="0">
                <a:latin typeface="Calibri"/>
                <a:cs typeface="Calibri"/>
              </a:rPr>
              <a:t>“Standardized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difference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between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sample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population”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78720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Directional</a:t>
            </a:r>
            <a:r>
              <a:rPr dirty="0"/>
              <a:t> </a:t>
            </a:r>
            <a:r>
              <a:rPr spc="-15" dirty="0"/>
              <a:t>vs</a:t>
            </a:r>
            <a:r>
              <a:rPr spc="-5" dirty="0"/>
              <a:t> Non-directional</a:t>
            </a:r>
            <a:r>
              <a:rPr dirty="0"/>
              <a:t> </a:t>
            </a:r>
            <a:r>
              <a:rPr spc="-20" dirty="0"/>
              <a:t>tests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1404"/>
            <a:ext cx="9168765" cy="121094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Non-directional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(most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common)</a:t>
            </a:r>
            <a:endParaRPr sz="2800">
              <a:latin typeface="Calibri"/>
              <a:cs typeface="Calibri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6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Our confidence </a:t>
            </a:r>
            <a:r>
              <a:rPr sz="2400" spc="-10" dirty="0">
                <a:latin typeface="Calibri"/>
                <a:cs typeface="Calibri"/>
              </a:rPr>
              <a:t>level, </a:t>
            </a:r>
            <a:r>
              <a:rPr sz="2400" spc="35" dirty="0">
                <a:latin typeface="Cambria Math"/>
                <a:cs typeface="Cambria Math"/>
              </a:rPr>
              <a:t>𝛼</a:t>
            </a:r>
            <a:r>
              <a:rPr sz="2400" spc="35" dirty="0">
                <a:latin typeface="Calibri"/>
                <a:cs typeface="Calibri"/>
              </a:rPr>
              <a:t>, </a:t>
            </a:r>
            <a:r>
              <a:rPr sz="2400" spc="-5" dirty="0">
                <a:latin typeface="Calibri"/>
                <a:cs typeface="Calibri"/>
              </a:rPr>
              <a:t>is split between the </a:t>
            </a:r>
            <a:r>
              <a:rPr sz="2400" spc="-15" dirty="0">
                <a:latin typeface="Calibri"/>
                <a:cs typeface="Calibri"/>
              </a:rPr>
              <a:t>two </a:t>
            </a:r>
            <a:r>
              <a:rPr sz="2400" spc="-10" dirty="0">
                <a:latin typeface="Calibri"/>
                <a:cs typeface="Calibri"/>
              </a:rPr>
              <a:t>extreme tails </a:t>
            </a:r>
            <a:r>
              <a:rPr sz="2400" spc="-5" dirty="0">
                <a:latin typeface="Calibri"/>
                <a:cs typeface="Calibri"/>
              </a:rPr>
              <a:t>in our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probability </a:t>
            </a:r>
            <a:r>
              <a:rPr sz="2400" spc="-5" dirty="0">
                <a:latin typeface="Calibri"/>
                <a:cs typeface="Calibri"/>
              </a:rPr>
              <a:t>distribution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50825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Evaluating</a:t>
            </a:r>
            <a:r>
              <a:rPr spc="-5" dirty="0"/>
              <a:t> Hypotheses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4239" y="1761404"/>
            <a:ext cx="9058275" cy="358838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539750" indent="-514350">
              <a:lnSpc>
                <a:spcPct val="100000"/>
              </a:lnSpc>
              <a:spcBef>
                <a:spcPts val="370"/>
              </a:spcBef>
              <a:buAutoNum type="arabicParenR"/>
              <a:tabLst>
                <a:tab pos="539115" algn="l"/>
                <a:tab pos="539750" algn="l"/>
              </a:tabLst>
            </a:pPr>
            <a:r>
              <a:rPr sz="2800" spc="-10" dirty="0">
                <a:latin typeface="Calibri"/>
                <a:cs typeface="Calibri"/>
              </a:rPr>
              <a:t>Define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hypotheses</a:t>
            </a:r>
            <a:endParaRPr sz="2800">
              <a:latin typeface="Calibri"/>
              <a:cs typeface="Calibri"/>
            </a:endParaRPr>
          </a:p>
          <a:p>
            <a:pPr marL="711200" lvl="1" indent="-22860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711200" algn="l"/>
              </a:tabLst>
            </a:pPr>
            <a:r>
              <a:rPr sz="2400" spc="-5" dirty="0">
                <a:latin typeface="Calibri"/>
                <a:cs typeface="Calibri"/>
              </a:rPr>
              <a:t>Null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(H</a:t>
            </a:r>
            <a:r>
              <a:rPr sz="2400" baseline="-17361" dirty="0">
                <a:latin typeface="Calibri"/>
                <a:cs typeface="Calibri"/>
              </a:rPr>
              <a:t>0</a:t>
            </a:r>
            <a:r>
              <a:rPr sz="2400" dirty="0">
                <a:latin typeface="Calibri"/>
                <a:cs typeface="Calibri"/>
              </a:rPr>
              <a:t>)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&amp; </a:t>
            </a:r>
            <a:r>
              <a:rPr sz="2400" spc="-15" dirty="0">
                <a:latin typeface="Calibri"/>
                <a:cs typeface="Calibri"/>
              </a:rPr>
              <a:t>Experimental/Alternate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(H</a:t>
            </a:r>
            <a:r>
              <a:rPr sz="2400" spc="-7" baseline="-17361" dirty="0">
                <a:latin typeface="Calibri"/>
                <a:cs typeface="Calibri"/>
              </a:rPr>
              <a:t>1</a:t>
            </a:r>
            <a:r>
              <a:rPr sz="2400" spc="-5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539750" indent="-514350">
              <a:lnSpc>
                <a:spcPct val="100000"/>
              </a:lnSpc>
              <a:spcBef>
                <a:spcPts val="635"/>
              </a:spcBef>
              <a:buAutoNum type="arabicParenR"/>
              <a:tabLst>
                <a:tab pos="539115" algn="l"/>
                <a:tab pos="539750" algn="l"/>
              </a:tabLst>
            </a:pPr>
            <a:r>
              <a:rPr sz="2800" spc="-10" dirty="0">
                <a:latin typeface="Calibri"/>
                <a:cs typeface="Calibri"/>
              </a:rPr>
              <a:t>Set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criteria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dirty="0">
                <a:latin typeface="Cambria Math"/>
                <a:cs typeface="Cambria Math"/>
              </a:rPr>
              <a:t>𝛼</a:t>
            </a:r>
            <a:endParaRPr sz="2800">
              <a:latin typeface="Cambria Math"/>
              <a:cs typeface="Cambria Math"/>
            </a:endParaRPr>
          </a:p>
          <a:p>
            <a:pPr marL="539750" indent="-514350">
              <a:lnSpc>
                <a:spcPct val="100000"/>
              </a:lnSpc>
              <a:spcBef>
                <a:spcPts val="620"/>
              </a:spcBef>
              <a:buAutoNum type="arabicParenR"/>
              <a:tabLst>
                <a:tab pos="539115" algn="l"/>
                <a:tab pos="539750" algn="l"/>
              </a:tabLst>
            </a:pPr>
            <a:r>
              <a:rPr sz="2800" spc="-5" dirty="0">
                <a:latin typeface="Calibri"/>
                <a:cs typeface="Calibri"/>
              </a:rPr>
              <a:t>Collect </a:t>
            </a: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dirty="0">
                <a:latin typeface="Calibri"/>
                <a:cs typeface="Calibri"/>
              </a:rPr>
              <a:t> &amp;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calculate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test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statistic</a:t>
            </a:r>
            <a:endParaRPr sz="2800">
              <a:latin typeface="Calibri"/>
              <a:cs typeface="Calibri"/>
            </a:endParaRPr>
          </a:p>
          <a:p>
            <a:pPr marL="539750" indent="-514350">
              <a:lnSpc>
                <a:spcPct val="100000"/>
              </a:lnSpc>
              <a:spcBef>
                <a:spcPts val="650"/>
              </a:spcBef>
              <a:buAutoNum type="arabicParenR"/>
              <a:tabLst>
                <a:tab pos="539115" algn="l"/>
                <a:tab pos="539750" algn="l"/>
              </a:tabLst>
            </a:pPr>
            <a:r>
              <a:rPr sz="2800" spc="-25" dirty="0">
                <a:latin typeface="Calibri"/>
                <a:cs typeface="Calibri"/>
              </a:rPr>
              <a:t>Make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decision</a:t>
            </a:r>
            <a:endParaRPr sz="2800">
              <a:latin typeface="Calibri"/>
              <a:cs typeface="Calibri"/>
            </a:endParaRPr>
          </a:p>
          <a:p>
            <a:pPr marL="711200" lvl="1" indent="-22860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711200" algn="l"/>
              </a:tabLst>
            </a:pPr>
            <a:r>
              <a:rPr sz="2400" spc="-10" dirty="0">
                <a:latin typeface="Calibri"/>
                <a:cs typeface="Calibri"/>
              </a:rPr>
              <a:t>Reject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fail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reject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H0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critical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values</a:t>
            </a:r>
            <a:endParaRPr sz="2400">
              <a:latin typeface="Calibri"/>
              <a:cs typeface="Calibri"/>
            </a:endParaRPr>
          </a:p>
          <a:p>
            <a:pPr marL="711200" lvl="1" indent="-228600">
              <a:lnSpc>
                <a:spcPct val="100000"/>
              </a:lnSpc>
              <a:spcBef>
                <a:spcPts val="219"/>
              </a:spcBef>
              <a:buFont typeface="Arial MT"/>
              <a:buChar char="•"/>
              <a:tabLst>
                <a:tab pos="711200" algn="l"/>
              </a:tabLst>
            </a:pPr>
            <a:r>
              <a:rPr sz="2400" spc="-10" dirty="0">
                <a:latin typeface="Calibri"/>
                <a:cs typeface="Calibri"/>
              </a:rPr>
              <a:t>Region</a:t>
            </a:r>
            <a:r>
              <a:rPr sz="2400" spc="-5" dirty="0">
                <a:latin typeface="Calibri"/>
                <a:cs typeface="Calibri"/>
              </a:rPr>
              <a:t> of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rejection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(outer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tails) </a:t>
            </a:r>
            <a:r>
              <a:rPr sz="2400" spc="-5" dirty="0">
                <a:latin typeface="Calibri"/>
                <a:cs typeface="Calibri"/>
              </a:rPr>
              <a:t>vs </a:t>
            </a:r>
            <a:r>
              <a:rPr sz="2400" spc="-10" dirty="0">
                <a:latin typeface="Calibri"/>
                <a:cs typeface="Calibri"/>
              </a:rPr>
              <a:t>region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retention</a:t>
            </a:r>
            <a:r>
              <a:rPr sz="2400" spc="-5" dirty="0">
                <a:latin typeface="Calibri"/>
                <a:cs typeface="Calibri"/>
              </a:rPr>
              <a:t> (inner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region)</a:t>
            </a:r>
            <a:endParaRPr sz="2400">
              <a:latin typeface="Calibri"/>
              <a:cs typeface="Calibri"/>
            </a:endParaRPr>
          </a:p>
          <a:p>
            <a:pPr marL="711200" lvl="1" indent="-228600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711200" algn="l"/>
              </a:tabLst>
            </a:pPr>
            <a:r>
              <a:rPr sz="2400" spc="-10" dirty="0">
                <a:latin typeface="Calibri"/>
                <a:cs typeface="Calibri"/>
              </a:rPr>
              <a:t>Probability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49434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Conceptualizing</a:t>
            </a:r>
            <a:r>
              <a:rPr spc="-75" dirty="0"/>
              <a:t> </a:t>
            </a:r>
            <a:r>
              <a:rPr spc="-10" dirty="0"/>
              <a:t>NHST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1404"/>
            <a:ext cx="5330190" cy="398208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Critical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Value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Using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standardized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scores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10" dirty="0">
                <a:latin typeface="Calibri"/>
                <a:cs typeface="Calibri"/>
              </a:rPr>
              <a:t>Compare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test </a:t>
            </a:r>
            <a:r>
              <a:rPr sz="2400" spc="-20" dirty="0">
                <a:latin typeface="Calibri"/>
                <a:cs typeface="Calibri"/>
              </a:rPr>
              <a:t>statistic</a:t>
            </a:r>
            <a:r>
              <a:rPr sz="2400" spc="-15" dirty="0">
                <a:latin typeface="Calibri"/>
                <a:cs typeface="Calibri"/>
              </a:rPr>
              <a:t> to </a:t>
            </a:r>
            <a:r>
              <a:rPr sz="2400" spc="-5" dirty="0">
                <a:latin typeface="Calibri"/>
                <a:cs typeface="Calibri"/>
              </a:rPr>
              <a:t>critical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30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Retention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Rejection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regions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3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Look</a:t>
            </a:r>
            <a:r>
              <a:rPr sz="2400" spc="-15" dirty="0">
                <a:latin typeface="Calibri"/>
                <a:cs typeface="Calibri"/>
              </a:rPr>
              <a:t> at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probability </a:t>
            </a:r>
            <a:r>
              <a:rPr sz="2400" spc="-5" dirty="0">
                <a:latin typeface="Calibri"/>
                <a:cs typeface="Calibri"/>
              </a:rPr>
              <a:t>distribution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37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Confidence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intervals </a:t>
            </a:r>
            <a:r>
              <a:rPr sz="2800" spc="-5" dirty="0">
                <a:latin typeface="Calibri"/>
                <a:cs typeface="Calibri"/>
              </a:rPr>
              <a:t>(!)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59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Look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𝜇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371030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Announcements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8839" y="1761404"/>
            <a:ext cx="7915275" cy="3340658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79400" indent="-228600">
              <a:lnSpc>
                <a:spcPct val="100000"/>
              </a:lnSpc>
              <a:spcBef>
                <a:spcPts val="370"/>
              </a:spcBef>
              <a:buFont typeface="Arial MT"/>
              <a:buChar char="•"/>
              <a:tabLst>
                <a:tab pos="279400" algn="l"/>
              </a:tabLst>
            </a:pPr>
            <a:r>
              <a:rPr sz="2800" spc="-5" dirty="0">
                <a:latin typeface="Calibri"/>
                <a:cs typeface="Calibri"/>
              </a:rPr>
              <a:t>Assignment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2</a:t>
            </a:r>
          </a:p>
          <a:p>
            <a:pPr marL="736600" lvl="1" indent="-22860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736600" algn="l"/>
              </a:tabLst>
            </a:pPr>
            <a:r>
              <a:rPr sz="2400" spc="-5" dirty="0">
                <a:latin typeface="Calibri"/>
                <a:cs typeface="Calibri"/>
              </a:rPr>
              <a:t>Due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December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1</a:t>
            </a:r>
            <a:r>
              <a:rPr sz="2400" spc="-7" baseline="24305" dirty="0">
                <a:latin typeface="Calibri"/>
                <a:cs typeface="Calibri"/>
              </a:rPr>
              <a:t>th</a:t>
            </a:r>
            <a:r>
              <a:rPr sz="2400" spc="240" baseline="2430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lang="en-CA" sz="2400" b="1" spc="-5" dirty="0">
                <a:latin typeface="Calibri"/>
                <a:cs typeface="Calibri"/>
              </a:rPr>
              <a:t>2</a:t>
            </a:r>
            <a:r>
              <a:rPr sz="2400" b="1" spc="-5" dirty="0">
                <a:latin typeface="Calibri"/>
                <a:cs typeface="Calibri"/>
              </a:rPr>
              <a:t>:30</a:t>
            </a:r>
            <a:r>
              <a:rPr lang="en-CA" sz="2400" b="1" spc="-5" dirty="0">
                <a:latin typeface="Calibri"/>
                <a:cs typeface="Calibri"/>
              </a:rPr>
              <a:t> p</a:t>
            </a:r>
            <a:r>
              <a:rPr sz="2400" b="1" spc="-5" dirty="0">
                <a:latin typeface="Calibri"/>
                <a:cs typeface="Calibri"/>
              </a:rPr>
              <a:t>m</a:t>
            </a:r>
            <a:endParaRPr sz="2400" b="1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3050" dirty="0">
              <a:latin typeface="Calibri"/>
              <a:cs typeface="Calibri"/>
            </a:endParaRPr>
          </a:p>
          <a:p>
            <a:pPr marL="279400" indent="-228600">
              <a:lnSpc>
                <a:spcPct val="100000"/>
              </a:lnSpc>
              <a:buFont typeface="Arial MT"/>
              <a:buChar char="•"/>
              <a:tabLst>
                <a:tab pos="279400" algn="l"/>
              </a:tabLst>
            </a:pPr>
            <a:r>
              <a:rPr sz="2800" spc="-75" dirty="0">
                <a:latin typeface="Calibri"/>
                <a:cs typeface="Calibri"/>
              </a:rPr>
              <a:t>Test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2</a:t>
            </a:r>
          </a:p>
          <a:p>
            <a:pPr marL="736600" lvl="1" indent="-228600">
              <a:lnSpc>
                <a:spcPct val="100000"/>
              </a:lnSpc>
              <a:spcBef>
                <a:spcPts val="234"/>
              </a:spcBef>
              <a:buFont typeface="Arial MT"/>
              <a:buChar char="•"/>
              <a:tabLst>
                <a:tab pos="736600" algn="l"/>
              </a:tabLst>
            </a:pPr>
            <a:r>
              <a:rPr sz="2400" spc="-5" dirty="0">
                <a:latin typeface="Calibri"/>
                <a:cs typeface="Calibri"/>
              </a:rPr>
              <a:t>Dec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lang="en-CA" sz="2400" spc="-5" dirty="0">
                <a:latin typeface="Calibri"/>
                <a:cs typeface="Calibri"/>
              </a:rPr>
              <a:t>6</a:t>
            </a:r>
            <a:r>
              <a:rPr sz="2400" spc="-7" baseline="24305" dirty="0" err="1">
                <a:latin typeface="Calibri"/>
                <a:cs typeface="Calibri"/>
              </a:rPr>
              <a:t>th</a:t>
            </a:r>
            <a:r>
              <a:rPr sz="2400" spc="232" baseline="2430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lang="en-CA" sz="2400" spc="-5" dirty="0">
                <a:latin typeface="Calibri"/>
                <a:cs typeface="Calibri"/>
              </a:rPr>
              <a:t>2</a:t>
            </a:r>
            <a:r>
              <a:rPr sz="2400" spc="-5" dirty="0">
                <a:latin typeface="Calibri"/>
                <a:cs typeface="Calibri"/>
              </a:rPr>
              <a:t>:30</a:t>
            </a:r>
            <a:r>
              <a:rPr lang="en-CA" sz="2400" spc="-5" dirty="0">
                <a:latin typeface="Calibri"/>
                <a:cs typeface="Calibri"/>
              </a:rPr>
              <a:t> p</a:t>
            </a:r>
            <a:r>
              <a:rPr sz="2400" spc="-5" dirty="0">
                <a:latin typeface="Calibri"/>
                <a:cs typeface="Calibri"/>
              </a:rPr>
              <a:t>m</a:t>
            </a:r>
            <a:endParaRPr lang="en-CA" sz="2400" spc="-5" dirty="0">
              <a:latin typeface="Calibri"/>
              <a:cs typeface="Calibri"/>
            </a:endParaRPr>
          </a:p>
          <a:p>
            <a:pPr marL="736600" lvl="1" indent="-228600">
              <a:lnSpc>
                <a:spcPct val="100000"/>
              </a:lnSpc>
              <a:spcBef>
                <a:spcPts val="234"/>
              </a:spcBef>
              <a:buFont typeface="Arial MT"/>
              <a:buChar char="•"/>
              <a:tabLst>
                <a:tab pos="736600" algn="l"/>
              </a:tabLst>
            </a:pPr>
            <a:r>
              <a:rPr lang="en-CA" sz="2400" spc="-5" dirty="0">
                <a:latin typeface="Calibri"/>
                <a:cs typeface="Calibri"/>
              </a:rPr>
              <a:t>Review class with Dr. Check (Tues, Nov 29)</a:t>
            </a:r>
            <a:endParaRPr sz="2400" dirty="0">
              <a:latin typeface="Calibri"/>
              <a:cs typeface="Calibri"/>
            </a:endParaRPr>
          </a:p>
          <a:p>
            <a:pPr marL="736600" lvl="1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736600" algn="l"/>
              </a:tabLst>
            </a:pPr>
            <a:r>
              <a:rPr sz="2400" spc="-15" dirty="0">
                <a:latin typeface="Calibri"/>
                <a:cs typeface="Calibri"/>
              </a:rPr>
              <a:t>Review </a:t>
            </a:r>
            <a:r>
              <a:rPr sz="2400" spc="-5" dirty="0">
                <a:latin typeface="Calibri"/>
                <a:cs typeface="Calibri"/>
              </a:rPr>
              <a:t>session </a:t>
            </a:r>
            <a:r>
              <a:rPr sz="2400" dirty="0">
                <a:latin typeface="Calibri"/>
                <a:cs typeface="Calibri"/>
              </a:rPr>
              <a:t>during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 tutorial</a:t>
            </a:r>
            <a:r>
              <a:rPr sz="2400" spc="-10" dirty="0">
                <a:latin typeface="Calibri"/>
                <a:cs typeface="Calibri"/>
              </a:rPr>
              <a:t> (Thurs,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Dec</a:t>
            </a:r>
            <a:r>
              <a:rPr lang="en-CA" sz="2400" spc="-15" dirty="0">
                <a:latin typeface="Calibri"/>
                <a:cs typeface="Calibri"/>
              </a:rPr>
              <a:t> 1</a:t>
            </a:r>
            <a:r>
              <a:rPr sz="2400" spc="254" baseline="243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)</a:t>
            </a:r>
          </a:p>
          <a:p>
            <a:pPr marL="736600" lvl="1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736600" algn="l"/>
              </a:tabLst>
            </a:pPr>
            <a:r>
              <a:rPr sz="2400" spc="-5" dirty="0">
                <a:latin typeface="Calibri"/>
                <a:cs typeface="Calibri"/>
              </a:rPr>
              <a:t>Non-cumulative,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material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from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60" dirty="0">
                <a:latin typeface="Calibri"/>
                <a:cs typeface="Calibri"/>
              </a:rPr>
              <a:t>Test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-15" dirty="0">
                <a:latin typeface="Calibri"/>
                <a:cs typeface="Calibri"/>
              </a:rPr>
              <a:t> to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b="1" spc="-50" dirty="0">
                <a:latin typeface="Calibri"/>
                <a:cs typeface="Calibri"/>
              </a:rPr>
              <a:t>Nov.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lang="en-CA" sz="2400" b="1" spc="-10" dirty="0">
                <a:latin typeface="Calibri"/>
                <a:cs typeface="Calibri"/>
              </a:rPr>
              <a:t>29</a:t>
            </a:r>
            <a:r>
              <a:rPr sz="2400" b="1" spc="-15" baseline="24305" dirty="0" err="1">
                <a:latin typeface="Calibri"/>
                <a:cs typeface="Calibri"/>
              </a:rPr>
              <a:t>th</a:t>
            </a:r>
            <a:endParaRPr sz="2400" baseline="24305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344677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Changing</a:t>
            </a:r>
            <a:r>
              <a:rPr spc="-45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dirty="0">
                <a:latin typeface="Cambria Math"/>
                <a:cs typeface="Cambria Math"/>
              </a:rPr>
              <a:t>𝛼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5779"/>
            <a:ext cx="9447530" cy="83311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5" dirty="0">
                <a:latin typeface="Calibri"/>
                <a:cs typeface="Calibri"/>
              </a:rPr>
              <a:t>We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change: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critical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value,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rejection/retention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region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border,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confidence </a:t>
            </a:r>
            <a:r>
              <a:rPr sz="2800" spc="-15" dirty="0">
                <a:latin typeface="Calibri"/>
                <a:cs typeface="Calibri"/>
              </a:rPr>
              <a:t>interval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2D7207E5-C925-1269-4F0A-218C931012D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00" y="3015253"/>
            <a:ext cx="5800672" cy="322073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822388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What</a:t>
            </a:r>
            <a:r>
              <a:rPr spc="5" dirty="0"/>
              <a:t> </a:t>
            </a:r>
            <a:r>
              <a:rPr dirty="0"/>
              <a:t>do</a:t>
            </a:r>
            <a:r>
              <a:rPr spc="10" dirty="0"/>
              <a:t> </a:t>
            </a:r>
            <a:r>
              <a:rPr spc="-25" dirty="0"/>
              <a:t>we</a:t>
            </a:r>
            <a:r>
              <a:rPr dirty="0"/>
              <a:t> do</a:t>
            </a:r>
            <a:r>
              <a:rPr spc="10" dirty="0"/>
              <a:t> </a:t>
            </a:r>
            <a:r>
              <a:rPr spc="-5" dirty="0"/>
              <a:t>with</a:t>
            </a:r>
            <a:r>
              <a:rPr spc="5" dirty="0"/>
              <a:t> </a:t>
            </a:r>
            <a:r>
              <a:rPr spc="-5" dirty="0"/>
              <a:t>non-sig</a:t>
            </a:r>
            <a:r>
              <a:rPr spc="5" dirty="0"/>
              <a:t> </a:t>
            </a:r>
            <a:r>
              <a:rPr spc="-15" dirty="0"/>
              <a:t>results?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10025380" cy="284226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No,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can’t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change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our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hypotheses,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this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“</a:t>
            </a:r>
            <a:r>
              <a:rPr sz="2800" b="1" i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p-hacking”</a:t>
            </a:r>
            <a:r>
              <a:rPr sz="2800" b="1" i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i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(VERY</a:t>
            </a:r>
            <a:r>
              <a:rPr sz="2800" b="1" i="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i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bad)</a:t>
            </a:r>
            <a:endParaRPr sz="2800">
              <a:latin typeface="Calibri"/>
              <a:cs typeface="Calibri"/>
            </a:endParaRPr>
          </a:p>
          <a:p>
            <a:pPr marL="241300" marR="946785" indent="-228600">
              <a:lnSpc>
                <a:spcPts val="3000"/>
              </a:lnSpc>
              <a:spcBef>
                <a:spcPts val="102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Besides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dishonest,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5" dirty="0">
                <a:latin typeface="Calibri"/>
                <a:cs typeface="Calibri"/>
              </a:rPr>
              <a:t>MASSIVE </a:t>
            </a:r>
            <a:r>
              <a:rPr sz="2800" spc="-10" dirty="0">
                <a:latin typeface="Calibri"/>
                <a:cs typeface="Calibri"/>
              </a:rPr>
              <a:t>problem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psychology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“the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replication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crisis”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1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5" dirty="0">
                <a:latin typeface="Calibri"/>
                <a:cs typeface="Calibri"/>
              </a:rPr>
              <a:t>We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 </a:t>
            </a:r>
            <a:r>
              <a:rPr sz="2800" spc="-15" dirty="0">
                <a:latin typeface="Calibri"/>
                <a:cs typeface="Calibri"/>
              </a:rPr>
              <a:t>more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exploratory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analyses,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but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you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have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report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Registered </a:t>
            </a:r>
            <a:r>
              <a:rPr sz="2800" spc="-10" dirty="0">
                <a:latin typeface="Calibri"/>
                <a:cs typeface="Calibri"/>
              </a:rPr>
              <a:t>reports!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50825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5" dirty="0"/>
              <a:t>Evaluating</a:t>
            </a:r>
            <a:r>
              <a:rPr sz="4400" spc="-5" dirty="0"/>
              <a:t> Hypotheses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04239" y="1761404"/>
            <a:ext cx="9058275" cy="358838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539750" indent="-514350">
              <a:lnSpc>
                <a:spcPct val="100000"/>
              </a:lnSpc>
              <a:spcBef>
                <a:spcPts val="370"/>
              </a:spcBef>
              <a:buAutoNum type="arabicParenR"/>
              <a:tabLst>
                <a:tab pos="539115" algn="l"/>
                <a:tab pos="539750" algn="l"/>
              </a:tabLst>
            </a:pPr>
            <a:r>
              <a:rPr sz="2800" spc="-10" dirty="0">
                <a:latin typeface="Calibri"/>
                <a:cs typeface="Calibri"/>
              </a:rPr>
              <a:t>Define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hypotheses</a:t>
            </a:r>
            <a:endParaRPr sz="2800" dirty="0">
              <a:latin typeface="Calibri"/>
              <a:cs typeface="Calibri"/>
            </a:endParaRPr>
          </a:p>
          <a:p>
            <a:pPr marL="711200" lvl="1" indent="-22860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711200" algn="l"/>
              </a:tabLst>
            </a:pPr>
            <a:r>
              <a:rPr sz="2400" spc="-5" dirty="0">
                <a:latin typeface="Calibri"/>
                <a:cs typeface="Calibri"/>
              </a:rPr>
              <a:t>Null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(H</a:t>
            </a:r>
            <a:r>
              <a:rPr sz="2400" baseline="-17361" dirty="0">
                <a:latin typeface="Calibri"/>
                <a:cs typeface="Calibri"/>
              </a:rPr>
              <a:t>0</a:t>
            </a:r>
            <a:r>
              <a:rPr sz="2400" dirty="0">
                <a:latin typeface="Calibri"/>
                <a:cs typeface="Calibri"/>
              </a:rPr>
              <a:t>)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&amp; </a:t>
            </a:r>
            <a:r>
              <a:rPr sz="2400" spc="-15" dirty="0">
                <a:latin typeface="Calibri"/>
                <a:cs typeface="Calibri"/>
              </a:rPr>
              <a:t>Experimental/Alternate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(H</a:t>
            </a:r>
            <a:r>
              <a:rPr sz="2400" spc="-7" baseline="-17361" dirty="0">
                <a:latin typeface="Calibri"/>
                <a:cs typeface="Calibri"/>
              </a:rPr>
              <a:t>1</a:t>
            </a:r>
            <a:r>
              <a:rPr sz="2400" spc="-5" dirty="0">
                <a:latin typeface="Calibri"/>
                <a:cs typeface="Calibri"/>
              </a:rPr>
              <a:t>)</a:t>
            </a:r>
            <a:endParaRPr sz="2400" dirty="0">
              <a:latin typeface="Calibri"/>
              <a:cs typeface="Calibri"/>
            </a:endParaRPr>
          </a:p>
          <a:p>
            <a:pPr marL="539750" indent="-514350">
              <a:lnSpc>
                <a:spcPct val="100000"/>
              </a:lnSpc>
              <a:spcBef>
                <a:spcPts val="635"/>
              </a:spcBef>
              <a:buAutoNum type="arabicParenR"/>
              <a:tabLst>
                <a:tab pos="539115" algn="l"/>
                <a:tab pos="539750" algn="l"/>
              </a:tabLst>
            </a:pPr>
            <a:r>
              <a:rPr sz="2800" spc="-10" dirty="0">
                <a:latin typeface="Calibri"/>
                <a:cs typeface="Calibri"/>
              </a:rPr>
              <a:t>Set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criteria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dirty="0">
                <a:latin typeface="Cambria Math"/>
                <a:cs typeface="Cambria Math"/>
              </a:rPr>
              <a:t>𝛼</a:t>
            </a:r>
          </a:p>
          <a:p>
            <a:pPr marL="539750" indent="-514350">
              <a:lnSpc>
                <a:spcPct val="100000"/>
              </a:lnSpc>
              <a:spcBef>
                <a:spcPts val="620"/>
              </a:spcBef>
              <a:buAutoNum type="arabicParenR"/>
              <a:tabLst>
                <a:tab pos="539115" algn="l"/>
                <a:tab pos="539750" algn="l"/>
              </a:tabLst>
            </a:pPr>
            <a:r>
              <a:rPr lang="en-CA" sz="2800" spc="-5" dirty="0">
                <a:latin typeface="Calibri"/>
                <a:cs typeface="Calibri"/>
              </a:rPr>
              <a:t>Compute the test statistic </a:t>
            </a:r>
            <a:endParaRPr sz="2800" dirty="0">
              <a:latin typeface="Calibri"/>
              <a:cs typeface="Calibri"/>
            </a:endParaRPr>
          </a:p>
          <a:p>
            <a:pPr marL="539750" indent="-514350">
              <a:lnSpc>
                <a:spcPct val="100000"/>
              </a:lnSpc>
              <a:spcBef>
                <a:spcPts val="650"/>
              </a:spcBef>
              <a:buAutoNum type="arabicParenR"/>
              <a:tabLst>
                <a:tab pos="539115" algn="l"/>
                <a:tab pos="539750" algn="l"/>
              </a:tabLst>
            </a:pPr>
            <a:r>
              <a:rPr sz="2800" spc="-25" dirty="0">
                <a:latin typeface="Calibri"/>
                <a:cs typeface="Calibri"/>
              </a:rPr>
              <a:t>Make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decision</a:t>
            </a:r>
            <a:endParaRPr sz="2800" dirty="0">
              <a:latin typeface="Calibri"/>
              <a:cs typeface="Calibri"/>
            </a:endParaRPr>
          </a:p>
          <a:p>
            <a:pPr marL="711200" lvl="1" indent="-22860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711200" algn="l"/>
              </a:tabLst>
            </a:pPr>
            <a:r>
              <a:rPr sz="2400" spc="-10" dirty="0">
                <a:latin typeface="Calibri"/>
                <a:cs typeface="Calibri"/>
              </a:rPr>
              <a:t>Reject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fail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reject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H0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critical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values</a:t>
            </a:r>
            <a:endParaRPr sz="2400" dirty="0">
              <a:latin typeface="Calibri"/>
              <a:cs typeface="Calibri"/>
            </a:endParaRPr>
          </a:p>
          <a:p>
            <a:pPr marL="711200" lvl="1" indent="-228600">
              <a:lnSpc>
                <a:spcPct val="100000"/>
              </a:lnSpc>
              <a:spcBef>
                <a:spcPts val="219"/>
              </a:spcBef>
              <a:buFont typeface="Arial MT"/>
              <a:buChar char="•"/>
              <a:tabLst>
                <a:tab pos="711200" algn="l"/>
              </a:tabLst>
            </a:pPr>
            <a:r>
              <a:rPr sz="2400" spc="-10" dirty="0">
                <a:latin typeface="Calibri"/>
                <a:cs typeface="Calibri"/>
              </a:rPr>
              <a:t>Region</a:t>
            </a:r>
            <a:r>
              <a:rPr sz="2400" spc="-5" dirty="0">
                <a:latin typeface="Calibri"/>
                <a:cs typeface="Calibri"/>
              </a:rPr>
              <a:t> of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rejection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(outer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tails) </a:t>
            </a:r>
            <a:r>
              <a:rPr sz="2400" spc="-5" dirty="0">
                <a:latin typeface="Calibri"/>
                <a:cs typeface="Calibri"/>
              </a:rPr>
              <a:t>vs </a:t>
            </a:r>
            <a:r>
              <a:rPr sz="2400" spc="-10" dirty="0">
                <a:latin typeface="Calibri"/>
                <a:cs typeface="Calibri"/>
              </a:rPr>
              <a:t>region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retention</a:t>
            </a:r>
            <a:r>
              <a:rPr sz="2400" spc="-5" dirty="0">
                <a:latin typeface="Calibri"/>
                <a:cs typeface="Calibri"/>
              </a:rPr>
              <a:t> (inner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region)</a:t>
            </a:r>
            <a:endParaRPr sz="2400" dirty="0">
              <a:latin typeface="Calibri"/>
              <a:cs typeface="Calibri"/>
            </a:endParaRPr>
          </a:p>
          <a:p>
            <a:pPr marL="711200" lvl="1" indent="-228600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711200" algn="l"/>
              </a:tabLst>
            </a:pPr>
            <a:r>
              <a:rPr sz="2400" spc="-10" dirty="0">
                <a:latin typeface="Calibri"/>
                <a:cs typeface="Calibri"/>
              </a:rPr>
              <a:t>Probability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71005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5" dirty="0"/>
              <a:t>Evaluating</a:t>
            </a:r>
            <a:r>
              <a:rPr sz="4400" spc="10" dirty="0"/>
              <a:t> </a:t>
            </a:r>
            <a:r>
              <a:rPr sz="4400" spc="-5" dirty="0"/>
              <a:t>Hypotheses</a:t>
            </a:r>
            <a:r>
              <a:rPr sz="4400" spc="15" dirty="0"/>
              <a:t> </a:t>
            </a:r>
            <a:r>
              <a:rPr sz="4400" spc="-20" dirty="0"/>
              <a:t>Example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04239" y="1431036"/>
            <a:ext cx="6325870" cy="124460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890"/>
              </a:spcBef>
            </a:pPr>
            <a:r>
              <a:rPr sz="2000" spc="-5" dirty="0">
                <a:latin typeface="Calibri"/>
                <a:cs typeface="Calibri"/>
              </a:rPr>
              <a:t>Does </a:t>
            </a:r>
            <a:r>
              <a:rPr sz="2000" spc="-10" dirty="0">
                <a:latin typeface="Calibri"/>
                <a:cs typeface="Calibri"/>
              </a:rPr>
              <a:t>attending </a:t>
            </a:r>
            <a:r>
              <a:rPr sz="2000" spc="-5" dirty="0">
                <a:latin typeface="Calibri"/>
                <a:cs typeface="Calibri"/>
              </a:rPr>
              <a:t>tutorial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affect</a:t>
            </a:r>
            <a:r>
              <a:rPr sz="2000" spc="-5" dirty="0">
                <a:latin typeface="Calibri"/>
                <a:cs typeface="Calibri"/>
              </a:rPr>
              <a:t> final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grades?</a:t>
            </a:r>
            <a:endParaRPr sz="2000">
              <a:latin typeface="Calibri"/>
              <a:cs typeface="Calibri"/>
            </a:endParaRPr>
          </a:p>
          <a:p>
            <a:pPr marL="254000" indent="-228600">
              <a:lnSpc>
                <a:spcPct val="100000"/>
              </a:lnSpc>
              <a:spcBef>
                <a:spcPts val="790"/>
              </a:spcBef>
              <a:buFont typeface="Arial MT"/>
              <a:buChar char="•"/>
              <a:tabLst>
                <a:tab pos="253365" algn="l"/>
                <a:tab pos="254000" algn="l"/>
              </a:tabLst>
            </a:pPr>
            <a:r>
              <a:rPr sz="2000" spc="-20" dirty="0">
                <a:latin typeface="Calibri"/>
                <a:cs typeface="Calibri"/>
              </a:rPr>
              <a:t>Typical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final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grades</a:t>
            </a:r>
            <a:r>
              <a:rPr sz="2000" dirty="0">
                <a:latin typeface="Calibri"/>
                <a:cs typeface="Calibri"/>
              </a:rPr>
              <a:t> (NT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 </a:t>
            </a:r>
            <a:r>
              <a:rPr sz="2000" spc="-5" dirty="0">
                <a:latin typeface="Calibri"/>
                <a:cs typeface="Calibri"/>
              </a:rPr>
              <a:t>no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tutorial):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10" dirty="0">
                <a:latin typeface="Cambria Math"/>
                <a:cs typeface="Cambria Math"/>
              </a:rPr>
              <a:t>𝜇</a:t>
            </a:r>
            <a:r>
              <a:rPr sz="2250" spc="15" baseline="-14814" dirty="0">
                <a:latin typeface="Cambria Math"/>
                <a:cs typeface="Cambria Math"/>
              </a:rPr>
              <a:t>𝑁𝑇 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1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65,</a:t>
            </a:r>
            <a:r>
              <a:rPr sz="2000" spc="-105" dirty="0">
                <a:latin typeface="Cambria Math"/>
                <a:cs typeface="Cambria Math"/>
              </a:rPr>
              <a:t> </a:t>
            </a:r>
            <a:r>
              <a:rPr sz="2000" spc="-35" dirty="0">
                <a:latin typeface="Cambria Math"/>
                <a:cs typeface="Cambria Math"/>
              </a:rPr>
              <a:t>𝜎</a:t>
            </a:r>
            <a:r>
              <a:rPr sz="2250" spc="-52" baseline="-14814" dirty="0">
                <a:latin typeface="Cambria Math"/>
                <a:cs typeface="Cambria Math"/>
              </a:rPr>
              <a:t>𝑁𝑇</a:t>
            </a:r>
            <a:r>
              <a:rPr sz="2250" spc="525" baseline="-14814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120" dirty="0">
                <a:latin typeface="Cambria Math"/>
                <a:cs typeface="Cambria Math"/>
              </a:rPr>
              <a:t> </a:t>
            </a:r>
            <a:r>
              <a:rPr sz="2000" spc="5" dirty="0">
                <a:latin typeface="Cambria Math"/>
                <a:cs typeface="Cambria Math"/>
              </a:rPr>
              <a:t>10</a:t>
            </a:r>
            <a:endParaRPr sz="2000">
              <a:latin typeface="Cambria Math"/>
              <a:cs typeface="Cambria Math"/>
            </a:endParaRPr>
          </a:p>
          <a:p>
            <a:pPr marL="254000" indent="-228600">
              <a:lnSpc>
                <a:spcPct val="100000"/>
              </a:lnSpc>
              <a:spcBef>
                <a:spcPts val="820"/>
              </a:spcBef>
              <a:buFont typeface="Arial MT"/>
              <a:buChar char="•"/>
              <a:tabLst>
                <a:tab pos="253365" algn="l"/>
                <a:tab pos="254000" algn="l"/>
              </a:tabLst>
            </a:pPr>
            <a:r>
              <a:rPr sz="2000" spc="-20" dirty="0">
                <a:latin typeface="Calibri"/>
                <a:cs typeface="Calibri"/>
              </a:rPr>
              <a:t>Tutorial</a:t>
            </a:r>
            <a:r>
              <a:rPr sz="2000" spc="-5" dirty="0">
                <a:latin typeface="Calibri"/>
                <a:cs typeface="Calibri"/>
              </a:rPr>
              <a:t> final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grades</a:t>
            </a:r>
            <a:r>
              <a:rPr sz="2000" dirty="0">
                <a:latin typeface="Calibri"/>
                <a:cs typeface="Calibri"/>
              </a:rPr>
              <a:t> (T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4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tutorial):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90" dirty="0">
                <a:latin typeface="Cambria Math"/>
                <a:cs typeface="Cambria Math"/>
              </a:rPr>
              <a:t>𝑋</a:t>
            </a:r>
            <a:r>
              <a:rPr sz="3000" spc="-434" baseline="11111" dirty="0">
                <a:latin typeface="Cambria Math"/>
                <a:cs typeface="Cambria Math"/>
              </a:rPr>
              <a:t>1</a:t>
            </a:r>
            <a:r>
              <a:rPr sz="2250" spc="-434" baseline="-14814" dirty="0">
                <a:latin typeface="Cambria Math"/>
                <a:cs typeface="Cambria Math"/>
              </a:rPr>
              <a:t>𝑁𝑇</a:t>
            </a:r>
            <a:r>
              <a:rPr sz="2250" spc="-322" baseline="-14814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1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70,</a:t>
            </a:r>
            <a:r>
              <a:rPr sz="2000" spc="-10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𝑛</a:t>
            </a:r>
            <a:r>
              <a:rPr sz="2000" spc="14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120" dirty="0">
                <a:latin typeface="Cambria Math"/>
                <a:cs typeface="Cambria Math"/>
              </a:rPr>
              <a:t> </a:t>
            </a:r>
            <a:r>
              <a:rPr sz="2000" spc="5" dirty="0">
                <a:latin typeface="Cambria Math"/>
                <a:cs typeface="Cambria Math"/>
              </a:rPr>
              <a:t>25</a:t>
            </a:r>
            <a:endParaRPr sz="2000">
              <a:latin typeface="Cambria Math"/>
              <a:cs typeface="Cambria Math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39812" y="3373525"/>
            <a:ext cx="6851650" cy="2489200"/>
            <a:chOff x="639812" y="3373525"/>
            <a:chExt cx="6851650" cy="24892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9812" y="3585378"/>
              <a:ext cx="3987645" cy="227725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1611" y="3373525"/>
              <a:ext cx="2869391" cy="2433637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67579" y="3715646"/>
            <a:ext cx="1816164" cy="178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1301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71005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5" dirty="0"/>
              <a:t>Evaluating</a:t>
            </a:r>
            <a:r>
              <a:rPr sz="4400" spc="10" dirty="0"/>
              <a:t> </a:t>
            </a:r>
            <a:r>
              <a:rPr sz="4400" spc="-5" dirty="0"/>
              <a:t>Hypotheses</a:t>
            </a:r>
            <a:r>
              <a:rPr sz="4400" spc="15" dirty="0"/>
              <a:t> </a:t>
            </a:r>
            <a:r>
              <a:rPr sz="4400" spc="-20" dirty="0"/>
              <a:t>Example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04239" y="1431036"/>
            <a:ext cx="6325870" cy="124460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890"/>
              </a:spcBef>
            </a:pPr>
            <a:r>
              <a:rPr sz="2000" spc="-5" dirty="0">
                <a:latin typeface="Calibri"/>
                <a:cs typeface="Calibri"/>
              </a:rPr>
              <a:t>Does </a:t>
            </a:r>
            <a:r>
              <a:rPr sz="2000" spc="-10" dirty="0">
                <a:latin typeface="Calibri"/>
                <a:cs typeface="Calibri"/>
              </a:rPr>
              <a:t>attending </a:t>
            </a:r>
            <a:r>
              <a:rPr sz="2000" spc="-5" dirty="0">
                <a:latin typeface="Calibri"/>
                <a:cs typeface="Calibri"/>
              </a:rPr>
              <a:t>tutorial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affect</a:t>
            </a:r>
            <a:r>
              <a:rPr sz="2000" spc="-5" dirty="0">
                <a:latin typeface="Calibri"/>
                <a:cs typeface="Calibri"/>
              </a:rPr>
              <a:t> final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grades?</a:t>
            </a:r>
            <a:endParaRPr sz="2000">
              <a:latin typeface="Calibri"/>
              <a:cs typeface="Calibri"/>
            </a:endParaRPr>
          </a:p>
          <a:p>
            <a:pPr marL="254000" indent="-228600">
              <a:lnSpc>
                <a:spcPct val="100000"/>
              </a:lnSpc>
              <a:spcBef>
                <a:spcPts val="790"/>
              </a:spcBef>
              <a:buFont typeface="Arial MT"/>
              <a:buChar char="•"/>
              <a:tabLst>
                <a:tab pos="253365" algn="l"/>
                <a:tab pos="254000" algn="l"/>
              </a:tabLst>
            </a:pPr>
            <a:r>
              <a:rPr sz="2000" spc="-20" dirty="0">
                <a:latin typeface="Calibri"/>
                <a:cs typeface="Calibri"/>
              </a:rPr>
              <a:t>Typical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final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grades</a:t>
            </a:r>
            <a:r>
              <a:rPr sz="2000" dirty="0">
                <a:latin typeface="Calibri"/>
                <a:cs typeface="Calibri"/>
              </a:rPr>
              <a:t> (NT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 </a:t>
            </a:r>
            <a:r>
              <a:rPr sz="2000" spc="-5" dirty="0">
                <a:latin typeface="Calibri"/>
                <a:cs typeface="Calibri"/>
              </a:rPr>
              <a:t>no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tutorial):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10" dirty="0">
                <a:latin typeface="Cambria Math"/>
                <a:cs typeface="Cambria Math"/>
              </a:rPr>
              <a:t>𝜇</a:t>
            </a:r>
            <a:r>
              <a:rPr sz="2250" spc="15" baseline="-14814" dirty="0">
                <a:latin typeface="Cambria Math"/>
                <a:cs typeface="Cambria Math"/>
              </a:rPr>
              <a:t>𝑁𝑇 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1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65,</a:t>
            </a:r>
            <a:r>
              <a:rPr sz="2000" spc="-105" dirty="0">
                <a:latin typeface="Cambria Math"/>
                <a:cs typeface="Cambria Math"/>
              </a:rPr>
              <a:t> </a:t>
            </a:r>
            <a:r>
              <a:rPr sz="2000" spc="-35" dirty="0">
                <a:latin typeface="Cambria Math"/>
                <a:cs typeface="Cambria Math"/>
              </a:rPr>
              <a:t>𝜎</a:t>
            </a:r>
            <a:r>
              <a:rPr sz="2250" spc="-52" baseline="-14814" dirty="0">
                <a:latin typeface="Cambria Math"/>
                <a:cs typeface="Cambria Math"/>
              </a:rPr>
              <a:t>𝑁𝑇</a:t>
            </a:r>
            <a:r>
              <a:rPr sz="2250" spc="525" baseline="-14814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120" dirty="0">
                <a:latin typeface="Cambria Math"/>
                <a:cs typeface="Cambria Math"/>
              </a:rPr>
              <a:t> </a:t>
            </a:r>
            <a:r>
              <a:rPr sz="2000" spc="5" dirty="0">
                <a:latin typeface="Cambria Math"/>
                <a:cs typeface="Cambria Math"/>
              </a:rPr>
              <a:t>10</a:t>
            </a:r>
            <a:endParaRPr sz="2000">
              <a:latin typeface="Cambria Math"/>
              <a:cs typeface="Cambria Math"/>
            </a:endParaRPr>
          </a:p>
          <a:p>
            <a:pPr marL="254000" indent="-228600">
              <a:lnSpc>
                <a:spcPct val="100000"/>
              </a:lnSpc>
              <a:spcBef>
                <a:spcPts val="820"/>
              </a:spcBef>
              <a:buFont typeface="Arial MT"/>
              <a:buChar char="•"/>
              <a:tabLst>
                <a:tab pos="253365" algn="l"/>
                <a:tab pos="254000" algn="l"/>
              </a:tabLst>
            </a:pPr>
            <a:r>
              <a:rPr sz="2000" spc="-20" dirty="0">
                <a:latin typeface="Calibri"/>
                <a:cs typeface="Calibri"/>
              </a:rPr>
              <a:t>Tutorial</a:t>
            </a:r>
            <a:r>
              <a:rPr sz="2000" spc="-5" dirty="0">
                <a:latin typeface="Calibri"/>
                <a:cs typeface="Calibri"/>
              </a:rPr>
              <a:t> final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grades</a:t>
            </a:r>
            <a:r>
              <a:rPr sz="2000" dirty="0">
                <a:latin typeface="Calibri"/>
                <a:cs typeface="Calibri"/>
              </a:rPr>
              <a:t> (T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4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tutorial):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90" dirty="0">
                <a:latin typeface="Cambria Math"/>
                <a:cs typeface="Cambria Math"/>
              </a:rPr>
              <a:t>𝑋</a:t>
            </a:r>
            <a:r>
              <a:rPr sz="3000" spc="-434" baseline="11111" dirty="0">
                <a:latin typeface="Cambria Math"/>
                <a:cs typeface="Cambria Math"/>
              </a:rPr>
              <a:t>1</a:t>
            </a:r>
            <a:r>
              <a:rPr sz="2250" spc="-434" baseline="-14814" dirty="0">
                <a:latin typeface="Cambria Math"/>
                <a:cs typeface="Cambria Math"/>
              </a:rPr>
              <a:t>𝑁𝑇</a:t>
            </a:r>
            <a:r>
              <a:rPr sz="2250" spc="-322" baseline="-14814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1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70,</a:t>
            </a:r>
            <a:r>
              <a:rPr sz="2000" spc="-10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𝑛</a:t>
            </a:r>
            <a:r>
              <a:rPr sz="2000" spc="14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120" dirty="0">
                <a:latin typeface="Cambria Math"/>
                <a:cs typeface="Cambria Math"/>
              </a:rPr>
              <a:t> </a:t>
            </a:r>
            <a:r>
              <a:rPr sz="2000" spc="5" dirty="0">
                <a:latin typeface="Cambria Math"/>
                <a:cs typeface="Cambria Math"/>
              </a:rPr>
              <a:t>25</a:t>
            </a:r>
            <a:endParaRPr sz="2000">
              <a:latin typeface="Cambria Math"/>
              <a:cs typeface="Cambria Math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9376" y="2874962"/>
            <a:ext cx="7181850" cy="383243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49434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Conceptualizing</a:t>
            </a:r>
            <a:r>
              <a:rPr sz="4400" spc="-75" dirty="0"/>
              <a:t> </a:t>
            </a:r>
            <a:r>
              <a:rPr sz="4400" spc="-10" dirty="0"/>
              <a:t>NHST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61404"/>
            <a:ext cx="5330190" cy="398208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Critical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Value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Using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standardized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scores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10" dirty="0">
                <a:latin typeface="Calibri"/>
                <a:cs typeface="Calibri"/>
              </a:rPr>
              <a:t>Compare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test </a:t>
            </a:r>
            <a:r>
              <a:rPr sz="2400" spc="-20" dirty="0">
                <a:latin typeface="Calibri"/>
                <a:cs typeface="Calibri"/>
              </a:rPr>
              <a:t>statistic</a:t>
            </a:r>
            <a:r>
              <a:rPr sz="2400" spc="-15" dirty="0">
                <a:latin typeface="Calibri"/>
                <a:cs typeface="Calibri"/>
              </a:rPr>
              <a:t> to </a:t>
            </a:r>
            <a:r>
              <a:rPr sz="2400" spc="-5" dirty="0">
                <a:latin typeface="Calibri"/>
                <a:cs typeface="Calibri"/>
              </a:rPr>
              <a:t>critical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30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Retention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Rejection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regions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3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Look</a:t>
            </a:r>
            <a:r>
              <a:rPr sz="2400" spc="-15" dirty="0">
                <a:latin typeface="Calibri"/>
                <a:cs typeface="Calibri"/>
              </a:rPr>
              <a:t> at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probability </a:t>
            </a:r>
            <a:r>
              <a:rPr sz="2400" spc="-5" dirty="0">
                <a:latin typeface="Calibri"/>
                <a:cs typeface="Calibri"/>
              </a:rPr>
              <a:t>distribution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37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Confidence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intervals</a:t>
            </a:r>
            <a:r>
              <a:rPr sz="2800" spc="-5" dirty="0">
                <a:latin typeface="Calibri"/>
                <a:cs typeface="Calibri"/>
              </a:rPr>
              <a:t> (!)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59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Look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𝜇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24898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60" dirty="0"/>
              <a:t>Effect</a:t>
            </a:r>
            <a:r>
              <a:rPr sz="4400" spc="-70" dirty="0"/>
              <a:t> </a:t>
            </a:r>
            <a:r>
              <a:rPr sz="4400" spc="-25" dirty="0"/>
              <a:t>Sizes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61404"/>
            <a:ext cx="9758680" cy="330644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way</a:t>
            </a:r>
            <a:r>
              <a:rPr sz="2800" spc="-15" dirty="0">
                <a:latin typeface="Calibri"/>
                <a:cs typeface="Calibri"/>
              </a:rPr>
              <a:t> to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avoid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detriments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p-hacking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10" dirty="0">
                <a:latin typeface="Calibri"/>
                <a:cs typeface="Calibri"/>
              </a:rPr>
              <a:t>Becoming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reporting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standard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i="1" spc="-5" dirty="0">
                <a:latin typeface="Calibri"/>
                <a:cs typeface="Calibri"/>
              </a:rPr>
              <a:t>How</a:t>
            </a:r>
            <a:r>
              <a:rPr sz="2800" i="1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much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different?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Practical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statistical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significance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4200">
              <a:latin typeface="Calibri"/>
              <a:cs typeface="Calibri"/>
            </a:endParaRPr>
          </a:p>
          <a:p>
            <a:pPr marL="241300" marR="5080" indent="-228600">
              <a:lnSpc>
                <a:spcPts val="3000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spc="5" dirty="0">
                <a:latin typeface="Calibri"/>
                <a:cs typeface="Calibri"/>
              </a:rPr>
              <a:t>E.g.,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difference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between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means,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test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statistics,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standardized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effect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size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statistics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(Cohen's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partial </a:t>
            </a:r>
            <a:r>
              <a:rPr sz="2800" spc="-20" dirty="0">
                <a:latin typeface="Calibri"/>
                <a:cs typeface="Calibri"/>
              </a:rPr>
              <a:t>eta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squared)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48850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65" dirty="0"/>
              <a:t>Type</a:t>
            </a:r>
            <a:r>
              <a:rPr sz="4400" spc="-10" dirty="0"/>
              <a:t> </a:t>
            </a:r>
            <a:r>
              <a:rPr sz="4400" dirty="0"/>
              <a:t>I</a:t>
            </a:r>
            <a:r>
              <a:rPr sz="4400" spc="-10" dirty="0"/>
              <a:t> </a:t>
            </a:r>
            <a:r>
              <a:rPr sz="4400" dirty="0"/>
              <a:t>&amp;</a:t>
            </a:r>
            <a:r>
              <a:rPr sz="4400" spc="-5" dirty="0"/>
              <a:t> </a:t>
            </a:r>
            <a:r>
              <a:rPr sz="4400" spc="-65" dirty="0"/>
              <a:t>Type</a:t>
            </a:r>
            <a:r>
              <a:rPr sz="4400" spc="-10" dirty="0"/>
              <a:t> </a:t>
            </a:r>
            <a:r>
              <a:rPr sz="4400" dirty="0"/>
              <a:t>II</a:t>
            </a:r>
            <a:r>
              <a:rPr sz="4400" spc="-5" dirty="0"/>
              <a:t> </a:t>
            </a:r>
            <a:r>
              <a:rPr sz="4400" spc="-35" dirty="0"/>
              <a:t>Errors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6924" y="1824015"/>
            <a:ext cx="9272037" cy="35504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239824" y="5318252"/>
            <a:ext cx="2245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(Hurlbut,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2017,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pg.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212)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48850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65" dirty="0"/>
              <a:t>Type</a:t>
            </a:r>
            <a:r>
              <a:rPr sz="4400" spc="-10" dirty="0"/>
              <a:t> </a:t>
            </a:r>
            <a:r>
              <a:rPr sz="4400" dirty="0"/>
              <a:t>I</a:t>
            </a:r>
            <a:r>
              <a:rPr sz="4400" spc="-10" dirty="0"/>
              <a:t> </a:t>
            </a:r>
            <a:r>
              <a:rPr sz="4400" dirty="0"/>
              <a:t>&amp;</a:t>
            </a:r>
            <a:r>
              <a:rPr sz="4400" spc="-5" dirty="0"/>
              <a:t> </a:t>
            </a:r>
            <a:r>
              <a:rPr sz="4400" spc="-65" dirty="0"/>
              <a:t>Type</a:t>
            </a:r>
            <a:r>
              <a:rPr sz="4400" spc="-10" dirty="0"/>
              <a:t> </a:t>
            </a:r>
            <a:r>
              <a:rPr sz="4400" dirty="0"/>
              <a:t>II</a:t>
            </a:r>
            <a:r>
              <a:rPr sz="4400" spc="-5" dirty="0"/>
              <a:t> </a:t>
            </a:r>
            <a:r>
              <a:rPr sz="4400" spc="-35" dirty="0"/>
              <a:t>Errors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61404"/>
            <a:ext cx="9076055" cy="363918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35" dirty="0">
                <a:latin typeface="Calibri"/>
                <a:cs typeface="Calibri"/>
              </a:rPr>
              <a:t>Type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Error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10" dirty="0">
                <a:latin typeface="Calibri"/>
                <a:cs typeface="Calibri"/>
              </a:rPr>
              <a:t>“false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positive”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latin typeface="Cambria Math"/>
                <a:cs typeface="Cambria Math"/>
              </a:rPr>
              <a:t>𝛼</a:t>
            </a:r>
            <a:r>
              <a:rPr sz="2400" spc="75" dirty="0"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“How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willing</a:t>
            </a:r>
            <a:r>
              <a:rPr sz="2400" spc="-15" dirty="0">
                <a:latin typeface="Calibri"/>
                <a:cs typeface="Calibri"/>
              </a:rPr>
              <a:t> are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20" dirty="0">
                <a:latin typeface="Calibri"/>
                <a:cs typeface="Calibri"/>
              </a:rPr>
              <a:t>say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there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b="1" i="1" spc="-5" dirty="0">
                <a:latin typeface="Calibri"/>
                <a:cs typeface="Calibri"/>
              </a:rPr>
              <a:t>an </a:t>
            </a:r>
            <a:r>
              <a:rPr sz="2400" spc="-20" dirty="0">
                <a:latin typeface="Calibri"/>
                <a:cs typeface="Calibri"/>
              </a:rPr>
              <a:t>effect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there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b="1" i="1" spc="-5" dirty="0">
                <a:latin typeface="Calibri"/>
                <a:cs typeface="Calibri"/>
              </a:rPr>
              <a:t>is </a:t>
            </a:r>
            <a:r>
              <a:rPr sz="2400" b="1" i="1" spc="15" dirty="0">
                <a:latin typeface="Calibri"/>
                <a:cs typeface="Calibri"/>
              </a:rPr>
              <a:t>not</a:t>
            </a:r>
            <a:r>
              <a:rPr sz="2400" spc="15" dirty="0">
                <a:latin typeface="Calibri"/>
                <a:cs typeface="Calibri"/>
              </a:rPr>
              <a:t>?”</a:t>
            </a:r>
            <a:endParaRPr sz="24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235"/>
              </a:spcBef>
              <a:buFont typeface="Arial MT"/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latin typeface="Calibri"/>
                <a:cs typeface="Calibri"/>
              </a:rPr>
              <a:t>.05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(in</a:t>
            </a:r>
            <a:r>
              <a:rPr sz="2000" spc="-5" dirty="0">
                <a:latin typeface="Calibri"/>
                <a:cs typeface="Calibri"/>
              </a:rPr>
              <a:t> 100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samples,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we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 </a:t>
            </a:r>
            <a:r>
              <a:rPr sz="2000" spc="-10" dirty="0">
                <a:latin typeface="Calibri"/>
                <a:cs typeface="Calibri"/>
              </a:rPr>
              <a:t>say </a:t>
            </a:r>
            <a:r>
              <a:rPr sz="2000" spc="-5" dirty="0">
                <a:latin typeface="Calibri"/>
                <a:cs typeface="Calibri"/>
              </a:rPr>
              <a:t>there</a:t>
            </a:r>
            <a:r>
              <a:rPr sz="2000" dirty="0">
                <a:latin typeface="Calibri"/>
                <a:cs typeface="Calibri"/>
              </a:rPr>
              <a:t> is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effect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when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there</a:t>
            </a:r>
            <a:r>
              <a:rPr sz="2000" dirty="0">
                <a:latin typeface="Calibri"/>
                <a:cs typeface="Calibri"/>
              </a:rPr>
              <a:t> is </a:t>
            </a:r>
            <a:r>
              <a:rPr sz="2000" spc="-5" dirty="0">
                <a:latin typeface="Calibri"/>
                <a:cs typeface="Calibri"/>
              </a:rPr>
              <a:t>not </a:t>
            </a:r>
            <a:r>
              <a:rPr sz="2000" dirty="0">
                <a:latin typeface="Calibri"/>
                <a:cs typeface="Calibri"/>
              </a:rPr>
              <a:t>5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times)</a:t>
            </a:r>
            <a:endParaRPr sz="2000"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3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spc="-35" dirty="0">
                <a:latin typeface="Calibri"/>
                <a:cs typeface="Calibri"/>
              </a:rPr>
              <a:t>Type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II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Error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54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10" dirty="0">
                <a:latin typeface="Calibri"/>
                <a:cs typeface="Calibri"/>
              </a:rPr>
              <a:t>“false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negative”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latin typeface="Cambria Math"/>
                <a:cs typeface="Cambria Math"/>
              </a:rPr>
              <a:t>𝛽</a:t>
            </a:r>
            <a:r>
              <a:rPr sz="2400" spc="75" dirty="0"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“How willing</a:t>
            </a:r>
            <a:r>
              <a:rPr sz="2400" spc="-15" dirty="0">
                <a:latin typeface="Calibri"/>
                <a:cs typeface="Calibri"/>
              </a:rPr>
              <a:t> are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say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there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b="1" i="1" spc="-5" dirty="0">
                <a:latin typeface="Calibri"/>
                <a:cs typeface="Calibri"/>
              </a:rPr>
              <a:t>no</a:t>
            </a:r>
            <a:r>
              <a:rPr sz="2400" b="1" i="1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effect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when </a:t>
            </a:r>
            <a:r>
              <a:rPr sz="2400" spc="-10" dirty="0">
                <a:latin typeface="Calibri"/>
                <a:cs typeface="Calibri"/>
              </a:rPr>
              <a:t>there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b="1" i="1" spc="15" dirty="0">
                <a:latin typeface="Calibri"/>
                <a:cs typeface="Calibri"/>
              </a:rPr>
              <a:t>is</a:t>
            </a:r>
            <a:r>
              <a:rPr sz="2400" spc="15" dirty="0">
                <a:latin typeface="Calibri"/>
                <a:cs typeface="Calibri"/>
              </a:rPr>
              <a:t>?”</a:t>
            </a:r>
            <a:endParaRPr sz="24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305"/>
              </a:spcBef>
              <a:buFont typeface="Arial MT"/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latin typeface="Calibri"/>
                <a:cs typeface="Calibri"/>
              </a:rPr>
              <a:t>.20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(in</a:t>
            </a:r>
            <a:r>
              <a:rPr sz="2000" spc="-5" dirty="0">
                <a:latin typeface="Calibri"/>
                <a:cs typeface="Calibri"/>
              </a:rPr>
              <a:t> 100 </a:t>
            </a:r>
            <a:r>
              <a:rPr sz="2000" dirty="0">
                <a:latin typeface="Calibri"/>
                <a:cs typeface="Calibri"/>
              </a:rPr>
              <a:t>samples,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we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say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there</a:t>
            </a:r>
            <a:r>
              <a:rPr sz="2000" dirty="0">
                <a:latin typeface="Calibri"/>
                <a:cs typeface="Calibri"/>
              </a:rPr>
              <a:t> is </a:t>
            </a:r>
            <a:r>
              <a:rPr sz="2000" spc="-5" dirty="0">
                <a:latin typeface="Calibri"/>
                <a:cs typeface="Calibri"/>
              </a:rPr>
              <a:t>no</a:t>
            </a:r>
            <a:r>
              <a:rPr sz="2000" spc="-15" dirty="0">
                <a:latin typeface="Calibri"/>
                <a:cs typeface="Calibri"/>
              </a:rPr>
              <a:t> effect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when there</a:t>
            </a:r>
            <a:r>
              <a:rPr sz="2000" dirty="0">
                <a:latin typeface="Calibri"/>
                <a:cs typeface="Calibri"/>
              </a:rPr>
              <a:t> is</a:t>
            </a:r>
            <a:r>
              <a:rPr sz="2000" spc="-5" dirty="0">
                <a:latin typeface="Calibri"/>
                <a:cs typeface="Calibri"/>
              </a:rPr>
              <a:t> 20 </a:t>
            </a:r>
            <a:r>
              <a:rPr sz="2000" dirty="0">
                <a:latin typeface="Calibri"/>
                <a:cs typeface="Calibri"/>
              </a:rPr>
              <a:t>times)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14408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95" dirty="0"/>
              <a:t>P</a:t>
            </a:r>
            <a:r>
              <a:rPr sz="4400" spc="-15" dirty="0"/>
              <a:t>o</a:t>
            </a:r>
            <a:r>
              <a:rPr sz="4400" spc="-45" dirty="0"/>
              <a:t>w</a:t>
            </a:r>
            <a:r>
              <a:rPr sz="4400" dirty="0"/>
              <a:t>er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78839" y="1716532"/>
            <a:ext cx="8155305" cy="358394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794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79400" algn="l"/>
              </a:tabLst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power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test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ability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detect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true </a:t>
            </a:r>
            <a:r>
              <a:rPr sz="2800" spc="-30" dirty="0">
                <a:latin typeface="Calibri"/>
                <a:cs typeface="Calibri"/>
              </a:rPr>
              <a:t>effect</a:t>
            </a:r>
            <a:endParaRPr sz="2800">
              <a:latin typeface="Calibri"/>
              <a:cs typeface="Calibri"/>
            </a:endParaRPr>
          </a:p>
          <a:p>
            <a:pPr marL="279400" indent="-2286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79400" algn="l"/>
              </a:tabLst>
            </a:pP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probability </a:t>
            </a:r>
            <a:r>
              <a:rPr sz="2800" spc="-5" dirty="0">
                <a:latin typeface="Calibri"/>
                <a:cs typeface="Calibri"/>
              </a:rPr>
              <a:t>of missing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5" dirty="0">
                <a:latin typeface="Calibri"/>
                <a:cs typeface="Calibri"/>
              </a:rPr>
              <a:t>true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effect</a:t>
            </a:r>
            <a:endParaRPr sz="2800">
              <a:latin typeface="Calibri"/>
              <a:cs typeface="Calibri"/>
            </a:endParaRPr>
          </a:p>
          <a:p>
            <a:pPr marL="736600" lvl="1" indent="-228600">
              <a:lnSpc>
                <a:spcPct val="100000"/>
              </a:lnSpc>
              <a:spcBef>
                <a:spcPts val="254"/>
              </a:spcBef>
              <a:buFont typeface="Arial MT"/>
              <a:buChar char="•"/>
              <a:tabLst>
                <a:tab pos="736600" algn="l"/>
              </a:tabLst>
            </a:pPr>
            <a:r>
              <a:rPr sz="2400" dirty="0">
                <a:latin typeface="Calibri"/>
                <a:cs typeface="Calibri"/>
              </a:rPr>
              <a:t>1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𝛽</a:t>
            </a:r>
            <a:endParaRPr sz="2400">
              <a:latin typeface="Cambria Math"/>
              <a:cs typeface="Cambria Math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3900">
              <a:latin typeface="Cambria Math"/>
              <a:cs typeface="Cambria Math"/>
            </a:endParaRPr>
          </a:p>
          <a:p>
            <a:pPr marL="279400" indent="-228600">
              <a:lnSpc>
                <a:spcPct val="100000"/>
              </a:lnSpc>
              <a:buFont typeface="Arial MT"/>
              <a:buChar char="•"/>
              <a:tabLst>
                <a:tab pos="279400" algn="l"/>
              </a:tabLst>
            </a:pPr>
            <a:r>
              <a:rPr sz="2800" spc="-10" dirty="0">
                <a:latin typeface="Calibri"/>
                <a:cs typeface="Calibri"/>
              </a:rPr>
              <a:t>What </a:t>
            </a:r>
            <a:r>
              <a:rPr sz="2800" spc="-5" dirty="0">
                <a:latin typeface="Calibri"/>
                <a:cs typeface="Calibri"/>
              </a:rPr>
              <a:t>if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you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fail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reject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null?</a:t>
            </a:r>
            <a:endParaRPr sz="2800">
              <a:latin typeface="Calibri"/>
              <a:cs typeface="Calibri"/>
            </a:endParaRPr>
          </a:p>
          <a:p>
            <a:pPr marL="736600" lvl="1" indent="-228600">
              <a:lnSpc>
                <a:spcPct val="100000"/>
              </a:lnSpc>
              <a:spcBef>
                <a:spcPts val="234"/>
              </a:spcBef>
              <a:buFont typeface="Arial MT"/>
              <a:buChar char="•"/>
              <a:tabLst>
                <a:tab pos="736600" algn="l"/>
              </a:tabLst>
            </a:pP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effect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there? Or </a:t>
            </a:r>
            <a:r>
              <a:rPr sz="2400" spc="-15" dirty="0">
                <a:latin typeface="Calibri"/>
                <a:cs typeface="Calibri"/>
              </a:rPr>
              <a:t>were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you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just </a:t>
            </a:r>
            <a:r>
              <a:rPr sz="2400" spc="-5" dirty="0">
                <a:latin typeface="Calibri"/>
                <a:cs typeface="Calibri"/>
              </a:rPr>
              <a:t>not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able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find</a:t>
            </a:r>
            <a:r>
              <a:rPr sz="2400" spc="-5" dirty="0">
                <a:latin typeface="Calibri"/>
                <a:cs typeface="Calibri"/>
              </a:rPr>
              <a:t> it?</a:t>
            </a:r>
            <a:endParaRPr sz="2400">
              <a:latin typeface="Calibri"/>
              <a:cs typeface="Calibri"/>
            </a:endParaRPr>
          </a:p>
          <a:p>
            <a:pPr marL="736600" lvl="1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736600" algn="l"/>
              </a:tabLst>
            </a:pPr>
            <a:r>
              <a:rPr sz="2400" spc="-45" dirty="0">
                <a:latin typeface="Calibri"/>
                <a:cs typeface="Calibri"/>
              </a:rPr>
              <a:t>Your</a:t>
            </a:r>
            <a:r>
              <a:rPr sz="2400" spc="-10" dirty="0">
                <a:latin typeface="Calibri"/>
                <a:cs typeface="Calibri"/>
              </a:rPr>
              <a:t> study </a:t>
            </a:r>
            <a:r>
              <a:rPr sz="2400" spc="-20" dirty="0">
                <a:latin typeface="Calibri"/>
                <a:cs typeface="Calibri"/>
              </a:rPr>
              <a:t>may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under-powered</a:t>
            </a:r>
            <a:endParaRPr sz="2400">
              <a:latin typeface="Calibri"/>
              <a:cs typeface="Calibri"/>
            </a:endParaRPr>
          </a:p>
          <a:p>
            <a:pPr marL="1193800" lvl="2" indent="-229235">
              <a:lnSpc>
                <a:spcPct val="100000"/>
              </a:lnSpc>
              <a:spcBef>
                <a:spcPts val="325"/>
              </a:spcBef>
              <a:buFont typeface="Arial MT"/>
              <a:buChar char="•"/>
              <a:tabLst>
                <a:tab pos="1193165" algn="l"/>
                <a:tab pos="1193800" algn="l"/>
              </a:tabLst>
            </a:pPr>
            <a:r>
              <a:rPr sz="2000" dirty="0">
                <a:latin typeface="Calibri"/>
                <a:cs typeface="Calibri"/>
              </a:rPr>
              <a:t>H</a:t>
            </a:r>
            <a:r>
              <a:rPr sz="1950" baseline="-17094" dirty="0">
                <a:latin typeface="Calibri"/>
                <a:cs typeface="Calibri"/>
              </a:rPr>
              <a:t>0</a:t>
            </a:r>
            <a:r>
              <a:rPr sz="1950" spc="240" baseline="-1709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false,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but </a:t>
            </a:r>
            <a:r>
              <a:rPr sz="2000" spc="-15" dirty="0">
                <a:latin typeface="Calibri"/>
                <a:cs typeface="Calibri"/>
              </a:rPr>
              <a:t>you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couldn’t reject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1950" baseline="-17094" dirty="0">
                <a:latin typeface="Calibri"/>
                <a:cs typeface="Calibri"/>
              </a:rPr>
              <a:t>0</a:t>
            </a:r>
            <a:endParaRPr sz="1950" baseline="-17094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0589" y="3541267"/>
            <a:ext cx="68834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35" dirty="0"/>
              <a:t>Review</a:t>
            </a:r>
            <a:r>
              <a:rPr sz="6000" spc="-20" dirty="0"/>
              <a:t> </a:t>
            </a:r>
            <a:r>
              <a:rPr sz="6000" spc="-40" dirty="0"/>
              <a:t>from</a:t>
            </a:r>
            <a:r>
              <a:rPr sz="6000" spc="-10" dirty="0"/>
              <a:t> </a:t>
            </a:r>
            <a:r>
              <a:rPr sz="6000" spc="-65" dirty="0"/>
              <a:t>Tutorial</a:t>
            </a:r>
            <a:r>
              <a:rPr sz="6000" spc="-15" dirty="0"/>
              <a:t> </a:t>
            </a:r>
            <a:r>
              <a:rPr sz="6000" dirty="0"/>
              <a:t>7</a:t>
            </a:r>
            <a:endParaRPr sz="6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47155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5" dirty="0"/>
              <a:t>What</a:t>
            </a:r>
            <a:r>
              <a:rPr sz="4400" spc="-30" dirty="0"/>
              <a:t> Affects Power?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8" y="1761404"/>
            <a:ext cx="6017261" cy="4258858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CA" sz="2800" dirty="0">
                <a:latin typeface="Calibri"/>
                <a:cs typeface="Calibri"/>
              </a:rPr>
              <a:t>n</a:t>
            </a:r>
            <a:endParaRPr sz="28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698500" algn="l"/>
              </a:tabLst>
            </a:pPr>
            <a:r>
              <a:rPr lang="en-CA" sz="2400" dirty="0">
                <a:latin typeface="Cambria Math"/>
                <a:cs typeface="Cambria Math"/>
              </a:rPr>
              <a:t>n, </a:t>
            </a:r>
            <a:r>
              <a:rPr sz="2400" dirty="0">
                <a:latin typeface="Cambria Math"/>
                <a:cs typeface="Cambria Math"/>
              </a:rPr>
              <a:t>↓</a:t>
            </a:r>
            <a:r>
              <a:rPr sz="2400" spc="13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𝛽</a:t>
            </a:r>
            <a:r>
              <a:rPr sz="2400" spc="75" dirty="0"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55" dirty="0">
                <a:latin typeface="Calibri"/>
                <a:cs typeface="Calibri"/>
              </a:rPr>
              <a:t>P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spc="-25" dirty="0">
                <a:latin typeface="Calibri"/>
                <a:cs typeface="Calibri"/>
              </a:rPr>
              <a:t>w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 i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c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</a:t>
            </a: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mbria Math"/>
                <a:cs typeface="Cambria Math"/>
              </a:rPr>
              <a:t>𝜎</a:t>
            </a: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50" dirty="0">
                <a:latin typeface="Cambria Math"/>
                <a:cs typeface="Cambria Math"/>
              </a:rPr>
              <a:t>𝜎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lang="en-CA" sz="2400" spc="-135" dirty="0">
                <a:latin typeface="Cambria Math"/>
                <a:cs typeface="Cambria Math"/>
              </a:rPr>
              <a:t>    </a:t>
            </a:r>
            <a:r>
              <a:rPr sz="2400" dirty="0">
                <a:latin typeface="Cambria Math"/>
                <a:cs typeface="Cambria Math"/>
              </a:rPr>
              <a:t>𝛽</a:t>
            </a:r>
            <a:r>
              <a:rPr sz="2400" spc="75" dirty="0"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55" dirty="0">
                <a:latin typeface="Calibri"/>
                <a:cs typeface="Calibri"/>
              </a:rPr>
              <a:t>P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spc="-25" dirty="0">
                <a:latin typeface="Calibri"/>
                <a:cs typeface="Calibri"/>
              </a:rPr>
              <a:t>w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lang="en-CA"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c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</a:t>
            </a:r>
          </a:p>
          <a:p>
            <a:pPr marL="469900" lvl="1">
              <a:lnSpc>
                <a:spcPct val="100000"/>
              </a:lnSpc>
              <a:spcBef>
                <a:spcPts val="215"/>
              </a:spcBef>
              <a:tabLst>
                <a:tab pos="698500" algn="l"/>
              </a:tabLst>
            </a:pP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40" dirty="0">
                <a:latin typeface="Calibri"/>
                <a:cs typeface="Calibri"/>
              </a:rPr>
              <a:t>Effect</a:t>
            </a:r>
            <a:r>
              <a:rPr sz="2800" spc="-25" dirty="0">
                <a:latin typeface="Calibri"/>
                <a:cs typeface="Calibri"/>
              </a:rPr>
              <a:t> Size</a:t>
            </a:r>
            <a:endParaRPr sz="28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latin typeface="Cambria Math"/>
                <a:cs typeface="Cambria Math"/>
              </a:rPr>
              <a:t>𝐸</a:t>
            </a:r>
            <a:r>
              <a:rPr sz="2400" spc="50" dirty="0">
                <a:latin typeface="Cambria Math"/>
                <a:cs typeface="Cambria Math"/>
              </a:rPr>
              <a:t>𝑆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↓</a:t>
            </a:r>
            <a:r>
              <a:rPr sz="2400" spc="13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𝛽</a:t>
            </a:r>
            <a:r>
              <a:rPr sz="2400" spc="75" dirty="0"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55" dirty="0">
                <a:latin typeface="Calibri"/>
                <a:cs typeface="Calibri"/>
              </a:rPr>
              <a:t>P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spc="-25" dirty="0">
                <a:latin typeface="Calibri"/>
                <a:cs typeface="Calibri"/>
              </a:rPr>
              <a:t>w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 i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c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</a:t>
            </a:r>
            <a:endParaRPr lang="en-CA" sz="24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698500" algn="l"/>
              </a:tabLst>
            </a:pPr>
            <a:endParaRPr lang="en-CA" sz="2400" dirty="0">
              <a:latin typeface="Calibri"/>
              <a:cs typeface="Calibri"/>
            </a:endParaRPr>
          </a:p>
          <a:p>
            <a:pPr marL="698500" lvl="1" indent="-228600">
              <a:spcBef>
                <a:spcPts val="229"/>
              </a:spcBef>
              <a:buFont typeface="Arial MT"/>
              <a:buChar char="•"/>
              <a:tabLst>
                <a:tab pos="698500" algn="l"/>
              </a:tabLst>
            </a:pPr>
            <a:r>
              <a:rPr lang="en-CA" sz="2400" dirty="0">
                <a:latin typeface="Cambria Math"/>
                <a:cs typeface="Cambria Math"/>
              </a:rPr>
              <a:t>𝛼</a:t>
            </a:r>
            <a:r>
              <a:rPr lang="en-CA" sz="2400" spc="50" dirty="0">
                <a:latin typeface="Cambria Math"/>
                <a:cs typeface="Cambria Math"/>
              </a:rPr>
              <a:t> </a:t>
            </a:r>
            <a:r>
              <a:rPr lang="en-CA" sz="2400" spc="-5" dirty="0">
                <a:latin typeface="Calibri"/>
                <a:cs typeface="Calibri"/>
              </a:rPr>
              <a:t>is</a:t>
            </a:r>
            <a:r>
              <a:rPr lang="en-CA" sz="2400" spc="-35" dirty="0">
                <a:latin typeface="Calibri"/>
                <a:cs typeface="Calibri"/>
              </a:rPr>
              <a:t> </a:t>
            </a:r>
            <a:r>
              <a:rPr lang="en-CA" sz="2400" spc="-5" dirty="0">
                <a:latin typeface="Calibri"/>
                <a:cs typeface="Calibri"/>
              </a:rPr>
              <a:t>unchanged</a:t>
            </a:r>
            <a:endParaRPr lang="en-CA" sz="2400" dirty="0">
              <a:latin typeface="Calibri"/>
              <a:cs typeface="Calibri"/>
            </a:endParaRPr>
          </a:p>
          <a:p>
            <a:pPr marL="469900" lvl="1">
              <a:lnSpc>
                <a:spcPct val="100000"/>
              </a:lnSpc>
              <a:spcBef>
                <a:spcPts val="229"/>
              </a:spcBef>
              <a:tabLst>
                <a:tab pos="698500" algn="l"/>
              </a:tabLst>
            </a:pPr>
            <a:endParaRPr lang="en-CA" sz="2400" dirty="0">
              <a:latin typeface="Calibri"/>
              <a:cs typeface="Calibri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9316879-B375-C7D5-F3D4-C87FB771B471}"/>
              </a:ext>
            </a:extLst>
          </p:cNvPr>
          <p:cNvCxnSpPr/>
          <p:nvPr/>
        </p:nvCxnSpPr>
        <p:spPr>
          <a:xfrm flipV="1">
            <a:off x="1981200" y="32004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11124"/>
            <a:ext cx="6169661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5" dirty="0"/>
              <a:t>What</a:t>
            </a:r>
            <a:r>
              <a:rPr sz="4400" spc="-30" dirty="0"/>
              <a:t> Affects </a:t>
            </a:r>
            <a:r>
              <a:rPr sz="4400" spc="-35" dirty="0"/>
              <a:t>Power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916938" y="1371600"/>
            <a:ext cx="7491730" cy="5002652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One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tailed vs </a:t>
            </a:r>
            <a:r>
              <a:rPr sz="2800" spc="-15" dirty="0">
                <a:latin typeface="Calibri"/>
                <a:cs typeface="Calibri"/>
              </a:rPr>
              <a:t>two</a:t>
            </a:r>
            <a:r>
              <a:rPr sz="2800" spc="-10" dirty="0">
                <a:latin typeface="Calibri"/>
                <a:cs typeface="Calibri"/>
              </a:rPr>
              <a:t> tailed</a:t>
            </a:r>
            <a:endParaRPr sz="28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One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tailed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tests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have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more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power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than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two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tailed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tests</a:t>
            </a:r>
            <a:endParaRPr sz="2400" dirty="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234"/>
              </a:spcBef>
              <a:buFont typeface="Arial MT"/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latin typeface="Calibri"/>
                <a:cs typeface="Calibri"/>
              </a:rPr>
              <a:t>Easier </a:t>
            </a:r>
            <a:r>
              <a:rPr sz="2000" spc="-10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reach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threshold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5" dirty="0">
                <a:latin typeface="Calibri"/>
                <a:cs typeface="Calibri"/>
              </a:rPr>
              <a:t> significance</a:t>
            </a:r>
            <a:r>
              <a:rPr sz="2000" dirty="0">
                <a:latin typeface="Calibri"/>
                <a:cs typeface="Calibri"/>
              </a:rPr>
              <a:t> in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one-tailed</a:t>
            </a:r>
            <a:r>
              <a:rPr sz="2000" spc="-10" dirty="0">
                <a:latin typeface="Calibri"/>
                <a:cs typeface="Calibri"/>
              </a:rPr>
              <a:t> test</a:t>
            </a:r>
            <a:endParaRPr sz="2000" dirty="0"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65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41300" algn="l"/>
              </a:tabLst>
            </a:pPr>
            <a:endParaRPr lang="en-CA" sz="2800" dirty="0">
              <a:latin typeface="Cambria Math"/>
              <a:cs typeface="Cambria Math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41300" algn="l"/>
              </a:tabLst>
            </a:pPr>
            <a:endParaRPr lang="en-CA" sz="2800" dirty="0">
              <a:latin typeface="Cambria Math"/>
              <a:cs typeface="Cambria Math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41300" algn="l"/>
              </a:tabLst>
            </a:pPr>
            <a:endParaRPr lang="en-CA" sz="2800" dirty="0">
              <a:latin typeface="Cambria Math"/>
              <a:cs typeface="Cambria Math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41300" algn="l"/>
              </a:tabLst>
            </a:pPr>
            <a:endParaRPr lang="en-CA" sz="2800" dirty="0">
              <a:latin typeface="Cambria Math"/>
              <a:cs typeface="Cambria Math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41300" algn="l"/>
              </a:tabLst>
            </a:pPr>
            <a:endParaRPr lang="en-CA" sz="2800" dirty="0">
              <a:latin typeface="Cambria Math"/>
              <a:cs typeface="Cambria Math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mbria Math"/>
                <a:cs typeface="Cambria Math"/>
              </a:rPr>
              <a:t>𝛼</a:t>
            </a:r>
          </a:p>
          <a:p>
            <a:pPr marL="698500" lvl="1" indent="-228600">
              <a:lnSpc>
                <a:spcPct val="100000"/>
              </a:lnSpc>
              <a:spcBef>
                <a:spcPts val="254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869" dirty="0">
                <a:latin typeface="Cambria Math"/>
                <a:cs typeface="Cambria Math"/>
              </a:rPr>
              <a:t>𝗍</a:t>
            </a:r>
            <a:r>
              <a:rPr sz="2400" spc="135" dirty="0">
                <a:latin typeface="Cambria Math"/>
                <a:cs typeface="Cambria Math"/>
              </a:rPr>
              <a:t> </a:t>
            </a:r>
            <a:r>
              <a:rPr sz="2400" spc="70" dirty="0">
                <a:latin typeface="Cambria Math"/>
                <a:cs typeface="Cambria Math"/>
              </a:rPr>
              <a:t>𝛼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↓</a:t>
            </a:r>
            <a:r>
              <a:rPr sz="2400" spc="13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𝛽</a:t>
            </a:r>
            <a:r>
              <a:rPr sz="2400" spc="60" dirty="0"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55" dirty="0">
                <a:latin typeface="Calibri"/>
                <a:cs typeface="Calibri"/>
              </a:rPr>
              <a:t>P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spc="-25" dirty="0">
                <a:latin typeface="Calibri"/>
                <a:cs typeface="Calibri"/>
              </a:rPr>
              <a:t>w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 i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c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</a:t>
            </a: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latin typeface="Cambria Math"/>
                <a:cs typeface="Cambria Math"/>
              </a:rPr>
              <a:t>↓</a:t>
            </a:r>
            <a:r>
              <a:rPr sz="2400" spc="135" dirty="0">
                <a:latin typeface="Cambria Math"/>
                <a:cs typeface="Cambria Math"/>
              </a:rPr>
              <a:t> </a:t>
            </a:r>
            <a:r>
              <a:rPr sz="2400" spc="70" dirty="0">
                <a:latin typeface="Cambria Math"/>
                <a:cs typeface="Cambria Math"/>
              </a:rPr>
              <a:t>𝛼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spc="869" dirty="0">
                <a:latin typeface="Cambria Math"/>
                <a:cs typeface="Cambria Math"/>
              </a:rPr>
              <a:t>𝗍</a:t>
            </a:r>
            <a:r>
              <a:rPr sz="2400" spc="13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𝛽</a:t>
            </a:r>
            <a:r>
              <a:rPr sz="2400" spc="60" dirty="0"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55" dirty="0">
                <a:latin typeface="Calibri"/>
                <a:cs typeface="Calibri"/>
              </a:rPr>
              <a:t>P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spc="-25" dirty="0">
                <a:latin typeface="Calibri"/>
                <a:cs typeface="Calibri"/>
              </a:rPr>
              <a:t>w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c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</a:t>
            </a:r>
          </a:p>
        </p:txBody>
      </p:sp>
      <p:pic>
        <p:nvPicPr>
          <p:cNvPr id="2050" name="Picture 2" descr="How to Read Student's t Distribution Table (With PDF) - Finance Train">
            <a:extLst>
              <a:ext uri="{FF2B5EF4-FFF2-40B4-BE49-F238E27FC236}">
                <a16:creationId xmlns:a16="http://schemas.microsoft.com/office/drawing/2014/main" id="{DEFE8BF8-AF8A-06D3-53C3-F5C310B83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616" y="2590800"/>
            <a:ext cx="3748904" cy="2171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0589" y="3541267"/>
            <a:ext cx="569849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25" dirty="0"/>
              <a:t>Practice</a:t>
            </a:r>
            <a:r>
              <a:rPr sz="6000" spc="-95" dirty="0"/>
              <a:t> </a:t>
            </a:r>
            <a:r>
              <a:rPr sz="6000" spc="-10" dirty="0"/>
              <a:t>Questions</a:t>
            </a:r>
            <a:endParaRPr sz="6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50825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5" dirty="0"/>
              <a:t>Evaluating</a:t>
            </a:r>
            <a:r>
              <a:rPr sz="4400" spc="-5" dirty="0"/>
              <a:t> Hypotheses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04239" y="1761404"/>
            <a:ext cx="9058275" cy="358838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539750" indent="-514350">
              <a:lnSpc>
                <a:spcPct val="100000"/>
              </a:lnSpc>
              <a:spcBef>
                <a:spcPts val="370"/>
              </a:spcBef>
              <a:buAutoNum type="arabicParenR"/>
              <a:tabLst>
                <a:tab pos="539115" algn="l"/>
                <a:tab pos="539750" algn="l"/>
              </a:tabLst>
            </a:pPr>
            <a:r>
              <a:rPr sz="2800" spc="-10" dirty="0">
                <a:latin typeface="Calibri"/>
                <a:cs typeface="Calibri"/>
              </a:rPr>
              <a:t>Define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hypotheses</a:t>
            </a:r>
            <a:endParaRPr sz="2800">
              <a:latin typeface="Calibri"/>
              <a:cs typeface="Calibri"/>
            </a:endParaRPr>
          </a:p>
          <a:p>
            <a:pPr marL="711200" lvl="1" indent="-22860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711200" algn="l"/>
              </a:tabLst>
            </a:pPr>
            <a:r>
              <a:rPr sz="2400" spc="-5" dirty="0">
                <a:latin typeface="Calibri"/>
                <a:cs typeface="Calibri"/>
              </a:rPr>
              <a:t>Null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(H</a:t>
            </a:r>
            <a:r>
              <a:rPr sz="2400" baseline="-17361" dirty="0">
                <a:latin typeface="Calibri"/>
                <a:cs typeface="Calibri"/>
              </a:rPr>
              <a:t>0</a:t>
            </a:r>
            <a:r>
              <a:rPr sz="2400" dirty="0">
                <a:latin typeface="Calibri"/>
                <a:cs typeface="Calibri"/>
              </a:rPr>
              <a:t>)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&amp; </a:t>
            </a:r>
            <a:r>
              <a:rPr sz="2400" spc="-15" dirty="0">
                <a:latin typeface="Calibri"/>
                <a:cs typeface="Calibri"/>
              </a:rPr>
              <a:t>Experimental/Alternate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(H</a:t>
            </a:r>
            <a:r>
              <a:rPr sz="2400" spc="-7" baseline="-17361" dirty="0">
                <a:latin typeface="Calibri"/>
                <a:cs typeface="Calibri"/>
              </a:rPr>
              <a:t>1</a:t>
            </a:r>
            <a:r>
              <a:rPr sz="2400" spc="-5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539750" indent="-514350">
              <a:lnSpc>
                <a:spcPct val="100000"/>
              </a:lnSpc>
              <a:spcBef>
                <a:spcPts val="635"/>
              </a:spcBef>
              <a:buAutoNum type="arabicParenR"/>
              <a:tabLst>
                <a:tab pos="539115" algn="l"/>
                <a:tab pos="539750" algn="l"/>
              </a:tabLst>
            </a:pPr>
            <a:r>
              <a:rPr sz="2800" spc="-10" dirty="0">
                <a:latin typeface="Calibri"/>
                <a:cs typeface="Calibri"/>
              </a:rPr>
              <a:t>Set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criteria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dirty="0">
                <a:latin typeface="Cambria Math"/>
                <a:cs typeface="Cambria Math"/>
              </a:rPr>
              <a:t>𝛼</a:t>
            </a:r>
            <a:endParaRPr sz="2800">
              <a:latin typeface="Cambria Math"/>
              <a:cs typeface="Cambria Math"/>
            </a:endParaRPr>
          </a:p>
          <a:p>
            <a:pPr marL="539750" indent="-514350">
              <a:lnSpc>
                <a:spcPct val="100000"/>
              </a:lnSpc>
              <a:spcBef>
                <a:spcPts val="620"/>
              </a:spcBef>
              <a:buAutoNum type="arabicParenR"/>
              <a:tabLst>
                <a:tab pos="539115" algn="l"/>
                <a:tab pos="539750" algn="l"/>
              </a:tabLst>
            </a:pPr>
            <a:r>
              <a:rPr sz="2800" spc="-5" dirty="0">
                <a:latin typeface="Calibri"/>
                <a:cs typeface="Calibri"/>
              </a:rPr>
              <a:t>Collect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dirty="0">
                <a:latin typeface="Calibri"/>
                <a:cs typeface="Calibri"/>
              </a:rPr>
              <a:t> &amp; </a:t>
            </a:r>
            <a:r>
              <a:rPr sz="2800" spc="-15" dirty="0">
                <a:latin typeface="Calibri"/>
                <a:cs typeface="Calibri"/>
              </a:rPr>
              <a:t>calculate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test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statistic</a:t>
            </a:r>
            <a:endParaRPr sz="2800">
              <a:latin typeface="Calibri"/>
              <a:cs typeface="Calibri"/>
            </a:endParaRPr>
          </a:p>
          <a:p>
            <a:pPr marL="539750" indent="-514350">
              <a:lnSpc>
                <a:spcPct val="100000"/>
              </a:lnSpc>
              <a:spcBef>
                <a:spcPts val="650"/>
              </a:spcBef>
              <a:buAutoNum type="arabicParenR"/>
              <a:tabLst>
                <a:tab pos="539115" algn="l"/>
                <a:tab pos="539750" algn="l"/>
              </a:tabLst>
            </a:pPr>
            <a:r>
              <a:rPr sz="2800" spc="-25" dirty="0">
                <a:latin typeface="Calibri"/>
                <a:cs typeface="Calibri"/>
              </a:rPr>
              <a:t>Make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decision</a:t>
            </a:r>
            <a:endParaRPr sz="2800">
              <a:latin typeface="Calibri"/>
              <a:cs typeface="Calibri"/>
            </a:endParaRPr>
          </a:p>
          <a:p>
            <a:pPr marL="711200" lvl="1" indent="-22860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711200" algn="l"/>
              </a:tabLst>
            </a:pPr>
            <a:r>
              <a:rPr sz="2400" spc="-10" dirty="0">
                <a:latin typeface="Calibri"/>
                <a:cs typeface="Calibri"/>
              </a:rPr>
              <a:t>Reject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fail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reject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H0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critical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values</a:t>
            </a:r>
            <a:endParaRPr sz="2400">
              <a:latin typeface="Calibri"/>
              <a:cs typeface="Calibri"/>
            </a:endParaRPr>
          </a:p>
          <a:p>
            <a:pPr marL="711200" lvl="1" indent="-228600">
              <a:lnSpc>
                <a:spcPct val="100000"/>
              </a:lnSpc>
              <a:spcBef>
                <a:spcPts val="219"/>
              </a:spcBef>
              <a:buFont typeface="Arial MT"/>
              <a:buChar char="•"/>
              <a:tabLst>
                <a:tab pos="711200" algn="l"/>
              </a:tabLst>
            </a:pPr>
            <a:r>
              <a:rPr sz="2400" spc="-10" dirty="0">
                <a:latin typeface="Calibri"/>
                <a:cs typeface="Calibri"/>
              </a:rPr>
              <a:t>Region</a:t>
            </a:r>
            <a:r>
              <a:rPr sz="2400" spc="-5" dirty="0">
                <a:latin typeface="Calibri"/>
                <a:cs typeface="Calibri"/>
              </a:rPr>
              <a:t> of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rejection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(outer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tails) </a:t>
            </a:r>
            <a:r>
              <a:rPr sz="2400" spc="-5" dirty="0">
                <a:latin typeface="Calibri"/>
                <a:cs typeface="Calibri"/>
              </a:rPr>
              <a:t>vs </a:t>
            </a:r>
            <a:r>
              <a:rPr sz="2400" spc="-10" dirty="0">
                <a:latin typeface="Calibri"/>
                <a:cs typeface="Calibri"/>
              </a:rPr>
              <a:t>region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retention</a:t>
            </a:r>
            <a:r>
              <a:rPr sz="2400" spc="-5" dirty="0">
                <a:latin typeface="Calibri"/>
                <a:cs typeface="Calibri"/>
              </a:rPr>
              <a:t> (inner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region)</a:t>
            </a:r>
            <a:endParaRPr sz="2400">
              <a:latin typeface="Calibri"/>
              <a:cs typeface="Calibri"/>
            </a:endParaRPr>
          </a:p>
          <a:p>
            <a:pPr marL="711200" lvl="1" indent="-228600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711200" algn="l"/>
              </a:tabLst>
            </a:pPr>
            <a:r>
              <a:rPr sz="2400" spc="-10" dirty="0">
                <a:latin typeface="Calibri"/>
                <a:cs typeface="Calibri"/>
              </a:rPr>
              <a:t>Probability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24739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Question</a:t>
            </a:r>
            <a:r>
              <a:rPr sz="4400" spc="-75" dirty="0"/>
              <a:t> </a:t>
            </a:r>
            <a:r>
              <a:rPr sz="4400" dirty="0"/>
              <a:t>1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95779"/>
            <a:ext cx="10345420" cy="236982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434"/>
              </a:spcBef>
            </a:pP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previous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years,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5" dirty="0">
                <a:latin typeface="Calibri"/>
                <a:cs typeface="Calibri"/>
              </a:rPr>
              <a:t>class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had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final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exam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grades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μ =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60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σ =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10. 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professor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believed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student’s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test-taking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abilities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could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suffer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if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they</a:t>
            </a:r>
            <a:r>
              <a:rPr sz="2800" spc="-5" dirty="0">
                <a:latin typeface="Calibri"/>
                <a:cs typeface="Calibri"/>
              </a:rPr>
              <a:t> did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not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stay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hydrated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during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long </a:t>
            </a:r>
            <a:r>
              <a:rPr sz="2800" spc="-15" dirty="0">
                <a:latin typeface="Calibri"/>
                <a:cs typeface="Calibri"/>
              </a:rPr>
              <a:t>tests,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so </a:t>
            </a:r>
            <a:r>
              <a:rPr sz="2800" spc="-10" dirty="0">
                <a:latin typeface="Calibri"/>
                <a:cs typeface="Calibri"/>
              </a:rPr>
              <a:t>they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instructed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their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students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take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water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bottles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test.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Afterwards,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they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took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sample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49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students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found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sample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had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5" dirty="0">
                <a:latin typeface="Calibri"/>
                <a:cs typeface="Calibri"/>
              </a:rPr>
              <a:t>mean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62.5.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At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α =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3000"/>
              </a:lnSpc>
            </a:pPr>
            <a:r>
              <a:rPr sz="2800" dirty="0">
                <a:latin typeface="Calibri"/>
                <a:cs typeface="Calibri"/>
              </a:rPr>
              <a:t>.05,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difference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significant?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24739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Question</a:t>
            </a:r>
            <a:r>
              <a:rPr sz="4400" spc="-75" dirty="0"/>
              <a:t> </a:t>
            </a:r>
            <a:r>
              <a:rPr sz="4400" dirty="0"/>
              <a:t>2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434"/>
              </a:spcBef>
            </a:pPr>
            <a:r>
              <a:rPr dirty="0"/>
              <a:t>A</a:t>
            </a:r>
            <a:r>
              <a:rPr spc="5" dirty="0"/>
              <a:t> </a:t>
            </a:r>
            <a:r>
              <a:rPr spc="-10" dirty="0"/>
              <a:t>local</a:t>
            </a:r>
            <a:r>
              <a:rPr spc="-5" dirty="0"/>
              <a:t> </a:t>
            </a:r>
            <a:r>
              <a:rPr spc="-25" dirty="0"/>
              <a:t>restaurant</a:t>
            </a:r>
            <a:r>
              <a:rPr dirty="0"/>
              <a:t> </a:t>
            </a:r>
            <a:r>
              <a:rPr spc="-15" dirty="0"/>
              <a:t>wondered</a:t>
            </a:r>
            <a:r>
              <a:rPr spc="5" dirty="0"/>
              <a:t> </a:t>
            </a:r>
            <a:r>
              <a:rPr spc="-5" dirty="0"/>
              <a:t>if changing its</a:t>
            </a:r>
            <a:r>
              <a:rPr spc="10" dirty="0"/>
              <a:t> </a:t>
            </a:r>
            <a:r>
              <a:rPr spc="-5" dirty="0"/>
              <a:t>menu</a:t>
            </a:r>
            <a:r>
              <a:rPr spc="5" dirty="0"/>
              <a:t> </a:t>
            </a:r>
            <a:r>
              <a:rPr spc="-20" dirty="0"/>
              <a:t>organization</a:t>
            </a:r>
            <a:r>
              <a:rPr spc="5" dirty="0"/>
              <a:t> </a:t>
            </a:r>
            <a:r>
              <a:rPr spc="-10" dirty="0"/>
              <a:t>would </a:t>
            </a:r>
            <a:r>
              <a:rPr spc="-5" dirty="0"/>
              <a:t> impact</a:t>
            </a:r>
            <a:r>
              <a:rPr spc="5" dirty="0"/>
              <a:t> </a:t>
            </a:r>
            <a:r>
              <a:rPr spc="-5" dirty="0"/>
              <a:t>the</a:t>
            </a:r>
            <a:r>
              <a:rPr dirty="0"/>
              <a:t> </a:t>
            </a:r>
            <a:r>
              <a:rPr spc="-10" dirty="0"/>
              <a:t>amount</a:t>
            </a:r>
            <a:r>
              <a:rPr spc="5" dirty="0"/>
              <a:t> </a:t>
            </a:r>
            <a:r>
              <a:rPr spc="-5" dirty="0"/>
              <a:t>of</a:t>
            </a:r>
            <a:r>
              <a:rPr spc="5" dirty="0"/>
              <a:t> </a:t>
            </a:r>
            <a:r>
              <a:rPr spc="-10" dirty="0"/>
              <a:t>money</a:t>
            </a:r>
            <a:r>
              <a:rPr dirty="0"/>
              <a:t> </a:t>
            </a:r>
            <a:r>
              <a:rPr spc="-15" dirty="0"/>
              <a:t>customers</a:t>
            </a:r>
            <a:r>
              <a:rPr spc="10" dirty="0"/>
              <a:t> </a:t>
            </a:r>
            <a:r>
              <a:rPr spc="-10" dirty="0"/>
              <a:t>spent.</a:t>
            </a:r>
            <a:r>
              <a:rPr spc="20" dirty="0"/>
              <a:t> </a:t>
            </a:r>
            <a:r>
              <a:rPr spc="-5" dirty="0"/>
              <a:t>In</a:t>
            </a:r>
            <a:r>
              <a:rPr spc="10" dirty="0"/>
              <a:t> </a:t>
            </a:r>
            <a:r>
              <a:rPr spc="-5" dirty="0"/>
              <a:t>the</a:t>
            </a:r>
            <a:r>
              <a:rPr dirty="0"/>
              <a:t> </a:t>
            </a:r>
            <a:r>
              <a:rPr spc="-10" dirty="0"/>
              <a:t>past,</a:t>
            </a:r>
            <a:r>
              <a:rPr spc="10" dirty="0"/>
              <a:t> </a:t>
            </a:r>
            <a:r>
              <a:rPr spc="-5" dirty="0"/>
              <a:t>the</a:t>
            </a:r>
            <a:r>
              <a:rPr dirty="0"/>
              <a:t> </a:t>
            </a:r>
            <a:r>
              <a:rPr spc="-30" dirty="0"/>
              <a:t>average </a:t>
            </a:r>
            <a:r>
              <a:rPr spc="-620" dirty="0"/>
              <a:t> </a:t>
            </a:r>
            <a:r>
              <a:rPr spc="-5" dirty="0"/>
              <a:t>spending </a:t>
            </a:r>
            <a:r>
              <a:rPr spc="-15" dirty="0"/>
              <a:t>was</a:t>
            </a:r>
            <a:r>
              <a:rPr spc="10" dirty="0"/>
              <a:t> </a:t>
            </a:r>
            <a:r>
              <a:rPr dirty="0"/>
              <a:t>$34.</a:t>
            </a:r>
            <a:r>
              <a:rPr spc="15" dirty="0"/>
              <a:t> </a:t>
            </a:r>
            <a:r>
              <a:rPr spc="-10" dirty="0"/>
              <a:t>After</a:t>
            </a:r>
            <a:r>
              <a:rPr dirty="0"/>
              <a:t> </a:t>
            </a:r>
            <a:r>
              <a:rPr spc="-5" dirty="0"/>
              <a:t>trying</a:t>
            </a:r>
            <a:r>
              <a:rPr dirty="0"/>
              <a:t> </a:t>
            </a:r>
            <a:r>
              <a:rPr spc="-5" dirty="0"/>
              <a:t>the</a:t>
            </a:r>
            <a:r>
              <a:rPr dirty="0"/>
              <a:t> </a:t>
            </a:r>
            <a:r>
              <a:rPr spc="-10" dirty="0"/>
              <a:t>new</a:t>
            </a:r>
            <a:r>
              <a:rPr spc="5" dirty="0"/>
              <a:t> </a:t>
            </a:r>
            <a:r>
              <a:rPr spc="-5" dirty="0"/>
              <a:t>menu</a:t>
            </a:r>
            <a:r>
              <a:rPr spc="5" dirty="0"/>
              <a:t> </a:t>
            </a:r>
            <a:r>
              <a:rPr spc="-5" dirty="0"/>
              <a:t>on</a:t>
            </a:r>
            <a:r>
              <a:rPr spc="10" dirty="0"/>
              <a:t> </a:t>
            </a:r>
            <a:r>
              <a:rPr dirty="0"/>
              <a:t>36</a:t>
            </a:r>
            <a:r>
              <a:rPr spc="15" dirty="0"/>
              <a:t> </a:t>
            </a:r>
            <a:r>
              <a:rPr spc="-15" dirty="0"/>
              <a:t>customers,</a:t>
            </a:r>
            <a:r>
              <a:rPr spc="10" dirty="0"/>
              <a:t> </a:t>
            </a:r>
            <a:r>
              <a:rPr spc="-10" dirty="0"/>
              <a:t>they </a:t>
            </a:r>
            <a:r>
              <a:rPr spc="-5" dirty="0"/>
              <a:t> </a:t>
            </a:r>
            <a:r>
              <a:rPr spc="-15" dirty="0"/>
              <a:t>found</a:t>
            </a:r>
            <a:r>
              <a:rPr dirty="0"/>
              <a:t> </a:t>
            </a:r>
            <a:r>
              <a:rPr spc="-5" dirty="0"/>
              <a:t>spending</a:t>
            </a:r>
            <a:r>
              <a:rPr spc="-10" dirty="0"/>
              <a:t> </a:t>
            </a:r>
            <a:r>
              <a:rPr spc="-25" dirty="0"/>
              <a:t>averaged</a:t>
            </a:r>
            <a:r>
              <a:rPr spc="5" dirty="0"/>
              <a:t> </a:t>
            </a:r>
            <a:r>
              <a:rPr dirty="0"/>
              <a:t>$30 </a:t>
            </a:r>
            <a:r>
              <a:rPr spc="-5" dirty="0"/>
              <a:t>and</a:t>
            </a:r>
            <a:r>
              <a:rPr dirty="0"/>
              <a:t> </a:t>
            </a:r>
            <a:r>
              <a:rPr spc="-5" dirty="0"/>
              <a:t>had</a:t>
            </a:r>
            <a:r>
              <a:rPr spc="5" dirty="0"/>
              <a:t> </a:t>
            </a:r>
            <a:r>
              <a:rPr dirty="0"/>
              <a:t>a</a:t>
            </a:r>
            <a:r>
              <a:rPr spc="-10" dirty="0"/>
              <a:t> </a:t>
            </a:r>
            <a:r>
              <a:rPr spc="-15" dirty="0"/>
              <a:t>standard</a:t>
            </a:r>
            <a:r>
              <a:rPr spc="5" dirty="0"/>
              <a:t> </a:t>
            </a:r>
            <a:r>
              <a:rPr spc="-10" dirty="0"/>
              <a:t>deviation</a:t>
            </a:r>
            <a:r>
              <a:rPr dirty="0"/>
              <a:t> </a:t>
            </a:r>
            <a:r>
              <a:rPr spc="-5" dirty="0"/>
              <a:t>of</a:t>
            </a:r>
            <a:r>
              <a:rPr spc="-10" dirty="0"/>
              <a:t> </a:t>
            </a:r>
            <a:r>
              <a:rPr dirty="0"/>
              <a:t>$12.</a:t>
            </a:r>
            <a:r>
              <a:rPr spc="5" dirty="0"/>
              <a:t> </a:t>
            </a:r>
            <a:r>
              <a:rPr dirty="0"/>
              <a:t>Use </a:t>
            </a:r>
            <a:r>
              <a:rPr spc="-620" dirty="0"/>
              <a:t> </a:t>
            </a:r>
            <a:r>
              <a:rPr dirty="0"/>
              <a:t>α</a:t>
            </a:r>
            <a:r>
              <a:rPr spc="-5" dirty="0"/>
              <a:t> </a:t>
            </a:r>
            <a:r>
              <a:rPr dirty="0"/>
              <a:t>=</a:t>
            </a:r>
            <a:r>
              <a:rPr spc="10" dirty="0"/>
              <a:t> </a:t>
            </a:r>
            <a:r>
              <a:rPr dirty="0"/>
              <a:t>.05.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24739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Question</a:t>
            </a:r>
            <a:r>
              <a:rPr sz="4400" spc="-75" dirty="0"/>
              <a:t> </a:t>
            </a:r>
            <a:r>
              <a:rPr sz="4400" dirty="0"/>
              <a:t>3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95779"/>
            <a:ext cx="10269855" cy="2369820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12700" marR="5080">
              <a:lnSpc>
                <a:spcPct val="89900"/>
              </a:lnSpc>
              <a:spcBef>
                <a:spcPts val="439"/>
              </a:spcBef>
            </a:pPr>
            <a:r>
              <a:rPr sz="2800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bald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convinced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bald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generally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more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intelligent 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than</a:t>
            </a:r>
            <a:r>
              <a:rPr sz="2800" dirty="0">
                <a:latin typeface="Calibri"/>
                <a:cs typeface="Calibri"/>
              </a:rPr>
              <a:t> 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general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population.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Being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5" dirty="0">
                <a:latin typeface="Calibri"/>
                <a:cs typeface="Calibri"/>
              </a:rPr>
              <a:t>man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fixated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own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perceived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intelligence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he</a:t>
            </a:r>
            <a:r>
              <a:rPr sz="2800" spc="-10" dirty="0">
                <a:latin typeface="Calibri"/>
                <a:cs typeface="Calibri"/>
              </a:rPr>
              <a:t> believes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IQ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a </a:t>
            </a:r>
            <a:r>
              <a:rPr sz="2800" spc="-5" dirty="0">
                <a:latin typeface="Calibri"/>
                <a:cs typeface="Calibri"/>
              </a:rPr>
              <a:t>meaningful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measure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sets </a:t>
            </a:r>
            <a:r>
              <a:rPr sz="2800" spc="-5" dirty="0">
                <a:latin typeface="Calibri"/>
                <a:cs typeface="Calibri"/>
              </a:rPr>
              <a:t> out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prove</a:t>
            </a:r>
            <a:r>
              <a:rPr sz="2800" spc="-5" dirty="0">
                <a:latin typeface="Calibri"/>
                <a:cs typeface="Calibri"/>
              </a:rPr>
              <a:t> his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idea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by</a:t>
            </a:r>
            <a:r>
              <a:rPr sz="2800" spc="-5" dirty="0">
                <a:latin typeface="Calibri"/>
                <a:cs typeface="Calibri"/>
              </a:rPr>
              <a:t> collecting</a:t>
            </a:r>
            <a:r>
              <a:rPr sz="2800" dirty="0">
                <a:latin typeface="Calibri"/>
                <a:cs typeface="Calibri"/>
              </a:rPr>
              <a:t> a </a:t>
            </a:r>
            <a:r>
              <a:rPr sz="2800" spc="-5" dirty="0">
                <a:latin typeface="Calibri"/>
                <a:cs typeface="Calibri"/>
              </a:rPr>
              <a:t>sample of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900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bald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finds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their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average</a:t>
            </a:r>
            <a:r>
              <a:rPr sz="2800" spc="-5" dirty="0">
                <a:latin typeface="Calibri"/>
                <a:cs typeface="Calibri"/>
              </a:rPr>
              <a:t> IQ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be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102.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Recall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IQ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has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μ =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100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&amp;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σ =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15.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75" dirty="0">
                <a:latin typeface="Calibri"/>
                <a:cs typeface="Calibri"/>
              </a:rPr>
              <a:t>Test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at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α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.01,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2-tailed.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44983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Important</a:t>
            </a:r>
            <a:r>
              <a:rPr spc="-55" dirty="0"/>
              <a:t> </a:t>
            </a:r>
            <a:r>
              <a:rPr spc="-5" dirty="0"/>
              <a:t>Concepts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1404"/>
            <a:ext cx="9843770" cy="3922869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5" dirty="0">
                <a:latin typeface="Calibri"/>
                <a:cs typeface="Calibri"/>
              </a:rPr>
              <a:t>Parameter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estimation</a:t>
            </a:r>
            <a:endParaRPr sz="28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Using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sample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make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inferences </a:t>
            </a:r>
            <a:r>
              <a:rPr sz="2400" spc="-5" dirty="0">
                <a:latin typeface="Calibri"/>
                <a:cs typeface="Calibri"/>
              </a:rPr>
              <a:t>about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population</a:t>
            </a:r>
            <a:endParaRPr lang="en-CA" sz="2400" spc="-5" dirty="0">
              <a:latin typeface="Calibri"/>
              <a:cs typeface="Calibri"/>
            </a:endParaRPr>
          </a:p>
          <a:p>
            <a:pPr marL="469900" lvl="1">
              <a:lnSpc>
                <a:spcPct val="100000"/>
              </a:lnSpc>
              <a:spcBef>
                <a:spcPts val="229"/>
              </a:spcBef>
              <a:tabLst>
                <a:tab pos="698500" algn="l"/>
              </a:tabLst>
            </a:pP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Point</a:t>
            </a:r>
            <a:r>
              <a:rPr sz="2800" spc="-10" dirty="0">
                <a:latin typeface="Calibri"/>
                <a:cs typeface="Calibri"/>
              </a:rPr>
              <a:t> vs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Interval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Estimates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375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Confidence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intervals</a:t>
            </a:r>
            <a:endParaRPr sz="2800" dirty="0">
              <a:latin typeface="Calibri"/>
              <a:cs typeface="Calibri"/>
            </a:endParaRPr>
          </a:p>
          <a:p>
            <a:pPr marL="698500" marR="5080" lvl="1" indent="-228600">
              <a:lnSpc>
                <a:spcPts val="2620"/>
              </a:lnSpc>
              <a:spcBef>
                <a:spcPts val="53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range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where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expect </a:t>
            </a:r>
            <a:r>
              <a:rPr sz="2400" spc="-5" dirty="0">
                <a:latin typeface="Calibri"/>
                <a:cs typeface="Calibri"/>
              </a:rPr>
              <a:t>our </a:t>
            </a:r>
            <a:r>
              <a:rPr sz="2400" spc="-10" dirty="0">
                <a:latin typeface="Calibri"/>
                <a:cs typeface="Calibri"/>
              </a:rPr>
              <a:t>parameter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lie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(based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 our </a:t>
            </a:r>
            <a:r>
              <a:rPr sz="2400" spc="-10" dirty="0">
                <a:latin typeface="Calibri"/>
                <a:cs typeface="Calibri"/>
              </a:rPr>
              <a:t>estimation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through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calculation) </a:t>
            </a:r>
            <a:r>
              <a:rPr sz="2400" dirty="0">
                <a:latin typeface="Calibri"/>
                <a:cs typeface="Calibri"/>
              </a:rPr>
              <a:t>based</a:t>
            </a:r>
            <a:r>
              <a:rPr sz="2400" spc="-5" dirty="0">
                <a:latin typeface="Calibri"/>
                <a:cs typeface="Calibri"/>
              </a:rPr>
              <a:t> on our sample</a:t>
            </a:r>
            <a:r>
              <a:rPr sz="2400" dirty="0">
                <a:latin typeface="Calibri"/>
                <a:cs typeface="Calibri"/>
              </a:rPr>
              <a:t> 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set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confidence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level </a:t>
            </a:r>
            <a:r>
              <a:rPr sz="2400" spc="20" dirty="0">
                <a:latin typeface="Calibri"/>
                <a:cs typeface="Calibri"/>
              </a:rPr>
              <a:t>(</a:t>
            </a:r>
            <a:r>
              <a:rPr sz="2400" spc="20" dirty="0">
                <a:latin typeface="Cambria Math"/>
                <a:cs typeface="Cambria Math"/>
              </a:rPr>
              <a:t>𝛼</a:t>
            </a:r>
            <a:r>
              <a:rPr sz="2400" spc="20" dirty="0">
                <a:latin typeface="Calibri"/>
                <a:cs typeface="Calibri"/>
              </a:rPr>
              <a:t>)</a:t>
            </a:r>
            <a:endParaRPr sz="24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6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CIs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rely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-15" dirty="0">
                <a:latin typeface="Calibri"/>
                <a:cs typeface="Calibri"/>
              </a:rPr>
              <a:t> standard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error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5B102-AAEB-AC11-E176-BCB382C18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513" y="838200"/>
            <a:ext cx="10358120" cy="677108"/>
          </a:xfrm>
        </p:spPr>
        <p:txBody>
          <a:bodyPr/>
          <a:lstStyle/>
          <a:p>
            <a:r>
              <a:rPr lang="en-CA" dirty="0"/>
              <a:t>Standard Error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194526-BB3F-8AB9-CADC-393B0CDBD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4513" y="1981200"/>
            <a:ext cx="10172700" cy="1107996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Calculate the standard error of the given sample data: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y: 5, 10, 12, 15, 20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454CE1-24E0-E981-E48E-4D886D7CF497}"/>
              </a:ext>
            </a:extLst>
          </p:cNvPr>
          <p:cNvSpPr txBox="1"/>
          <p:nvPr/>
        </p:nvSpPr>
        <p:spPr>
          <a:xfrm>
            <a:off x="879700" y="3307140"/>
            <a:ext cx="60976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dirty="0"/>
              <a:t>Step 1: Find the mean</a:t>
            </a:r>
          </a:p>
          <a:p>
            <a:r>
              <a:rPr lang="en-CA" sz="2400" dirty="0"/>
              <a:t>Step 2: Find the </a:t>
            </a:r>
            <a:r>
              <a:rPr lang="en-CA" sz="2400" dirty="0" err="1"/>
              <a:t>sd</a:t>
            </a:r>
            <a:endParaRPr lang="en-CA" sz="2400" dirty="0"/>
          </a:p>
          <a:p>
            <a:r>
              <a:rPr lang="en-CA" sz="2400" dirty="0"/>
              <a:t>Step 3: Find the se</a:t>
            </a:r>
          </a:p>
        </p:txBody>
      </p:sp>
    </p:spTree>
    <p:extLst>
      <p:ext uri="{BB962C8B-B14F-4D97-AF65-F5344CB8AC3E}">
        <p14:creationId xmlns:p14="http://schemas.microsoft.com/office/powerpoint/2010/main" val="1136500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55048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Confidence</a:t>
            </a:r>
            <a:r>
              <a:rPr spc="-25" dirty="0"/>
              <a:t> </a:t>
            </a:r>
            <a:r>
              <a:rPr spc="-15" dirty="0"/>
              <a:t>Intervals</a:t>
            </a:r>
            <a:r>
              <a:rPr spc="-20" dirty="0"/>
              <a:t> </a:t>
            </a:r>
            <a:r>
              <a:rPr spc="-5" dirty="0"/>
              <a:t>(CI)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139" y="452882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•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15439" y="4744718"/>
            <a:ext cx="292100" cy="25400"/>
          </a:xfrm>
          <a:custGeom>
            <a:avLst/>
            <a:gdLst/>
            <a:ahLst/>
            <a:cxnLst/>
            <a:rect l="l" t="t" r="r" b="b"/>
            <a:pathLst>
              <a:path w="292100" h="25400">
                <a:moveTo>
                  <a:pt x="292099" y="0"/>
                </a:moveTo>
                <a:lnTo>
                  <a:pt x="0" y="0"/>
                </a:lnTo>
                <a:lnTo>
                  <a:pt x="0" y="25400"/>
                </a:lnTo>
                <a:lnTo>
                  <a:pt x="292099" y="25400"/>
                </a:lnTo>
                <a:lnTo>
                  <a:pt x="2920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74177" y="4425188"/>
            <a:ext cx="174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00" dirty="0">
                <a:latin typeface="Cambria Math"/>
                <a:cs typeface="Cambria Math"/>
              </a:rPr>
              <a:t>𝜎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839" y="1540764"/>
            <a:ext cx="6683375" cy="293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48404">
              <a:lnSpc>
                <a:spcPct val="100000"/>
              </a:lnSpc>
              <a:spcBef>
                <a:spcPts val="100"/>
              </a:spcBef>
              <a:tabLst>
                <a:tab pos="4775835" algn="l"/>
              </a:tabLst>
            </a:pPr>
            <a:r>
              <a:rPr sz="3200" dirty="0">
                <a:latin typeface="Cambria Math"/>
                <a:cs typeface="Cambria Math"/>
              </a:rPr>
              <a:t>𝐶𝐼</a:t>
            </a:r>
            <a:r>
              <a:rPr sz="3200" spc="285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=	</a:t>
            </a:r>
            <a:r>
              <a:rPr sz="3200" spc="-55" dirty="0">
                <a:latin typeface="Cambria Math"/>
                <a:cs typeface="Cambria Math"/>
              </a:rPr>
              <a:t>𝑥̅</a:t>
            </a:r>
            <a:r>
              <a:rPr sz="3200" spc="280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±</a:t>
            </a:r>
            <a:r>
              <a:rPr sz="3200" spc="70" dirty="0">
                <a:latin typeface="Cambria Math"/>
                <a:cs typeface="Cambria Math"/>
              </a:rPr>
              <a:t> </a:t>
            </a:r>
            <a:r>
              <a:rPr sz="3200" spc="20" dirty="0">
                <a:latin typeface="Cambria Math"/>
                <a:cs typeface="Cambria Math"/>
              </a:rPr>
              <a:t>𝑧</a:t>
            </a:r>
            <a:r>
              <a:rPr sz="3450" spc="30" baseline="-15700" dirty="0">
                <a:latin typeface="Cambria Math"/>
                <a:cs typeface="Cambria Math"/>
              </a:rPr>
              <a:t>𝛼</a:t>
            </a:r>
            <a:r>
              <a:rPr sz="3200" spc="20" dirty="0">
                <a:latin typeface="Cambria Math"/>
                <a:cs typeface="Cambria Math"/>
              </a:rPr>
              <a:t>(𝜎</a:t>
            </a:r>
            <a:r>
              <a:rPr sz="3450" spc="30" baseline="-15700" dirty="0">
                <a:latin typeface="Cambria Math"/>
                <a:cs typeface="Cambria Math"/>
              </a:rPr>
              <a:t>𝑥</a:t>
            </a:r>
            <a:r>
              <a:rPr sz="3450" spc="30" baseline="-14492" dirty="0">
                <a:latin typeface="Cambria Math"/>
                <a:cs typeface="Cambria Math"/>
              </a:rPr>
              <a:t>̅</a:t>
            </a:r>
            <a:r>
              <a:rPr sz="3200" spc="20" dirty="0">
                <a:latin typeface="Cambria Math"/>
                <a:cs typeface="Cambria Math"/>
              </a:rPr>
              <a:t>)</a:t>
            </a:r>
            <a:endParaRPr sz="3200" dirty="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3900" dirty="0">
              <a:latin typeface="Cambria Math"/>
              <a:cs typeface="Cambria Math"/>
            </a:endParaRPr>
          </a:p>
          <a:p>
            <a:pPr marL="50800">
              <a:lnSpc>
                <a:spcPct val="100000"/>
              </a:lnSpc>
            </a:pPr>
            <a:r>
              <a:rPr sz="2800" spc="-50" dirty="0">
                <a:latin typeface="Cambria Math"/>
                <a:cs typeface="Cambria Math"/>
              </a:rPr>
              <a:t>𝑥̅</a:t>
            </a:r>
            <a:r>
              <a:rPr sz="2800" spc="155" dirty="0">
                <a:latin typeface="Cambria Math"/>
                <a:cs typeface="Cambria Math"/>
              </a:rPr>
              <a:t> </a:t>
            </a:r>
            <a:r>
              <a:rPr sz="2800" dirty="0">
                <a:latin typeface="Calibri"/>
                <a:cs typeface="Calibri"/>
              </a:rPr>
              <a:t>-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mean</a:t>
            </a:r>
            <a:endParaRPr sz="2800" dirty="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650"/>
              </a:spcBef>
            </a:pPr>
            <a:r>
              <a:rPr sz="2800" spc="25" dirty="0">
                <a:latin typeface="Cambria Math"/>
                <a:cs typeface="Cambria Math"/>
              </a:rPr>
              <a:t>𝑧</a:t>
            </a:r>
            <a:r>
              <a:rPr sz="3000" spc="37" baseline="-16666" dirty="0">
                <a:latin typeface="Cambria Math"/>
                <a:cs typeface="Cambria Math"/>
              </a:rPr>
              <a:t>𝛼</a:t>
            </a:r>
            <a:r>
              <a:rPr sz="3000" spc="592" baseline="-16666" dirty="0">
                <a:latin typeface="Cambria Math"/>
                <a:cs typeface="Cambria Math"/>
              </a:rPr>
              <a:t> </a:t>
            </a:r>
            <a:r>
              <a:rPr sz="2800" dirty="0">
                <a:latin typeface="Calibri"/>
                <a:cs typeface="Calibri"/>
              </a:rPr>
              <a:t>-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Z </a:t>
            </a:r>
            <a:r>
              <a:rPr sz="2800" spc="-15" dirty="0">
                <a:latin typeface="Calibri"/>
                <a:cs typeface="Calibri"/>
              </a:rPr>
              <a:t>value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at</a:t>
            </a:r>
            <a:r>
              <a:rPr sz="2800" spc="-5" dirty="0">
                <a:latin typeface="Calibri"/>
                <a:cs typeface="Calibri"/>
              </a:rPr>
              <a:t> alpha </a:t>
            </a:r>
            <a:r>
              <a:rPr sz="2800" spc="-15" dirty="0">
                <a:latin typeface="Calibri"/>
                <a:cs typeface="Calibri"/>
              </a:rPr>
              <a:t>level,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dirty="0">
                <a:latin typeface="Cambria Math"/>
                <a:cs typeface="Cambria Math"/>
              </a:rPr>
              <a:t>𝛼</a:t>
            </a:r>
          </a:p>
          <a:p>
            <a:pPr marL="736600" indent="-22860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736600" algn="l"/>
              </a:tabLst>
            </a:pPr>
            <a:r>
              <a:rPr sz="2400" spc="-5" dirty="0">
                <a:latin typeface="Calibri"/>
                <a:cs typeface="Calibri"/>
              </a:rPr>
              <a:t>“Z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critical”</a:t>
            </a:r>
            <a:endParaRPr sz="2400" dirty="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635"/>
              </a:spcBef>
            </a:pPr>
            <a:r>
              <a:rPr sz="2800" spc="-45" dirty="0">
                <a:latin typeface="Cambria Math"/>
                <a:cs typeface="Cambria Math"/>
              </a:rPr>
              <a:t>𝜎</a:t>
            </a:r>
            <a:r>
              <a:rPr sz="3000" spc="-67" baseline="-16666" dirty="0">
                <a:latin typeface="Cambria Math"/>
                <a:cs typeface="Cambria Math"/>
              </a:rPr>
              <a:t>𝑥</a:t>
            </a:r>
            <a:r>
              <a:rPr sz="3000" spc="-67" baseline="-15277" dirty="0">
                <a:latin typeface="Cambria Math"/>
                <a:cs typeface="Cambria Math"/>
              </a:rPr>
              <a:t>̅</a:t>
            </a:r>
            <a:r>
              <a:rPr sz="3000" spc="67" baseline="-15277" dirty="0">
                <a:latin typeface="Cambria Math"/>
                <a:cs typeface="Cambria Math"/>
              </a:rPr>
              <a:t>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Standard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Error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(SE)</a:t>
            </a:r>
          </a:p>
        </p:txBody>
      </p:sp>
      <p:sp>
        <p:nvSpPr>
          <p:cNvPr id="7" name="object 7"/>
          <p:cNvSpPr/>
          <p:nvPr/>
        </p:nvSpPr>
        <p:spPr>
          <a:xfrm>
            <a:off x="1619346" y="4818045"/>
            <a:ext cx="300990" cy="220345"/>
          </a:xfrm>
          <a:custGeom>
            <a:avLst/>
            <a:gdLst/>
            <a:ahLst/>
            <a:cxnLst/>
            <a:rect l="l" t="t" r="r" b="b"/>
            <a:pathLst>
              <a:path w="300989" h="220345">
                <a:moveTo>
                  <a:pt x="159618" y="0"/>
                </a:moveTo>
                <a:lnTo>
                  <a:pt x="131155" y="0"/>
                </a:lnTo>
                <a:lnTo>
                  <a:pt x="76014" y="190538"/>
                </a:lnTo>
                <a:lnTo>
                  <a:pt x="36611" y="103920"/>
                </a:lnTo>
                <a:lnTo>
                  <a:pt x="0" y="120662"/>
                </a:lnTo>
                <a:lnTo>
                  <a:pt x="3460" y="129034"/>
                </a:lnTo>
                <a:lnTo>
                  <a:pt x="22324" y="120662"/>
                </a:lnTo>
                <a:lnTo>
                  <a:pt x="68535" y="220005"/>
                </a:lnTo>
                <a:lnTo>
                  <a:pt x="79362" y="220005"/>
                </a:lnTo>
                <a:lnTo>
                  <a:pt x="139415" y="14846"/>
                </a:lnTo>
                <a:lnTo>
                  <a:pt x="148493" y="14846"/>
                </a:lnTo>
                <a:lnTo>
                  <a:pt x="148493" y="15572"/>
                </a:lnTo>
                <a:lnTo>
                  <a:pt x="300893" y="15572"/>
                </a:lnTo>
                <a:lnTo>
                  <a:pt x="300893" y="2872"/>
                </a:lnTo>
                <a:lnTo>
                  <a:pt x="159618" y="2872"/>
                </a:lnTo>
                <a:lnTo>
                  <a:pt x="1596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748853" y="4757420"/>
            <a:ext cx="173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35" dirty="0">
                <a:latin typeface="Cambria Math"/>
                <a:cs typeface="Cambria Math"/>
              </a:rPr>
              <a:t>𝑛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E2BAA8-F483-94A0-97DF-AAB89EB1A33E}"/>
              </a:ext>
            </a:extLst>
          </p:cNvPr>
          <p:cNvSpPr txBox="1"/>
          <p:nvPr/>
        </p:nvSpPr>
        <p:spPr>
          <a:xfrm>
            <a:off x="1719787" y="4728352"/>
            <a:ext cx="7627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8528" y="611124"/>
            <a:ext cx="365950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Constructing</a:t>
            </a:r>
            <a:r>
              <a:rPr spc="-80" dirty="0"/>
              <a:t> </a:t>
            </a:r>
            <a:r>
              <a:rPr spc="-5" dirty="0"/>
              <a:t>CIs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62034" y="3883659"/>
            <a:ext cx="17125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50" dirty="0">
                <a:latin typeface="Cambria Math"/>
                <a:cs typeface="Cambria Math"/>
              </a:rPr>
              <a:t>𝑥̅</a:t>
            </a:r>
            <a:r>
              <a:rPr sz="2800" spc="254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±</a:t>
            </a:r>
            <a:r>
              <a:rPr sz="2800" spc="60" dirty="0">
                <a:latin typeface="Cambria Math"/>
                <a:cs typeface="Cambria Math"/>
              </a:rPr>
              <a:t> </a:t>
            </a:r>
            <a:r>
              <a:rPr sz="2800" spc="15" dirty="0">
                <a:latin typeface="Cambria Math"/>
                <a:cs typeface="Cambria Math"/>
              </a:rPr>
              <a:t>𝑧</a:t>
            </a:r>
            <a:r>
              <a:rPr sz="3000" spc="22" baseline="-16666" dirty="0">
                <a:latin typeface="Cambria Math"/>
                <a:cs typeface="Cambria Math"/>
              </a:rPr>
              <a:t>𝛼</a:t>
            </a:r>
            <a:r>
              <a:rPr sz="2800" spc="15" dirty="0">
                <a:latin typeface="Cambria Math"/>
                <a:cs typeface="Cambria Math"/>
              </a:rPr>
              <a:t>(𝜎</a:t>
            </a:r>
            <a:r>
              <a:rPr sz="3000" spc="22" baseline="-16666" dirty="0">
                <a:latin typeface="Cambria Math"/>
                <a:cs typeface="Cambria Math"/>
              </a:rPr>
              <a:t>𝑥</a:t>
            </a:r>
            <a:r>
              <a:rPr sz="3000" spc="22" baseline="-15277" dirty="0">
                <a:latin typeface="Cambria Math"/>
                <a:cs typeface="Cambria Math"/>
              </a:rPr>
              <a:t>̅</a:t>
            </a:r>
            <a:r>
              <a:rPr sz="2800" spc="15" dirty="0">
                <a:latin typeface="Cambria Math"/>
                <a:cs typeface="Cambria Math"/>
              </a:rPr>
              <a:t>)</a:t>
            </a:r>
            <a:endParaRPr sz="2800" dirty="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395"/>
              </a:spcBef>
              <a:tabLst>
                <a:tab pos="940435" algn="l"/>
                <a:tab pos="5420995" algn="l"/>
                <a:tab pos="7028815" algn="l"/>
              </a:tabLst>
            </a:pPr>
            <a:r>
              <a:rPr spc="-10" dirty="0"/>
              <a:t>Know	</a:t>
            </a:r>
            <a:r>
              <a:rPr b="0" spc="-55" dirty="0">
                <a:latin typeface="Cambria Math"/>
                <a:cs typeface="Cambria Math"/>
              </a:rPr>
              <a:t>𝜎</a:t>
            </a:r>
            <a:r>
              <a:rPr sz="2700" b="0" spc="-82" baseline="-15432" dirty="0">
                <a:latin typeface="Cambria Math"/>
                <a:cs typeface="Cambria Math"/>
              </a:rPr>
              <a:t>𝑥</a:t>
            </a:r>
            <a:r>
              <a:rPr sz="2700" b="0" spc="-82" baseline="-13888" dirty="0">
                <a:latin typeface="Cambria Math"/>
                <a:cs typeface="Cambria Math"/>
              </a:rPr>
              <a:t>̅	</a:t>
            </a:r>
            <a:r>
              <a:rPr sz="2400" spc="-5" dirty="0"/>
              <a:t>Don’t</a:t>
            </a:r>
            <a:r>
              <a:rPr sz="2400" dirty="0"/>
              <a:t> </a:t>
            </a:r>
            <a:r>
              <a:rPr sz="2400" spc="-5" dirty="0"/>
              <a:t>know	</a:t>
            </a:r>
            <a:r>
              <a:rPr sz="2400" b="0" spc="-55" dirty="0">
                <a:latin typeface="Cambria Math"/>
                <a:cs typeface="Cambria Math"/>
              </a:rPr>
              <a:t>𝜎</a:t>
            </a:r>
            <a:r>
              <a:rPr sz="2700" b="0" spc="-82" baseline="-15432" dirty="0">
                <a:latin typeface="Cambria Math"/>
                <a:cs typeface="Cambria Math"/>
              </a:rPr>
              <a:t>𝑥</a:t>
            </a:r>
            <a:r>
              <a:rPr sz="2700" b="0" spc="-82" baseline="-13888" dirty="0">
                <a:latin typeface="Cambria Math"/>
                <a:cs typeface="Cambria Math"/>
              </a:rPr>
              <a:t>̅</a:t>
            </a:r>
            <a:endParaRPr sz="2700" baseline="-13888">
              <a:latin typeface="Cambria Math"/>
              <a:cs typeface="Cambria Math"/>
            </a:endParaRPr>
          </a:p>
          <a:p>
            <a:pPr marL="317500" indent="-228600">
              <a:lnSpc>
                <a:spcPct val="100000"/>
              </a:lnSpc>
              <a:spcBef>
                <a:spcPts val="340"/>
              </a:spcBef>
              <a:buFont typeface="Arial MT"/>
              <a:buChar char="•"/>
              <a:tabLst>
                <a:tab pos="317500" algn="l"/>
                <a:tab pos="5420995" algn="l"/>
              </a:tabLst>
            </a:pPr>
            <a:r>
              <a:rPr sz="2800" b="0" dirty="0">
                <a:latin typeface="Calibri"/>
                <a:cs typeface="Calibri"/>
              </a:rPr>
              <a:t>Use</a:t>
            </a:r>
            <a:r>
              <a:rPr sz="2800" b="0" spc="5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z</a:t>
            </a:r>
            <a:r>
              <a:rPr sz="2800" b="0" spc="5" dirty="0">
                <a:latin typeface="Calibri"/>
                <a:cs typeface="Calibri"/>
              </a:rPr>
              <a:t> </a:t>
            </a:r>
            <a:r>
              <a:rPr sz="2800" b="0" spc="-10" dirty="0">
                <a:latin typeface="Calibri"/>
                <a:cs typeface="Calibri"/>
              </a:rPr>
              <a:t>table</a:t>
            </a:r>
            <a:r>
              <a:rPr sz="2800" b="0" spc="10" dirty="0">
                <a:latin typeface="Calibri"/>
                <a:cs typeface="Calibri"/>
              </a:rPr>
              <a:t> </a:t>
            </a:r>
            <a:r>
              <a:rPr sz="2800" b="0" spc="-25" dirty="0">
                <a:latin typeface="Calibri"/>
                <a:cs typeface="Calibri"/>
              </a:rPr>
              <a:t>for</a:t>
            </a:r>
            <a:r>
              <a:rPr sz="2800" b="0" spc="10" dirty="0">
                <a:latin typeface="Calibri"/>
                <a:cs typeface="Calibri"/>
              </a:rPr>
              <a:t> </a:t>
            </a:r>
            <a:r>
              <a:rPr sz="2800" b="0" spc="-10" dirty="0">
                <a:latin typeface="Calibri"/>
                <a:cs typeface="Calibri"/>
              </a:rPr>
              <a:t>critical</a:t>
            </a:r>
            <a:r>
              <a:rPr sz="2800" b="0" spc="10" dirty="0">
                <a:latin typeface="Calibri"/>
                <a:cs typeface="Calibri"/>
              </a:rPr>
              <a:t> </a:t>
            </a:r>
            <a:r>
              <a:rPr sz="2800" b="0" spc="-15" dirty="0">
                <a:latin typeface="Calibri"/>
                <a:cs typeface="Calibri"/>
              </a:rPr>
              <a:t>value	</a:t>
            </a:r>
            <a:r>
              <a:rPr sz="2800" b="0" dirty="0">
                <a:latin typeface="Arial MT"/>
                <a:cs typeface="Arial MT"/>
              </a:rPr>
              <a:t>•</a:t>
            </a:r>
            <a:r>
              <a:rPr sz="2800" b="0" spc="35" dirty="0">
                <a:latin typeface="Arial MT"/>
                <a:cs typeface="Arial MT"/>
              </a:rPr>
              <a:t> </a:t>
            </a:r>
            <a:r>
              <a:rPr sz="2800" b="0" dirty="0">
                <a:latin typeface="Calibri"/>
                <a:cs typeface="Calibri"/>
              </a:rPr>
              <a:t>Use</a:t>
            </a:r>
            <a:r>
              <a:rPr sz="2800" b="0" spc="-5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t</a:t>
            </a:r>
            <a:r>
              <a:rPr sz="2800" b="0" spc="-5" dirty="0">
                <a:latin typeface="Calibri"/>
                <a:cs typeface="Calibri"/>
              </a:rPr>
              <a:t> </a:t>
            </a:r>
            <a:r>
              <a:rPr sz="2800" b="0" spc="-10" dirty="0">
                <a:latin typeface="Calibri"/>
                <a:cs typeface="Calibri"/>
              </a:rPr>
              <a:t>table</a:t>
            </a:r>
            <a:r>
              <a:rPr sz="2800" b="0" spc="-5" dirty="0">
                <a:latin typeface="Calibri"/>
                <a:cs typeface="Calibri"/>
              </a:rPr>
              <a:t> </a:t>
            </a:r>
            <a:r>
              <a:rPr sz="2800" b="0" spc="-25" dirty="0">
                <a:latin typeface="Calibri"/>
                <a:cs typeface="Calibri"/>
              </a:rPr>
              <a:t>for</a:t>
            </a:r>
            <a:r>
              <a:rPr sz="2800" b="0" dirty="0">
                <a:latin typeface="Calibri"/>
                <a:cs typeface="Calibri"/>
              </a:rPr>
              <a:t> </a:t>
            </a:r>
            <a:r>
              <a:rPr sz="2800" b="0" spc="-10" dirty="0">
                <a:latin typeface="Calibri"/>
                <a:cs typeface="Calibri"/>
              </a:rPr>
              <a:t>critical</a:t>
            </a:r>
            <a:r>
              <a:rPr sz="2800" b="0" spc="-5" dirty="0">
                <a:latin typeface="Calibri"/>
                <a:cs typeface="Calibri"/>
              </a:rPr>
              <a:t> </a:t>
            </a:r>
            <a:r>
              <a:rPr sz="2800" b="0" spc="-15" dirty="0">
                <a:latin typeface="Calibri"/>
                <a:cs typeface="Calibri"/>
              </a:rPr>
              <a:t>value</a:t>
            </a:r>
            <a:endParaRPr sz="2800">
              <a:latin typeface="Calibri"/>
              <a:cs typeface="Calibri"/>
            </a:endParaRPr>
          </a:p>
          <a:p>
            <a:pPr marL="317500" indent="-2286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317500" algn="l"/>
                <a:tab pos="5420995" algn="l"/>
              </a:tabLst>
            </a:pPr>
            <a:r>
              <a:rPr sz="2800" b="0" spc="-5" dirty="0">
                <a:latin typeface="Calibri"/>
                <a:cs typeface="Calibri"/>
              </a:rPr>
              <a:t>Can</a:t>
            </a:r>
            <a:r>
              <a:rPr sz="2800" b="0" spc="10" dirty="0">
                <a:latin typeface="Calibri"/>
                <a:cs typeface="Calibri"/>
              </a:rPr>
              <a:t> </a:t>
            </a:r>
            <a:r>
              <a:rPr sz="2800" b="0" spc="-15" dirty="0">
                <a:latin typeface="Calibri"/>
                <a:cs typeface="Calibri"/>
              </a:rPr>
              <a:t>calculate</a:t>
            </a:r>
            <a:r>
              <a:rPr sz="2800" b="0" spc="5" dirty="0">
                <a:latin typeface="Calibri"/>
                <a:cs typeface="Calibri"/>
              </a:rPr>
              <a:t> </a:t>
            </a:r>
            <a:r>
              <a:rPr sz="2800" b="0" spc="-45" dirty="0">
                <a:latin typeface="Cambria Math"/>
                <a:cs typeface="Cambria Math"/>
              </a:rPr>
              <a:t>𝜎</a:t>
            </a:r>
            <a:r>
              <a:rPr sz="3000" b="0" spc="-67" baseline="-16666" dirty="0">
                <a:latin typeface="Cambria Math"/>
                <a:cs typeface="Cambria Math"/>
              </a:rPr>
              <a:t>𝑥</a:t>
            </a:r>
            <a:r>
              <a:rPr sz="3000" b="0" spc="-67" baseline="-15277" dirty="0">
                <a:latin typeface="Cambria Math"/>
                <a:cs typeface="Cambria Math"/>
              </a:rPr>
              <a:t>̅	</a:t>
            </a:r>
            <a:r>
              <a:rPr sz="2800" b="0" dirty="0">
                <a:latin typeface="Arial MT"/>
                <a:cs typeface="Arial MT"/>
              </a:rPr>
              <a:t>•</a:t>
            </a:r>
            <a:r>
              <a:rPr sz="2800" b="0" spc="25" dirty="0">
                <a:latin typeface="Arial MT"/>
                <a:cs typeface="Arial MT"/>
              </a:rPr>
              <a:t> </a:t>
            </a:r>
            <a:r>
              <a:rPr sz="2800" b="0" spc="-5" dirty="0">
                <a:latin typeface="Calibri"/>
                <a:cs typeface="Calibri"/>
              </a:rPr>
              <a:t>Need</a:t>
            </a:r>
            <a:r>
              <a:rPr sz="2800" b="0" dirty="0">
                <a:latin typeface="Calibri"/>
                <a:cs typeface="Calibri"/>
              </a:rPr>
              <a:t> </a:t>
            </a:r>
            <a:r>
              <a:rPr sz="2800" b="0" spc="-15" dirty="0">
                <a:latin typeface="Calibri"/>
                <a:cs typeface="Calibri"/>
              </a:rPr>
              <a:t>to</a:t>
            </a:r>
            <a:r>
              <a:rPr sz="2800" b="0" spc="-10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use</a:t>
            </a:r>
            <a:r>
              <a:rPr sz="2800" b="0" spc="-15" dirty="0">
                <a:latin typeface="Calibri"/>
                <a:cs typeface="Calibri"/>
              </a:rPr>
              <a:t> </a:t>
            </a:r>
            <a:r>
              <a:rPr sz="2800" b="0" spc="-5" dirty="0">
                <a:latin typeface="Cambria Math"/>
                <a:cs typeface="Cambria Math"/>
              </a:rPr>
              <a:t>𝒔</a:t>
            </a:r>
            <a:r>
              <a:rPr sz="3000" b="0" spc="-7" baseline="-16666" dirty="0">
                <a:latin typeface="Cambria Math"/>
                <a:cs typeface="Cambria Math"/>
              </a:rPr>
              <a:t>𝒙</a:t>
            </a:r>
            <a:r>
              <a:rPr sz="3000" b="0" spc="480" baseline="-16666" dirty="0">
                <a:latin typeface="Cambria Math"/>
                <a:cs typeface="Cambria Math"/>
              </a:rPr>
              <a:t> </a:t>
            </a:r>
            <a:r>
              <a:rPr sz="2800" b="0" spc="-15" dirty="0">
                <a:latin typeface="Calibri"/>
                <a:cs typeface="Calibri"/>
              </a:rPr>
              <a:t>to</a:t>
            </a:r>
            <a:r>
              <a:rPr sz="2800" b="0" spc="-5" dirty="0">
                <a:latin typeface="Calibri"/>
                <a:cs typeface="Calibri"/>
              </a:rPr>
              <a:t> </a:t>
            </a:r>
            <a:r>
              <a:rPr sz="2800" b="0" spc="-20" dirty="0">
                <a:latin typeface="Calibri"/>
                <a:cs typeface="Calibri"/>
              </a:rPr>
              <a:t>approximate</a:t>
            </a:r>
            <a:endParaRPr sz="2800">
              <a:latin typeface="Calibri"/>
              <a:cs typeface="Calibri"/>
            </a:endParaRPr>
          </a:p>
          <a:p>
            <a:pPr marL="1460500" algn="ctr">
              <a:lnSpc>
                <a:spcPct val="100000"/>
              </a:lnSpc>
              <a:spcBef>
                <a:spcPts val="215"/>
              </a:spcBef>
            </a:pPr>
            <a:r>
              <a:rPr sz="4200" b="0" spc="-67" baseline="11904" dirty="0">
                <a:latin typeface="Cambria Math"/>
                <a:cs typeface="Cambria Math"/>
              </a:rPr>
              <a:t>𝜎</a:t>
            </a:r>
            <a:r>
              <a:rPr sz="2000" b="0" spc="-45" dirty="0">
                <a:latin typeface="Cambria Math"/>
                <a:cs typeface="Cambria Math"/>
              </a:rPr>
              <a:t>𝑥</a:t>
            </a:r>
            <a:r>
              <a:rPr sz="3000" b="0" spc="-67" baseline="1388" dirty="0">
                <a:latin typeface="Cambria Math"/>
                <a:cs typeface="Cambria Math"/>
              </a:rPr>
              <a:t>̅</a:t>
            </a:r>
            <a:endParaRPr sz="3000" baseline="1388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25816" y="3758691"/>
            <a:ext cx="16751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50" dirty="0">
                <a:latin typeface="Cambria Math"/>
                <a:cs typeface="Cambria Math"/>
              </a:rPr>
              <a:t>𝑥̅</a:t>
            </a:r>
            <a:r>
              <a:rPr sz="2800" spc="140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±</a:t>
            </a:r>
            <a:r>
              <a:rPr sz="2800" spc="-30" dirty="0">
                <a:latin typeface="Cambria Math"/>
                <a:cs typeface="Cambria Math"/>
              </a:rPr>
              <a:t> </a:t>
            </a:r>
            <a:r>
              <a:rPr sz="2800" spc="80" dirty="0">
                <a:latin typeface="Cambria Math"/>
                <a:cs typeface="Cambria Math"/>
              </a:rPr>
              <a:t>𝒕</a:t>
            </a:r>
            <a:r>
              <a:rPr sz="3000" spc="120" baseline="-15277" dirty="0">
                <a:latin typeface="Cambria Math"/>
                <a:cs typeface="Cambria Math"/>
              </a:rPr>
              <a:t>𝑎</a:t>
            </a:r>
            <a:r>
              <a:rPr sz="2800" spc="80" dirty="0">
                <a:latin typeface="Cambria Math"/>
                <a:cs typeface="Cambria Math"/>
              </a:rPr>
              <a:t>(𝒔</a:t>
            </a:r>
            <a:r>
              <a:rPr lang="en-CA" sz="3000" spc="120" baseline="-15277" dirty="0">
                <a:latin typeface="Cambria Math"/>
                <a:cs typeface="Cambria Math"/>
              </a:rPr>
              <a:t>𝒙</a:t>
            </a:r>
            <a:r>
              <a:rPr sz="2800" spc="80" dirty="0">
                <a:latin typeface="Cambria Math"/>
                <a:cs typeface="Cambria Math"/>
              </a:rPr>
              <a:t>)</a:t>
            </a:r>
            <a:endParaRPr sz="2800" dirty="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50940" y="4264659"/>
            <a:ext cx="4760595" cy="123190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t </a:t>
            </a:r>
            <a:r>
              <a:rPr sz="2800" spc="-10" dirty="0">
                <a:latin typeface="Calibri"/>
                <a:cs typeface="Calibri"/>
              </a:rPr>
              <a:t>approaches </a:t>
            </a:r>
            <a:r>
              <a:rPr sz="2800" spc="-5" dirty="0">
                <a:latin typeface="Calibri"/>
                <a:cs typeface="Calibri"/>
              </a:rPr>
              <a:t>normality </a:t>
            </a:r>
            <a:r>
              <a:rPr sz="2800" spc="-15" dirty="0">
                <a:latin typeface="Calibri"/>
                <a:cs typeface="Calibri"/>
              </a:rPr>
              <a:t>at </a:t>
            </a:r>
            <a:r>
              <a:rPr sz="2800" spc="-20" dirty="0">
                <a:latin typeface="Calibri"/>
                <a:cs typeface="Calibri"/>
              </a:rPr>
              <a:t>large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df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(df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 -</a:t>
            </a:r>
            <a:r>
              <a:rPr sz="2800" spc="5" dirty="0">
                <a:latin typeface="Calibri"/>
                <a:cs typeface="Calibri"/>
              </a:rPr>
              <a:t> 1)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Thus,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large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t=z=1.96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CE7BAF-69DF-6475-D164-8F1C1141A973}"/>
              </a:ext>
            </a:extLst>
          </p:cNvPr>
          <p:cNvSpPr txBox="1"/>
          <p:nvPr/>
        </p:nvSpPr>
        <p:spPr>
          <a:xfrm>
            <a:off x="9130792" y="3649327"/>
            <a:ext cx="457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dirty="0"/>
              <a:t>-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0589" y="3541267"/>
            <a:ext cx="411861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5" dirty="0"/>
              <a:t>New</a:t>
            </a:r>
            <a:r>
              <a:rPr sz="6000" spc="-75" dirty="0"/>
              <a:t> </a:t>
            </a:r>
            <a:r>
              <a:rPr sz="6000" spc="-20" dirty="0"/>
              <a:t>material</a:t>
            </a:r>
            <a:endParaRPr sz="6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44983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Important</a:t>
            </a:r>
            <a:r>
              <a:rPr spc="-55" dirty="0"/>
              <a:t> </a:t>
            </a:r>
            <a:r>
              <a:rPr spc="-5" dirty="0"/>
              <a:t>Concepts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5779"/>
            <a:ext cx="5756910" cy="3961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Descriptive vs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Inferential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Stats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37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Level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10" dirty="0">
                <a:latin typeface="Calibri"/>
                <a:cs typeface="Calibri"/>
              </a:rPr>
              <a:t> confidence, </a:t>
            </a:r>
            <a:r>
              <a:rPr sz="2800" dirty="0">
                <a:latin typeface="Cambria Math"/>
                <a:cs typeface="Cambria Math"/>
              </a:rPr>
              <a:t>𝛼</a:t>
            </a:r>
            <a:endParaRPr sz="2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4050">
              <a:latin typeface="Cambria Math"/>
              <a:cs typeface="Cambria Math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“Proving”</a:t>
            </a:r>
            <a:r>
              <a:rPr sz="2800" spc="-5" dirty="0">
                <a:latin typeface="Calibri"/>
                <a:cs typeface="Calibri"/>
              </a:rPr>
              <a:t> 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Psychology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3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45" dirty="0">
                <a:latin typeface="Calibri"/>
                <a:cs typeface="Calibri"/>
              </a:rPr>
              <a:t>We</a:t>
            </a:r>
            <a:r>
              <a:rPr sz="2400" spc="-5" dirty="0">
                <a:latin typeface="Calibri"/>
                <a:cs typeface="Calibri"/>
              </a:rPr>
              <a:t> don’t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prove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ANYTHING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 </a:t>
            </a:r>
            <a:r>
              <a:rPr sz="2400" spc="-15" dirty="0">
                <a:latin typeface="Calibri"/>
                <a:cs typeface="Calibri"/>
              </a:rPr>
              <a:t>psychology</a:t>
            </a:r>
            <a:endParaRPr sz="24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only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exception are existence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proofs</a:t>
            </a:r>
            <a:endParaRPr sz="20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0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45" dirty="0">
                <a:latin typeface="Calibri"/>
                <a:cs typeface="Calibri"/>
              </a:rPr>
              <a:t>We</a:t>
            </a:r>
            <a:r>
              <a:rPr sz="2400" dirty="0">
                <a:latin typeface="Calibri"/>
                <a:cs typeface="Calibri"/>
              </a:rPr>
              <a:t> do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everything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terms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probability</a:t>
            </a:r>
            <a:endParaRPr sz="24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330"/>
              </a:spcBef>
              <a:buFont typeface="Arial MT"/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Calibri"/>
                <a:cs typeface="Calibri"/>
              </a:rPr>
              <a:t>Some</a:t>
            </a:r>
            <a:r>
              <a:rPr sz="2000" spc="-10" dirty="0">
                <a:latin typeface="Calibri"/>
                <a:cs typeface="Calibri"/>
              </a:rPr>
              <a:t> level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certainty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(confidence)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7180</TotalTime>
  <Words>1669</Words>
  <Application>Microsoft Office PowerPoint</Application>
  <PresentationFormat>Widescreen</PresentationFormat>
  <Paragraphs>244</Paragraphs>
  <Slides>39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Arial MT</vt:lpstr>
      <vt:lpstr>Calibri</vt:lpstr>
      <vt:lpstr>Calibri Light</vt:lpstr>
      <vt:lpstr>Cambria Math</vt:lpstr>
      <vt:lpstr>Roboto</vt:lpstr>
      <vt:lpstr>Office Theme</vt:lpstr>
      <vt:lpstr>Tutorial 8&amp;9 – Hypothesis Testing</vt:lpstr>
      <vt:lpstr>Announcements</vt:lpstr>
      <vt:lpstr>Review from Tutorial 7</vt:lpstr>
      <vt:lpstr>Important Concepts</vt:lpstr>
      <vt:lpstr>Standard Error Example</vt:lpstr>
      <vt:lpstr>Confidence Intervals (CI)</vt:lpstr>
      <vt:lpstr>Constructing CIs</vt:lpstr>
      <vt:lpstr>New material</vt:lpstr>
      <vt:lpstr>Important Concepts</vt:lpstr>
      <vt:lpstr>“Proving” in Psychology </vt:lpstr>
      <vt:lpstr>Hypothesis testing (NHST)</vt:lpstr>
      <vt:lpstr>Hypothesis testing (NHST)</vt:lpstr>
      <vt:lpstr>Hypothesis testing (NHST)</vt:lpstr>
      <vt:lpstr>The Logic of NHST</vt:lpstr>
      <vt:lpstr>The Logic of NHST</vt:lpstr>
      <vt:lpstr>The Logic of NHST</vt:lpstr>
      <vt:lpstr>Directional vs Non-directional tests</vt:lpstr>
      <vt:lpstr>Evaluating Hypotheses</vt:lpstr>
      <vt:lpstr>Conceptualizing NHST</vt:lpstr>
      <vt:lpstr>Changing the 𝛼</vt:lpstr>
      <vt:lpstr>What do we do with non-sig results?</vt:lpstr>
      <vt:lpstr>Evaluating Hypotheses</vt:lpstr>
      <vt:lpstr>Evaluating Hypotheses Example</vt:lpstr>
      <vt:lpstr>Evaluating Hypotheses Example</vt:lpstr>
      <vt:lpstr>Conceptualizing NHST</vt:lpstr>
      <vt:lpstr>Effect Sizes</vt:lpstr>
      <vt:lpstr>Type I &amp; Type II Errors</vt:lpstr>
      <vt:lpstr>Type I &amp; Type II Errors</vt:lpstr>
      <vt:lpstr>Power</vt:lpstr>
      <vt:lpstr>What Affects Power?</vt:lpstr>
      <vt:lpstr>What Affects Power</vt:lpstr>
      <vt:lpstr>Practice Questions</vt:lpstr>
      <vt:lpstr>Evaluating Hypotheses</vt:lpstr>
      <vt:lpstr>Question 1</vt:lpstr>
      <vt:lpstr>PowerPoint Presentation</vt:lpstr>
      <vt:lpstr>Question 2</vt:lpstr>
      <vt:lpstr>PowerPoint Presentation</vt:lpstr>
      <vt:lpstr>Question 3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8&amp;9 – Hypothesis Testing</dc:title>
  <cp:lastModifiedBy>Lina Musa</cp:lastModifiedBy>
  <cp:revision>4</cp:revision>
  <dcterms:created xsi:type="dcterms:W3CDTF">2022-11-24T18:02:24Z</dcterms:created>
  <dcterms:modified xsi:type="dcterms:W3CDTF">2022-11-29T17:42:54Z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2021-11-18T00:00:00Z</vt:filetime>
  </property>
  <property fmtid="{D5CDD505-2E9C-101B-9397-08002B2CF9AE}" pid="3" name="LastSaved">
    <vt:filetime>2022-11-24T00:00:00Z</vt:filetime>
  </property>
</Properties>
</file>