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4" r:id="rId16"/>
    <p:sldId id="28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1750" autoAdjust="0"/>
  </p:normalViewPr>
  <p:slideViewPr>
    <p:cSldViewPr>
      <p:cViewPr>
        <p:scale>
          <a:sx n="66" d="100"/>
          <a:sy n="66" d="100"/>
        </p:scale>
        <p:origin x="51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B9D46-197B-426D-9DBF-C0B51D042F4C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5E49C-A536-4CE4-80A4-A82E68B2A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74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E49C-A536-4CE4-80A4-A82E68B2A73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9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E49C-A536-4CE4-80A4-A82E68B2A73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56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E49C-A536-4CE4-80A4-A82E68B2A73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86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E49C-A536-4CE4-80A4-A82E68B2A73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87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0055" y="1666747"/>
            <a:ext cx="6991888" cy="176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659380"/>
            <a:ext cx="7092950" cy="265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783080" marR="5080" indent="-1771014">
              <a:lnSpc>
                <a:spcPts val="6500"/>
              </a:lnSpc>
              <a:spcBef>
                <a:spcPts val="900"/>
              </a:spcBef>
            </a:pPr>
            <a:r>
              <a:rPr spc="-65" dirty="0"/>
              <a:t>Tutorial</a:t>
            </a:r>
            <a:r>
              <a:rPr spc="-15" dirty="0"/>
              <a:t> </a:t>
            </a:r>
            <a:r>
              <a:rPr dirty="0"/>
              <a:t>7</a:t>
            </a:r>
            <a:r>
              <a:rPr spc="-2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40" dirty="0"/>
              <a:t>Parameter </a:t>
            </a:r>
            <a:r>
              <a:rPr spc="-1345" dirty="0"/>
              <a:t> </a:t>
            </a:r>
            <a:r>
              <a:rPr spc="-1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4191000"/>
            <a:ext cx="3544993" cy="83708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30" dirty="0">
                <a:latin typeface="Calibri"/>
                <a:cs typeface="Calibri"/>
              </a:rPr>
              <a:t>PSYC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2020</a:t>
            </a:r>
            <a:r>
              <a:rPr lang="en-CA" sz="2400" spc="-5" dirty="0">
                <a:latin typeface="Calibri"/>
                <a:cs typeface="Calibri"/>
              </a:rPr>
              <a:t>J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10"/>
              </a:spcBef>
            </a:pPr>
            <a:r>
              <a:rPr sz="2400" spc="-5" dirty="0">
                <a:latin typeface="Calibri"/>
                <a:cs typeface="Calibri"/>
              </a:rPr>
              <a:t>November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lang="en-CA" sz="2400" spc="-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202</a:t>
            </a:r>
            <a:r>
              <a:rPr lang="en-CA" sz="2400" spc="-5" dirty="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504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Confidence</a:t>
            </a:r>
            <a:r>
              <a:rPr sz="4400" spc="-25" dirty="0"/>
              <a:t> </a:t>
            </a:r>
            <a:r>
              <a:rPr sz="4400" spc="-15" dirty="0"/>
              <a:t>Intervals</a:t>
            </a:r>
            <a:r>
              <a:rPr sz="4400" spc="-20" dirty="0"/>
              <a:t> </a:t>
            </a:r>
            <a:r>
              <a:rPr sz="4400" spc="-5" dirty="0"/>
              <a:t>(CI)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795779"/>
            <a:ext cx="10151110" cy="3934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0" marR="21082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given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“We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estimate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mean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years,</a:t>
            </a:r>
            <a:r>
              <a:rPr sz="2400" spc="-5" dirty="0">
                <a:latin typeface="Calibri"/>
                <a:cs typeface="Calibri"/>
              </a:rPr>
              <a:t> 95%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[19, 21]</a:t>
            </a:r>
            <a:endParaRPr sz="24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CIs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rely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 error (we</a:t>
            </a:r>
            <a:r>
              <a:rPr sz="2400" spc="-5" dirty="0">
                <a:latin typeface="Calibri"/>
                <a:cs typeface="Calibri"/>
              </a:rPr>
              <a:t> know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 population)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estimate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t-distribution)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231775" algn="ctr">
              <a:lnSpc>
                <a:spcPct val="100000"/>
              </a:lnSpc>
              <a:tabLst>
                <a:tab pos="1259840" algn="l"/>
              </a:tabLst>
            </a:pPr>
            <a:r>
              <a:rPr sz="3200" dirty="0">
                <a:latin typeface="Cambria Math"/>
                <a:cs typeface="Cambria Math"/>
              </a:rPr>
              <a:t>𝐶𝐼</a:t>
            </a:r>
            <a:r>
              <a:rPr sz="3200" spc="2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-55" dirty="0">
                <a:latin typeface="Cambria Math"/>
                <a:cs typeface="Cambria Math"/>
              </a:rPr>
              <a:t>𝑥̅</a:t>
            </a:r>
            <a:r>
              <a:rPr sz="3200" spc="25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±</a:t>
            </a:r>
            <a:r>
              <a:rPr sz="3200" spc="45" dirty="0">
                <a:latin typeface="Cambria Math"/>
                <a:cs typeface="Cambria Math"/>
              </a:rPr>
              <a:t> </a:t>
            </a:r>
            <a:r>
              <a:rPr sz="3200" spc="-15" dirty="0">
                <a:latin typeface="Cambria Math"/>
                <a:cs typeface="Cambria Math"/>
              </a:rPr>
              <a:t>𝑧(𝜎</a:t>
            </a:r>
            <a:r>
              <a:rPr sz="3450" spc="-22" baseline="-15700" dirty="0">
                <a:latin typeface="Cambria Math"/>
                <a:cs typeface="Cambria Math"/>
              </a:rPr>
              <a:t>𝑥</a:t>
            </a:r>
            <a:r>
              <a:rPr sz="3450" spc="-22" baseline="-14492" dirty="0">
                <a:latin typeface="Cambria Math"/>
                <a:cs typeface="Cambria Math"/>
              </a:rPr>
              <a:t>̅</a:t>
            </a:r>
            <a:r>
              <a:rPr sz="3200" spc="-15" dirty="0">
                <a:latin typeface="Cambria Math"/>
                <a:cs typeface="Cambria Math"/>
              </a:rPr>
              <a:t>)</a:t>
            </a:r>
            <a:endParaRPr sz="32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504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Confidence</a:t>
            </a:r>
            <a:r>
              <a:rPr sz="4400" spc="-25" dirty="0"/>
              <a:t> </a:t>
            </a:r>
            <a:r>
              <a:rPr sz="4400" spc="-15" dirty="0"/>
              <a:t>Intervals</a:t>
            </a:r>
            <a:r>
              <a:rPr sz="4400" spc="-20" dirty="0"/>
              <a:t> </a:t>
            </a:r>
            <a:r>
              <a:rPr sz="4400" spc="-5" dirty="0"/>
              <a:t>(CI)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139" y="45288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39" y="4744718"/>
            <a:ext cx="292100" cy="25400"/>
          </a:xfrm>
          <a:custGeom>
            <a:avLst/>
            <a:gdLst/>
            <a:ahLst/>
            <a:cxnLst/>
            <a:rect l="l" t="t" r="r" b="b"/>
            <a:pathLst>
              <a:path w="292100" h="25400">
                <a:moveTo>
                  <a:pt x="292099" y="0"/>
                </a:moveTo>
                <a:lnTo>
                  <a:pt x="0" y="0"/>
                </a:lnTo>
                <a:lnTo>
                  <a:pt x="0" y="25400"/>
                </a:lnTo>
                <a:lnTo>
                  <a:pt x="292099" y="25400"/>
                </a:lnTo>
                <a:lnTo>
                  <a:pt x="292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4177" y="4425188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Cambria Math"/>
                <a:cs typeface="Cambria Math"/>
              </a:rPr>
              <a:t>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540764"/>
            <a:ext cx="6683375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8404">
              <a:lnSpc>
                <a:spcPct val="100000"/>
              </a:lnSpc>
              <a:spcBef>
                <a:spcPts val="100"/>
              </a:spcBef>
              <a:tabLst>
                <a:tab pos="4775835" algn="l"/>
              </a:tabLst>
            </a:pPr>
            <a:r>
              <a:rPr sz="3200" dirty="0">
                <a:latin typeface="Cambria Math"/>
                <a:cs typeface="Cambria Math"/>
              </a:rPr>
              <a:t>𝐶𝐼</a:t>
            </a:r>
            <a:r>
              <a:rPr sz="3200" spc="2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-55" dirty="0">
                <a:latin typeface="Cambria Math"/>
                <a:cs typeface="Cambria Math"/>
              </a:rPr>
              <a:t>𝑥̅</a:t>
            </a:r>
            <a:r>
              <a:rPr sz="3200" spc="2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±</a:t>
            </a:r>
            <a:r>
              <a:rPr sz="3200" spc="70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𝑧</a:t>
            </a:r>
            <a:r>
              <a:rPr sz="3450" spc="30" baseline="-15700" dirty="0">
                <a:latin typeface="Cambria Math"/>
                <a:cs typeface="Cambria Math"/>
              </a:rPr>
              <a:t>𝛼</a:t>
            </a:r>
            <a:r>
              <a:rPr sz="3200" spc="20" dirty="0">
                <a:latin typeface="Cambria Math"/>
                <a:cs typeface="Cambria Math"/>
              </a:rPr>
              <a:t>(𝜎</a:t>
            </a:r>
            <a:r>
              <a:rPr sz="3450" spc="30" baseline="-15700" dirty="0">
                <a:latin typeface="Cambria Math"/>
                <a:cs typeface="Cambria Math"/>
              </a:rPr>
              <a:t>𝑥</a:t>
            </a:r>
            <a:r>
              <a:rPr sz="3450" spc="30" baseline="-14492" dirty="0">
                <a:latin typeface="Cambria Math"/>
                <a:cs typeface="Cambria Math"/>
              </a:rPr>
              <a:t>̅</a:t>
            </a:r>
            <a:r>
              <a:rPr sz="3200" spc="20" dirty="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9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800" spc="-50" dirty="0">
                <a:latin typeface="Cambria Math"/>
                <a:cs typeface="Cambria Math"/>
              </a:rPr>
              <a:t>𝑥̅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50"/>
              </a:spcBef>
            </a:pPr>
            <a:r>
              <a:rPr sz="2800" spc="25" dirty="0">
                <a:latin typeface="Cambria Math"/>
                <a:cs typeface="Cambria Math"/>
              </a:rPr>
              <a:t>𝑧</a:t>
            </a:r>
            <a:r>
              <a:rPr sz="3000" spc="37" baseline="-16666" dirty="0">
                <a:latin typeface="Cambria Math"/>
                <a:cs typeface="Cambria Math"/>
              </a:rPr>
              <a:t>𝛼</a:t>
            </a:r>
            <a:r>
              <a:rPr sz="3000" spc="59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alpha </a:t>
            </a:r>
            <a:r>
              <a:rPr sz="2800" spc="-15" dirty="0">
                <a:latin typeface="Calibri"/>
                <a:cs typeface="Calibri"/>
              </a:rPr>
              <a:t>level,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 marL="7366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5" dirty="0">
                <a:latin typeface="Calibri"/>
                <a:cs typeface="Calibri"/>
              </a:rPr>
              <a:t>“Z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critical”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2800" spc="-45" dirty="0">
                <a:latin typeface="Cambria Math"/>
                <a:cs typeface="Cambria Math"/>
              </a:rPr>
              <a:t>𝜎</a:t>
            </a:r>
            <a:r>
              <a:rPr sz="3000" spc="-67" baseline="-16666" dirty="0">
                <a:latin typeface="Cambria Math"/>
                <a:cs typeface="Cambria Math"/>
              </a:rPr>
              <a:t>𝑥</a:t>
            </a:r>
            <a:r>
              <a:rPr sz="3000" spc="-67" baseline="-15277" dirty="0">
                <a:latin typeface="Cambria Math"/>
                <a:cs typeface="Cambria Math"/>
              </a:rPr>
              <a:t>̅</a:t>
            </a:r>
            <a:r>
              <a:rPr sz="3000" spc="67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(SEM)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9346" y="4818045"/>
            <a:ext cx="300990" cy="220345"/>
          </a:xfrm>
          <a:custGeom>
            <a:avLst/>
            <a:gdLst/>
            <a:ahLst/>
            <a:cxnLst/>
            <a:rect l="l" t="t" r="r" b="b"/>
            <a:pathLst>
              <a:path w="300989" h="220345">
                <a:moveTo>
                  <a:pt x="159618" y="0"/>
                </a:moveTo>
                <a:lnTo>
                  <a:pt x="131155" y="0"/>
                </a:lnTo>
                <a:lnTo>
                  <a:pt x="76014" y="190538"/>
                </a:lnTo>
                <a:lnTo>
                  <a:pt x="36611" y="103920"/>
                </a:lnTo>
                <a:lnTo>
                  <a:pt x="0" y="120662"/>
                </a:lnTo>
                <a:lnTo>
                  <a:pt x="3460" y="129034"/>
                </a:lnTo>
                <a:lnTo>
                  <a:pt x="22324" y="120662"/>
                </a:lnTo>
                <a:lnTo>
                  <a:pt x="68535" y="220005"/>
                </a:lnTo>
                <a:lnTo>
                  <a:pt x="79362" y="220005"/>
                </a:lnTo>
                <a:lnTo>
                  <a:pt x="139415" y="14846"/>
                </a:lnTo>
                <a:lnTo>
                  <a:pt x="148493" y="14846"/>
                </a:lnTo>
                <a:lnTo>
                  <a:pt x="148493" y="15572"/>
                </a:lnTo>
                <a:lnTo>
                  <a:pt x="300893" y="15572"/>
                </a:lnTo>
                <a:lnTo>
                  <a:pt x="300893" y="2872"/>
                </a:lnTo>
                <a:lnTo>
                  <a:pt x="159618" y="2872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8853" y="4757420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3B63D-B080-CE4D-AEA2-4B638904DF22}"/>
              </a:ext>
            </a:extLst>
          </p:cNvPr>
          <p:cNvSpPr txBox="1"/>
          <p:nvPr/>
        </p:nvSpPr>
        <p:spPr>
          <a:xfrm>
            <a:off x="1674177" y="474471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611124"/>
            <a:ext cx="8957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764145" algn="l"/>
              </a:tabLst>
            </a:pPr>
            <a:r>
              <a:rPr sz="4400" spc="-5" dirty="0"/>
              <a:t>Constructing</a:t>
            </a:r>
            <a:r>
              <a:rPr sz="4400" spc="10" dirty="0"/>
              <a:t> </a:t>
            </a:r>
            <a:r>
              <a:rPr sz="4400" spc="-5" dirty="0"/>
              <a:t>CI</a:t>
            </a:r>
            <a:r>
              <a:rPr sz="4400" spc="5" dirty="0"/>
              <a:t> </a:t>
            </a:r>
            <a:r>
              <a:rPr sz="4400" spc="-5" dirty="0"/>
              <a:t>when</a:t>
            </a:r>
            <a:r>
              <a:rPr sz="4400" spc="10" dirty="0"/>
              <a:t> </a:t>
            </a:r>
            <a:r>
              <a:rPr sz="4400" spc="-25" dirty="0"/>
              <a:t>we</a:t>
            </a:r>
            <a:r>
              <a:rPr sz="4400" spc="5" dirty="0"/>
              <a:t> </a:t>
            </a:r>
            <a:r>
              <a:rPr sz="4400" spc="-5" dirty="0"/>
              <a:t>know</a:t>
            </a:r>
            <a:r>
              <a:rPr sz="4400" spc="-20" dirty="0"/>
              <a:t> </a:t>
            </a:r>
            <a:r>
              <a:rPr sz="4400" spc="-75" dirty="0">
                <a:latin typeface="Cambria Math"/>
                <a:cs typeface="Cambria Math"/>
              </a:rPr>
              <a:t>𝜎</a:t>
            </a:r>
            <a:r>
              <a:rPr sz="4800" spc="-112" baseline="-15625" dirty="0">
                <a:latin typeface="Cambria Math"/>
                <a:cs typeface="Cambria Math"/>
              </a:rPr>
              <a:t>𝑥</a:t>
            </a:r>
            <a:r>
              <a:rPr sz="4800" spc="-112" baseline="-14756" dirty="0">
                <a:latin typeface="Cambria Math"/>
                <a:cs typeface="Cambria Math"/>
              </a:rPr>
              <a:t>̅	</a:t>
            </a:r>
            <a:r>
              <a:rPr sz="4400" spc="-5" dirty="0"/>
              <a:t>use</a:t>
            </a:r>
            <a:r>
              <a:rPr sz="4400" spc="-75" dirty="0"/>
              <a:t> </a:t>
            </a:r>
            <a:r>
              <a:rPr sz="4400" dirty="0"/>
              <a:t>Z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7660640" cy="13887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Pick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confidence,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.05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(more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come!)</a:t>
            </a:r>
            <a:endParaRPr sz="24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z="2800" spc="-5" dirty="0">
                <a:latin typeface="Calibri"/>
                <a:cs typeface="Calibri"/>
              </a:rPr>
              <a:t>Find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dirty="0">
                <a:latin typeface="Calibri"/>
                <a:cs typeface="Calibri"/>
              </a:rPr>
              <a:t> z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 the 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0040" y="3897477"/>
            <a:ext cx="342900" cy="25400"/>
          </a:xfrm>
          <a:custGeom>
            <a:avLst/>
            <a:gdLst/>
            <a:ahLst/>
            <a:cxnLst/>
            <a:rect l="l" t="t" r="r" b="b"/>
            <a:pathLst>
              <a:path w="342900" h="25400">
                <a:moveTo>
                  <a:pt x="342900" y="0"/>
                </a:moveTo>
                <a:lnTo>
                  <a:pt x="0" y="0"/>
                </a:lnTo>
                <a:lnTo>
                  <a:pt x="0" y="25400"/>
                </a:lnTo>
                <a:lnTo>
                  <a:pt x="342900" y="2540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539" y="3643603"/>
            <a:ext cx="3519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3315970" algn="l"/>
              </a:tabLst>
            </a:pPr>
            <a:r>
              <a:rPr sz="2800" dirty="0">
                <a:latin typeface="Calibri"/>
                <a:cs typeface="Calibri"/>
              </a:rPr>
              <a:t>3)	</a:t>
            </a:r>
            <a:r>
              <a:rPr sz="2800" spc="-10" dirty="0">
                <a:latin typeface="Calibri"/>
                <a:cs typeface="Calibri"/>
              </a:rPr>
              <a:t>Calculate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mbria Math"/>
                <a:cs typeface="Cambria Math"/>
              </a:rPr>
              <a:t>𝜎</a:t>
            </a:r>
            <a:r>
              <a:rPr sz="3000" spc="-67" baseline="-16666" dirty="0">
                <a:latin typeface="Cambria Math"/>
                <a:cs typeface="Cambria Math"/>
              </a:rPr>
              <a:t>𝑥</a:t>
            </a:r>
            <a:r>
              <a:rPr sz="3000" spc="-67" baseline="-15277" dirty="0">
                <a:latin typeface="Cambria Math"/>
                <a:cs typeface="Cambria Math"/>
              </a:rPr>
              <a:t>̅</a:t>
            </a:r>
            <a:r>
              <a:rPr sz="3000" spc="675" baseline="-15277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using	</a:t>
            </a:r>
            <a:r>
              <a:rPr sz="3000" spc="195" baseline="45833" dirty="0">
                <a:latin typeface="Cambria Math"/>
                <a:cs typeface="Cambria Math"/>
              </a:rPr>
              <a:t>𝜎</a:t>
            </a:r>
            <a:endParaRPr sz="3000" baseline="45833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9427" y="3986377"/>
            <a:ext cx="343535" cy="248920"/>
          </a:xfrm>
          <a:custGeom>
            <a:avLst/>
            <a:gdLst/>
            <a:ahLst/>
            <a:cxnLst/>
            <a:rect l="l" t="t" r="r" b="b"/>
            <a:pathLst>
              <a:path w="343535" h="248920">
                <a:moveTo>
                  <a:pt x="343512" y="0"/>
                </a:moveTo>
                <a:lnTo>
                  <a:pt x="165712" y="0"/>
                </a:lnTo>
                <a:lnTo>
                  <a:pt x="165712" y="4089"/>
                </a:lnTo>
                <a:lnTo>
                  <a:pt x="145727" y="4089"/>
                </a:lnTo>
                <a:lnTo>
                  <a:pt x="84460" y="215797"/>
                </a:lnTo>
                <a:lnTo>
                  <a:pt x="40679" y="119555"/>
                </a:lnTo>
                <a:lnTo>
                  <a:pt x="0" y="138159"/>
                </a:lnTo>
                <a:lnTo>
                  <a:pt x="3844" y="147460"/>
                </a:lnTo>
                <a:lnTo>
                  <a:pt x="24804" y="138159"/>
                </a:lnTo>
                <a:lnTo>
                  <a:pt x="76150" y="248540"/>
                </a:lnTo>
                <a:lnTo>
                  <a:pt x="88179" y="248540"/>
                </a:lnTo>
                <a:lnTo>
                  <a:pt x="154904" y="20584"/>
                </a:lnTo>
                <a:lnTo>
                  <a:pt x="177352" y="20584"/>
                </a:lnTo>
                <a:lnTo>
                  <a:pt x="177352" y="12699"/>
                </a:lnTo>
                <a:lnTo>
                  <a:pt x="343512" y="12699"/>
                </a:lnTo>
                <a:lnTo>
                  <a:pt x="343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2884" y="3925036"/>
            <a:ext cx="190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60" dirty="0">
                <a:latin typeface="Cambria Math"/>
                <a:cs typeface="Cambria Math"/>
              </a:rPr>
              <a:t>𝑛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539" y="4301237"/>
            <a:ext cx="6536690" cy="194563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745"/>
              </a:spcBef>
              <a:buAutoNum type="arabicParenR" startAt="4"/>
              <a:tabLst>
                <a:tab pos="551815" algn="l"/>
                <a:tab pos="552450" algn="l"/>
              </a:tabLst>
            </a:pPr>
            <a:r>
              <a:rPr sz="2800" spc="-10" dirty="0">
                <a:latin typeface="Calibri"/>
                <a:cs typeface="Calibri"/>
              </a:rPr>
              <a:t>Calculate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(</a:t>
            </a:r>
            <a:r>
              <a:rPr sz="2800" spc="10" dirty="0">
                <a:latin typeface="Cambria Math"/>
                <a:cs typeface="Cambria Math"/>
              </a:rPr>
              <a:t>𝑧</a:t>
            </a:r>
            <a:r>
              <a:rPr sz="3000" spc="15" baseline="-16666" dirty="0">
                <a:latin typeface="Cambria Math"/>
                <a:cs typeface="Cambria Math"/>
              </a:rPr>
              <a:t>𝛼</a:t>
            </a:r>
            <a:r>
              <a:rPr sz="2800" spc="10" dirty="0">
                <a:latin typeface="Cambria Math"/>
                <a:cs typeface="Cambria Math"/>
              </a:rPr>
              <a:t>(𝜎</a:t>
            </a:r>
            <a:r>
              <a:rPr sz="3000" spc="15" baseline="-16666" dirty="0">
                <a:latin typeface="Cambria Math"/>
                <a:cs typeface="Cambria Math"/>
              </a:rPr>
              <a:t>𝑥</a:t>
            </a:r>
            <a:r>
              <a:rPr sz="3000" spc="15" baseline="-15277" dirty="0">
                <a:latin typeface="Cambria Math"/>
                <a:cs typeface="Cambria Math"/>
              </a:rPr>
              <a:t>̅</a:t>
            </a:r>
            <a:r>
              <a:rPr sz="2800" spc="10" dirty="0">
                <a:latin typeface="Cambria Math"/>
                <a:cs typeface="Cambria Math"/>
              </a:rPr>
              <a:t>)</a:t>
            </a:r>
            <a:r>
              <a:rPr sz="2800" spc="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552450" indent="-514350">
              <a:lnSpc>
                <a:spcPct val="100000"/>
              </a:lnSpc>
              <a:spcBef>
                <a:spcPts val="650"/>
              </a:spcBef>
              <a:buAutoNum type="arabicParenR" startAt="4"/>
              <a:tabLst>
                <a:tab pos="551815" algn="l"/>
                <a:tab pos="552450" algn="l"/>
              </a:tabLst>
            </a:pPr>
            <a:r>
              <a:rPr sz="2800" spc="-5" dirty="0">
                <a:latin typeface="Calibri"/>
                <a:cs typeface="Calibri"/>
              </a:rPr>
              <a:t>Plug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formula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(</a:t>
            </a:r>
            <a:r>
              <a:rPr sz="2800" spc="-40" dirty="0">
                <a:latin typeface="Cambria Math"/>
                <a:cs typeface="Cambria Math"/>
              </a:rPr>
              <a:t>𝑥̅</a:t>
            </a:r>
            <a:r>
              <a:rPr sz="2800" spc="20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±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𝑧</a:t>
            </a:r>
            <a:r>
              <a:rPr sz="3000" spc="22" baseline="-16666" dirty="0">
                <a:latin typeface="Cambria Math"/>
                <a:cs typeface="Cambria Math"/>
              </a:rPr>
              <a:t>𝛼</a:t>
            </a:r>
            <a:r>
              <a:rPr sz="2800" spc="15" dirty="0">
                <a:latin typeface="Cambria Math"/>
                <a:cs typeface="Cambria Math"/>
              </a:rPr>
              <a:t>(𝜎</a:t>
            </a:r>
            <a:r>
              <a:rPr sz="3000" spc="22" baseline="-16666" dirty="0">
                <a:latin typeface="Cambria Math"/>
                <a:cs typeface="Cambria Math"/>
              </a:rPr>
              <a:t>𝑥</a:t>
            </a:r>
            <a:r>
              <a:rPr sz="3000" spc="22" baseline="-15277" dirty="0">
                <a:latin typeface="Cambria Math"/>
                <a:cs typeface="Cambria Math"/>
              </a:rPr>
              <a:t>̅</a:t>
            </a:r>
            <a:r>
              <a:rPr sz="2800" spc="15" dirty="0">
                <a:latin typeface="Cambria Math"/>
                <a:cs typeface="Cambria Math"/>
              </a:rPr>
              <a:t>)</a:t>
            </a:r>
            <a:r>
              <a:rPr sz="2800" spc="1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5" dirty="0">
                <a:latin typeface="Calibri"/>
                <a:cs typeface="Calibri"/>
              </a:rPr>
              <a:t>Remember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limits</a:t>
            </a:r>
            <a:endParaRPr sz="2400" dirty="0">
              <a:latin typeface="Calibri"/>
              <a:cs typeface="Calibri"/>
            </a:endParaRPr>
          </a:p>
          <a:p>
            <a:pPr marL="552450" indent="-514350">
              <a:lnSpc>
                <a:spcPct val="100000"/>
              </a:lnSpc>
              <a:spcBef>
                <a:spcPts val="635"/>
              </a:spcBef>
              <a:buAutoNum type="arabicParenR" startAt="4"/>
              <a:tabLst>
                <a:tab pos="551815" algn="l"/>
                <a:tab pos="552450" algn="l"/>
              </a:tabLst>
            </a:pPr>
            <a:r>
              <a:rPr sz="2800" spc="-20" dirty="0">
                <a:latin typeface="Calibri"/>
                <a:cs typeface="Calibri"/>
              </a:rPr>
              <a:t>Interpret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6A90D-2F95-166C-5EDA-F6271382FE3A}"/>
              </a:ext>
            </a:extLst>
          </p:cNvPr>
          <p:cNvSpPr txBox="1"/>
          <p:nvPr/>
        </p:nvSpPr>
        <p:spPr>
          <a:xfrm>
            <a:off x="4206215" y="3910177"/>
            <a:ext cx="380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611124"/>
            <a:ext cx="9102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What</a:t>
            </a:r>
            <a:r>
              <a:rPr sz="4400" spc="45" dirty="0"/>
              <a:t> </a:t>
            </a:r>
            <a:r>
              <a:rPr sz="4400" dirty="0"/>
              <a:t>do</a:t>
            </a:r>
            <a:r>
              <a:rPr sz="4400" spc="55" dirty="0"/>
              <a:t> </a:t>
            </a:r>
            <a:r>
              <a:rPr sz="4400" spc="-25" dirty="0"/>
              <a:t>we</a:t>
            </a:r>
            <a:r>
              <a:rPr sz="4400" spc="45" dirty="0"/>
              <a:t> </a:t>
            </a:r>
            <a:r>
              <a:rPr sz="4400" dirty="0"/>
              <a:t>do</a:t>
            </a:r>
            <a:r>
              <a:rPr sz="4400" spc="50" dirty="0"/>
              <a:t> </a:t>
            </a:r>
            <a:r>
              <a:rPr sz="4400" spc="-5" dirty="0"/>
              <a:t>when</a:t>
            </a:r>
            <a:r>
              <a:rPr sz="4400" spc="50" dirty="0"/>
              <a:t> </a:t>
            </a:r>
            <a:r>
              <a:rPr sz="4400" spc="-25" dirty="0"/>
              <a:t>we</a:t>
            </a:r>
            <a:r>
              <a:rPr sz="4400" spc="45" dirty="0"/>
              <a:t> </a:t>
            </a:r>
            <a:r>
              <a:rPr sz="4400" dirty="0"/>
              <a:t>don’t</a:t>
            </a:r>
            <a:r>
              <a:rPr sz="4400" spc="50" dirty="0"/>
              <a:t> </a:t>
            </a:r>
            <a:r>
              <a:rPr sz="4400" spc="-30" dirty="0"/>
              <a:t>have</a:t>
            </a:r>
            <a:r>
              <a:rPr sz="4400" spc="-10" dirty="0"/>
              <a:t> </a:t>
            </a:r>
            <a:r>
              <a:rPr sz="4400" spc="-55" dirty="0">
                <a:latin typeface="Cambria Math"/>
                <a:cs typeface="Cambria Math"/>
              </a:rPr>
              <a:t>𝜎</a:t>
            </a:r>
            <a:r>
              <a:rPr sz="4800" spc="-82" baseline="-15625" dirty="0">
                <a:latin typeface="Cambria Math"/>
                <a:cs typeface="Cambria Math"/>
              </a:rPr>
              <a:t>𝑥</a:t>
            </a:r>
            <a:r>
              <a:rPr sz="4800" spc="-82" baseline="-14756" dirty="0">
                <a:latin typeface="Cambria Math"/>
                <a:cs typeface="Cambria Math"/>
              </a:rPr>
              <a:t>̅</a:t>
            </a:r>
            <a:r>
              <a:rPr sz="4400" spc="-55" dirty="0"/>
              <a:t>?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761404"/>
            <a:ext cx="8401685" cy="189483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the</a:t>
            </a:r>
            <a:r>
              <a:rPr sz="2800" spc="-10" dirty="0">
                <a:latin typeface="Calibri"/>
                <a:cs typeface="Calibri"/>
              </a:rPr>
              <a:t> case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 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pop, which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estimate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it!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mbria Math"/>
                <a:cs typeface="Cambria Math"/>
              </a:rPr>
              <a:t>𝜎</a:t>
            </a:r>
            <a:r>
              <a:rPr sz="3000" spc="-67" baseline="-16666" dirty="0">
                <a:latin typeface="Cambria Math"/>
                <a:cs typeface="Cambria Math"/>
              </a:rPr>
              <a:t>𝑥</a:t>
            </a:r>
            <a:r>
              <a:rPr sz="3000" spc="-67" baseline="-15277" dirty="0">
                <a:latin typeface="Cambria Math"/>
                <a:cs typeface="Cambria Math"/>
              </a:rPr>
              <a:t>̅</a:t>
            </a:r>
            <a:r>
              <a:rPr sz="3000" spc="67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sample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deviation,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49163"/>
            <a:ext cx="4902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BUT,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can’t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z! </a:t>
            </a:r>
            <a:r>
              <a:rPr sz="2800" spc="-10" dirty="0">
                <a:latin typeface="Calibri"/>
                <a:cs typeface="Calibri"/>
              </a:rPr>
              <a:t>(Why?)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3206" y="4025900"/>
            <a:ext cx="1016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5635" algn="l"/>
              </a:tabLst>
            </a:pPr>
            <a:r>
              <a:rPr sz="3600" spc="-135" dirty="0">
                <a:latin typeface="Cambria Math"/>
                <a:cs typeface="Cambria Math"/>
              </a:rPr>
              <a:t>𝑠</a:t>
            </a:r>
            <a:r>
              <a:rPr sz="3900" spc="-202" baseline="-16025" dirty="0">
                <a:latin typeface="Cambria Math"/>
                <a:cs typeface="Cambria Math"/>
              </a:rPr>
              <a:t>𝑥</a:t>
            </a:r>
            <a:r>
              <a:rPr sz="36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6" name="object 6"/>
          <p:cNvSpPr/>
          <p:nvPr/>
        </p:nvSpPr>
        <p:spPr>
          <a:xfrm>
            <a:off x="6451293" y="4356893"/>
            <a:ext cx="444500" cy="25400"/>
          </a:xfrm>
          <a:custGeom>
            <a:avLst/>
            <a:gdLst/>
            <a:ahLst/>
            <a:cxnLst/>
            <a:rect l="l" t="t" r="r" b="b"/>
            <a:pathLst>
              <a:path w="444500" h="25400">
                <a:moveTo>
                  <a:pt x="444500" y="0"/>
                </a:moveTo>
                <a:lnTo>
                  <a:pt x="0" y="0"/>
                </a:lnTo>
                <a:lnTo>
                  <a:pt x="0" y="25400"/>
                </a:lnTo>
                <a:lnTo>
                  <a:pt x="444500" y="254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1499" y="3884676"/>
            <a:ext cx="1854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20" dirty="0">
                <a:latin typeface="Cambria Math"/>
                <a:cs typeface="Cambria Math"/>
              </a:rPr>
              <a:t>𝑠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53063" y="4458493"/>
            <a:ext cx="443230" cy="325120"/>
          </a:xfrm>
          <a:custGeom>
            <a:avLst/>
            <a:gdLst/>
            <a:ahLst/>
            <a:cxnLst/>
            <a:rect l="l" t="t" r="r" b="b"/>
            <a:pathLst>
              <a:path w="443229" h="325120">
                <a:moveTo>
                  <a:pt x="442730" y="0"/>
                </a:moveTo>
                <a:lnTo>
                  <a:pt x="214130" y="0"/>
                </a:lnTo>
                <a:lnTo>
                  <a:pt x="214130" y="7324"/>
                </a:lnTo>
                <a:lnTo>
                  <a:pt x="189445" y="7324"/>
                </a:lnTo>
                <a:lnTo>
                  <a:pt x="109797" y="282543"/>
                </a:lnTo>
                <a:lnTo>
                  <a:pt x="52884" y="157429"/>
                </a:lnTo>
                <a:lnTo>
                  <a:pt x="0" y="181613"/>
                </a:lnTo>
                <a:lnTo>
                  <a:pt x="4998" y="193705"/>
                </a:lnTo>
                <a:lnTo>
                  <a:pt x="32246" y="181613"/>
                </a:lnTo>
                <a:lnTo>
                  <a:pt x="98996" y="325108"/>
                </a:lnTo>
                <a:lnTo>
                  <a:pt x="114635" y="325108"/>
                </a:lnTo>
                <a:lnTo>
                  <a:pt x="201377" y="28766"/>
                </a:lnTo>
                <a:lnTo>
                  <a:pt x="230559" y="28766"/>
                </a:lnTo>
                <a:lnTo>
                  <a:pt x="230559" y="25400"/>
                </a:lnTo>
                <a:lnTo>
                  <a:pt x="442730" y="25400"/>
                </a:lnTo>
                <a:lnTo>
                  <a:pt x="442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53922" y="4384548"/>
            <a:ext cx="2400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40" dirty="0">
                <a:latin typeface="Cambria Math"/>
                <a:cs typeface="Cambria Math"/>
              </a:rPr>
              <a:t>𝑛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0BD37-54C3-94E3-7720-A1186CE184D3}"/>
              </a:ext>
            </a:extLst>
          </p:cNvPr>
          <p:cNvSpPr txBox="1"/>
          <p:nvPr/>
        </p:nvSpPr>
        <p:spPr>
          <a:xfrm>
            <a:off x="6571499" y="435689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03783-8D97-2CA1-D66A-3632038BBF8A}"/>
              </a:ext>
            </a:extLst>
          </p:cNvPr>
          <p:cNvSpPr txBox="1"/>
          <p:nvPr/>
        </p:nvSpPr>
        <p:spPr>
          <a:xfrm>
            <a:off x="5410200" y="4039229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/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</a:t>
            </a:r>
            <a:r>
              <a:rPr sz="4400" spc="-40" dirty="0"/>
              <a:t> </a:t>
            </a:r>
            <a:r>
              <a:rPr sz="4400" dirty="0"/>
              <a:t>t</a:t>
            </a:r>
            <a:r>
              <a:rPr sz="4400" spc="-40" dirty="0"/>
              <a:t> </a:t>
            </a:r>
            <a:r>
              <a:rPr sz="4400" spc="-5" dirty="0"/>
              <a:t>distribution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4707890" cy="43332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df,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freedom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df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  <a:p>
            <a:pPr marL="241300" marR="467995" indent="-228600">
              <a:lnSpc>
                <a:spcPts val="3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slightly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critical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given,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 marL="241300" marR="704215" indent="-228600">
              <a:lnSpc>
                <a:spcPts val="310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Notice, as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</a:t>
            </a:r>
            <a:r>
              <a:rPr sz="2800" dirty="0">
                <a:latin typeface="Calibri"/>
                <a:cs typeface="Calibri"/>
              </a:rPr>
              <a:t> 1.96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lowers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df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infinite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10" dirty="0">
                <a:latin typeface="Calibri"/>
                <a:cs typeface="Calibri"/>
              </a:rPr>
              <a:t>distribution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approaches</a:t>
            </a:r>
            <a:r>
              <a:rPr sz="2800" spc="-5" dirty="0">
                <a:latin typeface="Calibri"/>
                <a:cs typeface="Calibri"/>
              </a:rPr>
              <a:t> normality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5155" y="1785197"/>
            <a:ext cx="5800672" cy="32207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65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Constructing</a:t>
            </a:r>
            <a:r>
              <a:rPr sz="4400" spc="-15" dirty="0"/>
              <a:t> </a:t>
            </a:r>
            <a:r>
              <a:rPr sz="4400" spc="-5" dirty="0"/>
              <a:t>CI</a:t>
            </a:r>
            <a:r>
              <a:rPr sz="4400" spc="-15" dirty="0"/>
              <a:t> </a:t>
            </a:r>
            <a:r>
              <a:rPr sz="4400" dirty="0"/>
              <a:t>using</a:t>
            </a:r>
            <a:r>
              <a:rPr sz="4400" spc="-10" dirty="0"/>
              <a:t> </a:t>
            </a:r>
            <a:r>
              <a:rPr sz="4400" dirty="0"/>
              <a:t>the</a:t>
            </a:r>
            <a:r>
              <a:rPr sz="4400" spc="-15" dirty="0"/>
              <a:t> </a:t>
            </a:r>
            <a:r>
              <a:rPr sz="4400" dirty="0"/>
              <a:t>t</a:t>
            </a:r>
            <a:r>
              <a:rPr sz="4400" spc="-10" dirty="0"/>
              <a:t> </a:t>
            </a:r>
            <a:r>
              <a:rPr sz="4400" spc="-5" dirty="0"/>
              <a:t>distribution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29552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Same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before!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5889" y="3915155"/>
            <a:ext cx="252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Calculate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𝒔</a:t>
            </a:r>
            <a:r>
              <a:rPr sz="2850" spc="-7" baseline="-16081" dirty="0">
                <a:latin typeface="Cambria Math"/>
                <a:cs typeface="Cambria Math"/>
              </a:rPr>
              <a:t>𝒙</a:t>
            </a:r>
            <a:r>
              <a:rPr sz="2850" spc="382" baseline="-16081" dirty="0">
                <a:latin typeface="Cambria Math"/>
                <a:cs typeface="Cambria Math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using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4940" y="4157345"/>
            <a:ext cx="317500" cy="25400"/>
          </a:xfrm>
          <a:custGeom>
            <a:avLst/>
            <a:gdLst/>
            <a:ahLst/>
            <a:cxnLst/>
            <a:rect l="l" t="t" r="r" b="b"/>
            <a:pathLst>
              <a:path w="317500" h="25400">
                <a:moveTo>
                  <a:pt x="317500" y="0"/>
                </a:moveTo>
                <a:lnTo>
                  <a:pt x="0" y="0"/>
                </a:lnTo>
                <a:lnTo>
                  <a:pt x="0" y="25399"/>
                </a:lnTo>
                <a:lnTo>
                  <a:pt x="317500" y="25399"/>
                </a:lnTo>
                <a:lnTo>
                  <a:pt x="3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49140" y="3812032"/>
            <a:ext cx="1466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mbria Math"/>
                <a:cs typeface="Cambria Math"/>
              </a:rPr>
              <a:t>𝒔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9381" y="4233545"/>
            <a:ext cx="300355" cy="233679"/>
          </a:xfrm>
          <a:custGeom>
            <a:avLst/>
            <a:gdLst/>
            <a:ahLst/>
            <a:cxnLst/>
            <a:rect l="l" t="t" r="r" b="b"/>
            <a:pathLst>
              <a:path w="300354" h="233679">
                <a:moveTo>
                  <a:pt x="300358" y="0"/>
                </a:moveTo>
                <a:lnTo>
                  <a:pt x="147958" y="0"/>
                </a:lnTo>
                <a:lnTo>
                  <a:pt x="147958" y="1306"/>
                </a:lnTo>
                <a:lnTo>
                  <a:pt x="138441" y="1306"/>
                </a:lnTo>
                <a:lnTo>
                  <a:pt x="80237" y="202430"/>
                </a:lnTo>
                <a:lnTo>
                  <a:pt x="38646" y="110999"/>
                </a:lnTo>
                <a:lnTo>
                  <a:pt x="0" y="128672"/>
                </a:lnTo>
                <a:lnTo>
                  <a:pt x="3652" y="137509"/>
                </a:lnTo>
                <a:lnTo>
                  <a:pt x="23564" y="128672"/>
                </a:lnTo>
                <a:lnTo>
                  <a:pt x="72343" y="233535"/>
                </a:lnTo>
                <a:lnTo>
                  <a:pt x="83771" y="233535"/>
                </a:lnTo>
                <a:lnTo>
                  <a:pt x="147159" y="16977"/>
                </a:lnTo>
                <a:lnTo>
                  <a:pt x="168485" y="16977"/>
                </a:lnTo>
                <a:lnTo>
                  <a:pt x="168485" y="12699"/>
                </a:lnTo>
                <a:lnTo>
                  <a:pt x="300358" y="12699"/>
                </a:lnTo>
                <a:lnTo>
                  <a:pt x="300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0863" y="4171696"/>
            <a:ext cx="1816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mbria Math"/>
                <a:cs typeface="Cambria Math"/>
              </a:rPr>
              <a:t>𝒏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ts val="3105"/>
              </a:lnSpc>
              <a:spcBef>
                <a:spcPts val="100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spc="-5" dirty="0"/>
              <a:t>Pick </a:t>
            </a:r>
            <a:r>
              <a:rPr dirty="0"/>
              <a:t>a</a:t>
            </a:r>
            <a:r>
              <a:rPr spc="-5" dirty="0"/>
              <a:t> </a:t>
            </a:r>
            <a:r>
              <a:rPr spc="-15" dirty="0"/>
              <a:t>level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confidence,</a:t>
            </a:r>
            <a:r>
              <a:rPr spc="-5" dirty="0"/>
              <a:t> </a:t>
            </a:r>
            <a:r>
              <a:rPr dirty="0">
                <a:latin typeface="Cambria Math"/>
                <a:cs typeface="Cambria Math"/>
              </a:rPr>
              <a:t>𝛼</a:t>
            </a:r>
          </a:p>
          <a:p>
            <a:pPr marL="698500" lvl="1" indent="-228600">
              <a:lnSpc>
                <a:spcPts val="262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This is set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.05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convention</a:t>
            </a:r>
            <a:r>
              <a:rPr sz="2200" spc="-10" dirty="0">
                <a:latin typeface="Calibri"/>
                <a:cs typeface="Calibri"/>
              </a:rPr>
              <a:t> (more</a:t>
            </a:r>
            <a:r>
              <a:rPr sz="2200" dirty="0">
                <a:latin typeface="Calibri"/>
                <a:cs typeface="Calibri"/>
              </a:rPr>
              <a:t> on</a:t>
            </a:r>
            <a:r>
              <a:rPr sz="2200" spc="-5" dirty="0">
                <a:latin typeface="Calibri"/>
                <a:cs typeface="Calibri"/>
              </a:rPr>
              <a:t> this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come!)</a:t>
            </a:r>
            <a:endParaRPr sz="2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65"/>
              </a:spcBef>
              <a:buAutoNum type="arabicParenR"/>
              <a:tabLst>
                <a:tab pos="526415" algn="l"/>
                <a:tab pos="527050" algn="l"/>
              </a:tabLst>
            </a:pPr>
            <a:r>
              <a:rPr b="1" spc="-5" dirty="0">
                <a:latin typeface="Calibri"/>
                <a:cs typeface="Calibri"/>
              </a:rPr>
              <a:t>Find </a:t>
            </a:r>
            <a:r>
              <a:rPr b="1" spc="-10" dirty="0">
                <a:latin typeface="Calibri"/>
                <a:cs typeface="Calibri"/>
              </a:rPr>
              <a:t>your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critical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using the</a:t>
            </a:r>
            <a:r>
              <a:rPr b="1" dirty="0">
                <a:latin typeface="Calibri"/>
                <a:cs typeface="Calibri"/>
              </a:rPr>
              <a:t> t</a:t>
            </a:r>
            <a:r>
              <a:rPr b="1" spc="-10" dirty="0">
                <a:latin typeface="Calibri"/>
                <a:cs typeface="Calibri"/>
              </a:rPr>
              <a:t> table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b="1" spc="-10" dirty="0">
                <a:latin typeface="Calibri"/>
                <a:cs typeface="Calibri"/>
              </a:rPr>
              <a:t>3)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10" dirty="0"/>
              <a:t>4)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pc="-10" dirty="0"/>
              <a:t>5)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1539" y="4399788"/>
            <a:ext cx="6089650" cy="17018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484"/>
              </a:spcBef>
            </a:pPr>
            <a:r>
              <a:rPr sz="2600" spc="-10" dirty="0">
                <a:latin typeface="Calibri"/>
                <a:cs typeface="Calibri"/>
              </a:rPr>
              <a:t>Calculate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interval </a:t>
            </a:r>
            <a:r>
              <a:rPr sz="2600" spc="50" dirty="0">
                <a:latin typeface="Calibri"/>
                <a:cs typeface="Calibri"/>
              </a:rPr>
              <a:t>(</a:t>
            </a:r>
            <a:r>
              <a:rPr sz="2600" spc="50" dirty="0">
                <a:latin typeface="Cambria Math"/>
                <a:cs typeface="Cambria Math"/>
              </a:rPr>
              <a:t>𝒕</a:t>
            </a:r>
            <a:r>
              <a:rPr sz="2850" spc="75" baseline="-16081" dirty="0">
                <a:latin typeface="Cambria Math"/>
                <a:cs typeface="Cambria Math"/>
              </a:rPr>
              <a:t>𝑎</a:t>
            </a:r>
            <a:r>
              <a:rPr sz="2600" spc="50" dirty="0">
                <a:latin typeface="Cambria Math"/>
                <a:cs typeface="Cambria Math"/>
              </a:rPr>
              <a:t>(𝒔</a:t>
            </a:r>
            <a:r>
              <a:rPr sz="2850" spc="75" baseline="-16081" dirty="0">
                <a:latin typeface="Cambria Math"/>
                <a:cs typeface="Cambria Math"/>
              </a:rPr>
              <a:t>𝒙</a:t>
            </a:r>
            <a:r>
              <a:rPr sz="2600" spc="50" dirty="0">
                <a:latin typeface="Cambria Math"/>
                <a:cs typeface="Cambria Math"/>
              </a:rPr>
              <a:t>)</a:t>
            </a:r>
            <a:r>
              <a:rPr sz="2600" spc="5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380"/>
              </a:spcBef>
            </a:pPr>
            <a:r>
              <a:rPr sz="2600" spc="-5" dirty="0">
                <a:latin typeface="Calibri"/>
                <a:cs typeface="Calibri"/>
              </a:rPr>
              <a:t>Plug this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formula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(</a:t>
            </a:r>
            <a:r>
              <a:rPr sz="2600" spc="-30" dirty="0">
                <a:latin typeface="Cambria Math"/>
                <a:cs typeface="Cambria Math"/>
              </a:rPr>
              <a:t>𝑥̅</a:t>
            </a:r>
            <a:r>
              <a:rPr sz="2600" spc="16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±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spc="55" dirty="0">
                <a:latin typeface="Cambria Math"/>
                <a:cs typeface="Cambria Math"/>
              </a:rPr>
              <a:t>𝒕</a:t>
            </a:r>
            <a:r>
              <a:rPr sz="2850" spc="82" baseline="-16081" dirty="0">
                <a:latin typeface="Cambria Math"/>
                <a:cs typeface="Cambria Math"/>
              </a:rPr>
              <a:t>𝑎</a:t>
            </a:r>
            <a:r>
              <a:rPr sz="2600" spc="55" dirty="0">
                <a:latin typeface="Cambria Math"/>
                <a:cs typeface="Cambria Math"/>
              </a:rPr>
              <a:t>(𝒔</a:t>
            </a:r>
            <a:r>
              <a:rPr sz="2850" spc="82" baseline="-16081" dirty="0">
                <a:latin typeface="Cambria Math"/>
                <a:cs typeface="Cambria Math"/>
              </a:rPr>
              <a:t>𝒙</a:t>
            </a:r>
            <a:r>
              <a:rPr sz="2600" spc="55" dirty="0">
                <a:latin typeface="Cambria Math"/>
                <a:cs typeface="Cambria Math"/>
              </a:rPr>
              <a:t>)</a:t>
            </a:r>
            <a:r>
              <a:rPr sz="2600" spc="5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7239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723265" algn="l"/>
                <a:tab pos="723900" algn="l"/>
              </a:tabLst>
            </a:pPr>
            <a:r>
              <a:rPr sz="2200" spc="-5" dirty="0">
                <a:latin typeface="Calibri"/>
                <a:cs typeface="Calibri"/>
              </a:rPr>
              <a:t>Remember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do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upper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and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lower </a:t>
            </a:r>
            <a:r>
              <a:rPr sz="2200" spc="-5" dirty="0">
                <a:latin typeface="Calibri"/>
                <a:cs typeface="Calibri"/>
              </a:rPr>
              <a:t>limits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  <a:tabLst>
                <a:tab pos="551815" algn="l"/>
              </a:tabLst>
            </a:pPr>
            <a:r>
              <a:rPr sz="2600" spc="-5" dirty="0">
                <a:latin typeface="Calibri"/>
                <a:cs typeface="Calibri"/>
              </a:rPr>
              <a:t>6)	</a:t>
            </a:r>
            <a:r>
              <a:rPr sz="2600" spc="-15" dirty="0">
                <a:latin typeface="Calibri"/>
                <a:cs typeface="Calibri"/>
              </a:rPr>
              <a:t>Interpret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64FA8-24B3-9845-F58E-E12E7A13C560}"/>
              </a:ext>
            </a:extLst>
          </p:cNvPr>
          <p:cNvSpPr txBox="1"/>
          <p:nvPr/>
        </p:nvSpPr>
        <p:spPr>
          <a:xfrm>
            <a:off x="2894375" y="3810000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/>
              <a:t>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More</a:t>
            </a:r>
            <a:r>
              <a:rPr sz="4400" spc="-10" dirty="0"/>
              <a:t> </a:t>
            </a:r>
            <a:r>
              <a:rPr sz="4400" dirty="0"/>
              <a:t>on</a:t>
            </a:r>
            <a:r>
              <a:rPr sz="4400" spc="-10" dirty="0"/>
              <a:t> </a:t>
            </a:r>
            <a:r>
              <a:rPr sz="4400" spc="-20" dirty="0"/>
              <a:t>understanding</a:t>
            </a:r>
            <a:r>
              <a:rPr sz="4400" spc="-10" dirty="0"/>
              <a:t> CI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8839" y="1769364"/>
            <a:ext cx="9462135" cy="41332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9400" marR="17780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79400" algn="l"/>
              </a:tabLst>
            </a:pP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get</a:t>
            </a:r>
            <a:r>
              <a:rPr sz="2600" dirty="0">
                <a:latin typeface="Calibri"/>
                <a:cs typeface="Calibri"/>
              </a:rPr>
              <a:t> 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interval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around</a:t>
            </a:r>
            <a:r>
              <a:rPr sz="2600" spc="-5" dirty="0">
                <a:latin typeface="Calibri"/>
                <a:cs typeface="Calibri"/>
              </a:rPr>
              <a:t> our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estimate</a:t>
            </a:r>
            <a:r>
              <a:rPr sz="2600" spc="-10" dirty="0">
                <a:latin typeface="Calibri"/>
                <a:cs typeface="Calibri"/>
              </a:rPr>
              <a:t> at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given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level</a:t>
            </a:r>
            <a:r>
              <a:rPr sz="2600" dirty="0">
                <a:latin typeface="Calibri"/>
                <a:cs typeface="Calibri"/>
              </a:rPr>
              <a:t> 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confidence</a:t>
            </a:r>
            <a:endParaRPr sz="2600">
              <a:latin typeface="Calibri"/>
              <a:cs typeface="Calibri"/>
            </a:endParaRPr>
          </a:p>
          <a:p>
            <a:pPr marL="736600" lvl="1" indent="-228600">
              <a:lnSpc>
                <a:spcPts val="2630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sz="2200" spc="-25" dirty="0">
                <a:latin typeface="Calibri"/>
                <a:cs typeface="Calibri"/>
              </a:rPr>
              <a:t>“We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95%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confident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𝜇</a:t>
            </a:r>
            <a:r>
              <a:rPr sz="2200" spc="7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libri"/>
                <a:cs typeface="Calibri"/>
              </a:rPr>
              <a:t>fall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interval”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79400" indent="-228600">
              <a:lnSpc>
                <a:spcPts val="3105"/>
              </a:lnSpc>
              <a:spcBef>
                <a:spcPts val="5"/>
              </a:spcBef>
              <a:buFont typeface="Arial MT"/>
              <a:buChar char="•"/>
              <a:tabLst>
                <a:tab pos="2794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width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CI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impacted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factors</a:t>
            </a:r>
            <a:endParaRPr sz="2600">
              <a:latin typeface="Calibri"/>
              <a:cs typeface="Calibri"/>
            </a:endParaRPr>
          </a:p>
          <a:p>
            <a:pPr marL="736600" lvl="1" indent="-228600">
              <a:lnSpc>
                <a:spcPts val="2625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sz="2200" spc="-10" dirty="0">
                <a:latin typeface="Calibri"/>
                <a:cs typeface="Calibri"/>
              </a:rPr>
              <a:t>Narrower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good</a:t>
            </a:r>
            <a:endParaRPr sz="2200">
              <a:latin typeface="Calibri"/>
              <a:cs typeface="Calibri"/>
            </a:endParaRPr>
          </a:p>
          <a:p>
            <a:pPr marL="1193800" lvl="2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1900" spc="-5" dirty="0">
                <a:latin typeface="Calibri"/>
                <a:cs typeface="Calibri"/>
              </a:rPr>
              <a:t>If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have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people,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CI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narrower</a:t>
            </a:r>
            <a:endParaRPr sz="1900">
              <a:latin typeface="Calibri"/>
              <a:cs typeface="Calibri"/>
            </a:endParaRPr>
          </a:p>
          <a:p>
            <a:pPr marL="1193800" lvl="2" indent="-22923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1900" spc="-5" dirty="0">
                <a:latin typeface="Calibri"/>
                <a:cs typeface="Calibri"/>
              </a:rPr>
              <a:t>If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have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 smaller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sample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SD,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CI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narrower</a:t>
            </a:r>
            <a:endParaRPr sz="1900">
              <a:latin typeface="Calibri"/>
              <a:cs typeface="Calibri"/>
            </a:endParaRPr>
          </a:p>
          <a:p>
            <a:pPr marL="1193800" lvl="2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1900" spc="-5" dirty="0">
                <a:latin typeface="Calibri"/>
                <a:cs typeface="Calibri"/>
              </a:rPr>
              <a:t>If</a:t>
            </a:r>
            <a:r>
              <a:rPr sz="1900" spc="-10" dirty="0">
                <a:latin typeface="Calibri"/>
                <a:cs typeface="Calibri"/>
              </a:rPr>
              <a:t> we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less </a:t>
            </a:r>
            <a:r>
              <a:rPr sz="1900" spc="-10" dirty="0">
                <a:latin typeface="Calibri"/>
                <a:cs typeface="Calibri"/>
              </a:rPr>
              <a:t>confident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(lower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15" dirty="0">
                <a:latin typeface="Cambria Math"/>
                <a:cs typeface="Cambria Math"/>
              </a:rPr>
              <a:t>𝛼</a:t>
            </a:r>
            <a:r>
              <a:rPr sz="1900" spc="15" dirty="0">
                <a:latin typeface="Calibri"/>
                <a:cs typeface="Calibri"/>
              </a:rPr>
              <a:t>),</a:t>
            </a:r>
            <a:r>
              <a:rPr sz="1900" spc="-5" dirty="0">
                <a:latin typeface="Calibri"/>
                <a:cs typeface="Calibri"/>
              </a:rPr>
              <a:t> our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CI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narrower**</a:t>
            </a:r>
            <a:endParaRPr sz="19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79400" indent="-228600">
              <a:lnSpc>
                <a:spcPts val="3115"/>
              </a:lnSpc>
              <a:spcBef>
                <a:spcPts val="5"/>
              </a:spcBef>
              <a:buFont typeface="Arial MT"/>
              <a:buChar char="•"/>
              <a:tabLst>
                <a:tab pos="279400" algn="l"/>
              </a:tabLst>
            </a:pP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spc="-5" dirty="0">
                <a:latin typeface="Calibri"/>
                <a:cs typeface="Calibri"/>
              </a:rPr>
              <a:t> known </a:t>
            </a:r>
            <a:r>
              <a:rPr sz="2600" spc="-45" dirty="0">
                <a:latin typeface="Cambria Math"/>
                <a:cs typeface="Cambria Math"/>
              </a:rPr>
              <a:t>𝜎</a:t>
            </a:r>
            <a:r>
              <a:rPr sz="2850" spc="-67" baseline="-16081" dirty="0">
                <a:latin typeface="Cambria Math"/>
                <a:cs typeface="Cambria Math"/>
              </a:rPr>
              <a:t>𝑥</a:t>
            </a:r>
            <a:r>
              <a:rPr sz="2850" spc="-67" baseline="-14619" dirty="0">
                <a:latin typeface="Cambria Math"/>
                <a:cs typeface="Cambria Math"/>
              </a:rPr>
              <a:t>̅</a:t>
            </a:r>
            <a:r>
              <a:rPr sz="2850" spc="30" baseline="-14619" dirty="0">
                <a:latin typeface="Cambria Math"/>
                <a:cs typeface="Cambria Math"/>
              </a:rPr>
              <a:t> </a:t>
            </a:r>
            <a:r>
              <a:rPr sz="2600" spc="-20" dirty="0">
                <a:latin typeface="Calibri"/>
                <a:cs typeface="Calibri"/>
              </a:rPr>
              <a:t>makes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CI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generally</a:t>
            </a:r>
            <a:r>
              <a:rPr sz="2600" spc="-10" dirty="0">
                <a:latin typeface="Calibri"/>
                <a:cs typeface="Calibri"/>
              </a:rPr>
              <a:t> narrower</a:t>
            </a:r>
            <a:endParaRPr sz="2600">
              <a:latin typeface="Calibri"/>
              <a:cs typeface="Calibri"/>
            </a:endParaRPr>
          </a:p>
          <a:p>
            <a:pPr marL="736600" lvl="1" indent="-228600">
              <a:lnSpc>
                <a:spcPts val="2635"/>
              </a:lnSpc>
              <a:buFont typeface="Arial MT"/>
              <a:buChar char="•"/>
              <a:tabLst>
                <a:tab pos="735965" algn="l"/>
                <a:tab pos="7366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 is bigger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z </a:t>
            </a:r>
            <a:r>
              <a:rPr sz="2200" spc="-5" dirty="0">
                <a:latin typeface="Calibri"/>
                <a:cs typeface="Calibri"/>
              </a:rPr>
              <a:t>is df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small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688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Review</a:t>
            </a:r>
            <a:r>
              <a:rPr spc="-20" dirty="0"/>
              <a:t> </a:t>
            </a:r>
            <a:r>
              <a:rPr spc="-40" dirty="0"/>
              <a:t>from</a:t>
            </a:r>
            <a:r>
              <a:rPr spc="-10" dirty="0"/>
              <a:t> </a:t>
            </a:r>
            <a:r>
              <a:rPr spc="-65" dirty="0"/>
              <a:t>Tutorial</a:t>
            </a:r>
            <a:r>
              <a:rPr spc="-15" dirty="0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29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Central</a:t>
            </a:r>
            <a:r>
              <a:rPr sz="4400" spc="-15" dirty="0"/>
              <a:t> </a:t>
            </a:r>
            <a:r>
              <a:rPr sz="4400" spc="-5" dirty="0"/>
              <a:t>Limit</a:t>
            </a:r>
            <a:r>
              <a:rPr sz="4400" spc="-10" dirty="0"/>
              <a:t> </a:t>
            </a:r>
            <a:r>
              <a:rPr sz="4400" spc="-15" dirty="0"/>
              <a:t>Theorem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86340" cy="3003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206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Shape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infinity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sufficiently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of samples</a:t>
            </a:r>
            <a:endParaRPr sz="2800" dirty="0">
              <a:latin typeface="Calibri"/>
              <a:cs typeface="Calibri"/>
            </a:endParaRPr>
          </a:p>
          <a:p>
            <a:pPr marL="241300" marR="11811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(standard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error,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mean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7436" y="5580888"/>
            <a:ext cx="198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0" dirty="0">
                <a:latin typeface="Cambria Math"/>
                <a:cs typeface="Cambria Math"/>
              </a:rPr>
              <a:t>𝑥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957" y="5676584"/>
            <a:ext cx="508000" cy="25400"/>
          </a:xfrm>
          <a:custGeom>
            <a:avLst/>
            <a:gdLst/>
            <a:ahLst/>
            <a:cxnLst/>
            <a:rect l="l" t="t" r="r" b="b"/>
            <a:pathLst>
              <a:path w="508000" h="25400">
                <a:moveTo>
                  <a:pt x="507999" y="0"/>
                </a:moveTo>
                <a:lnTo>
                  <a:pt x="0" y="0"/>
                </a:lnTo>
                <a:lnTo>
                  <a:pt x="0" y="25399"/>
                </a:lnTo>
                <a:lnTo>
                  <a:pt x="507999" y="25399"/>
                </a:lnTo>
                <a:lnTo>
                  <a:pt x="507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7967" y="5384292"/>
            <a:ext cx="2486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41730" algn="l"/>
                <a:tab pos="1664335" algn="l"/>
                <a:tab pos="2209800" algn="l"/>
              </a:tabLst>
            </a:pPr>
            <a:r>
              <a:rPr sz="3200" dirty="0">
                <a:latin typeface="Cambria Math"/>
                <a:cs typeface="Cambria Math"/>
              </a:rPr>
              <a:t>𝑆𝐸</a:t>
            </a:r>
            <a:r>
              <a:rPr sz="3200" spc="3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𝜎	=	</a:t>
            </a:r>
            <a:r>
              <a:rPr sz="4800" baseline="41666" dirty="0">
                <a:latin typeface="Cambria Math"/>
                <a:cs typeface="Cambria Math"/>
              </a:rPr>
              <a:t>𝜎</a:t>
            </a:r>
          </a:p>
        </p:txBody>
      </p:sp>
      <p:sp>
        <p:nvSpPr>
          <p:cNvPr id="7" name="object 7"/>
          <p:cNvSpPr/>
          <p:nvPr/>
        </p:nvSpPr>
        <p:spPr>
          <a:xfrm>
            <a:off x="6505554" y="5787062"/>
            <a:ext cx="495934" cy="391795"/>
          </a:xfrm>
          <a:custGeom>
            <a:avLst/>
            <a:gdLst/>
            <a:ahLst/>
            <a:cxnLst/>
            <a:rect l="l" t="t" r="r" b="b"/>
            <a:pathLst>
              <a:path w="495934" h="391795">
                <a:moveTo>
                  <a:pt x="495402" y="0"/>
                </a:moveTo>
                <a:lnTo>
                  <a:pt x="254102" y="0"/>
                </a:lnTo>
                <a:lnTo>
                  <a:pt x="254102" y="587"/>
                </a:lnTo>
                <a:lnTo>
                  <a:pt x="233164" y="587"/>
                </a:lnTo>
                <a:lnTo>
                  <a:pt x="135135" y="339320"/>
                </a:lnTo>
                <a:lnTo>
                  <a:pt x="65087" y="185332"/>
                </a:lnTo>
                <a:lnTo>
                  <a:pt x="0" y="215098"/>
                </a:lnTo>
                <a:lnTo>
                  <a:pt x="6151" y="229981"/>
                </a:lnTo>
                <a:lnTo>
                  <a:pt x="39687" y="215098"/>
                </a:lnTo>
                <a:lnTo>
                  <a:pt x="121839" y="391707"/>
                </a:lnTo>
                <a:lnTo>
                  <a:pt x="141089" y="391707"/>
                </a:lnTo>
                <a:lnTo>
                  <a:pt x="247848" y="26979"/>
                </a:lnTo>
                <a:lnTo>
                  <a:pt x="283764" y="26979"/>
                </a:lnTo>
                <a:lnTo>
                  <a:pt x="283764" y="25399"/>
                </a:lnTo>
                <a:lnTo>
                  <a:pt x="495402" y="25399"/>
                </a:lnTo>
                <a:lnTo>
                  <a:pt x="495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97708" y="5460492"/>
            <a:ext cx="113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67410" algn="l"/>
              </a:tabLst>
            </a:pPr>
            <a:r>
              <a:rPr sz="2300" dirty="0">
                <a:latin typeface="Cambria Math"/>
                <a:cs typeface="Cambria Math"/>
              </a:rPr>
              <a:t>̅	</a:t>
            </a:r>
            <a:r>
              <a:rPr sz="4800" baseline="-29513" dirty="0">
                <a:latin typeface="Cambria Math"/>
                <a:cs typeface="Cambria Math"/>
              </a:rPr>
              <a:t>𝑛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EFFF-2404-A3B2-052A-805C7B3DEF60}"/>
              </a:ext>
            </a:extLst>
          </p:cNvPr>
          <p:cNvSpPr txBox="1"/>
          <p:nvPr/>
        </p:nvSpPr>
        <p:spPr>
          <a:xfrm>
            <a:off x="5757436" y="5566140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29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Central</a:t>
            </a:r>
            <a:r>
              <a:rPr sz="4400" spc="-15" dirty="0"/>
              <a:t> </a:t>
            </a:r>
            <a:r>
              <a:rPr sz="4400" spc="-5" dirty="0"/>
              <a:t>Limit</a:t>
            </a:r>
            <a:r>
              <a:rPr sz="4400" spc="-10" dirty="0"/>
              <a:t> </a:t>
            </a:r>
            <a:r>
              <a:rPr sz="4400" spc="-15" dirty="0"/>
              <a:t>Theorem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512235" y="2655200"/>
            <a:ext cx="508000" cy="25400"/>
          </a:xfrm>
          <a:custGeom>
            <a:avLst/>
            <a:gdLst/>
            <a:ahLst/>
            <a:cxnLst/>
            <a:rect l="l" t="t" r="r" b="b"/>
            <a:pathLst>
              <a:path w="508000" h="25400">
                <a:moveTo>
                  <a:pt x="508000" y="0"/>
                </a:moveTo>
                <a:lnTo>
                  <a:pt x="0" y="0"/>
                </a:lnTo>
                <a:lnTo>
                  <a:pt x="0" y="25400"/>
                </a:lnTo>
                <a:lnTo>
                  <a:pt x="508000" y="25400"/>
                </a:lnTo>
                <a:lnTo>
                  <a:pt x="50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6812" y="2363724"/>
            <a:ext cx="1382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06170" algn="l"/>
              </a:tabLst>
            </a:pPr>
            <a:r>
              <a:rPr sz="3200" dirty="0">
                <a:latin typeface="Cambria Math"/>
                <a:cs typeface="Cambria Math"/>
              </a:rPr>
              <a:t>𝜎	=	</a:t>
            </a:r>
            <a:r>
              <a:rPr sz="4800" baseline="41666" dirty="0">
                <a:latin typeface="Cambria Math"/>
                <a:cs typeface="Cambria Math"/>
              </a:rPr>
              <a:t>𝜎</a:t>
            </a:r>
            <a:endParaRPr sz="4800" baseline="41666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0705" y="2756800"/>
            <a:ext cx="499745" cy="391795"/>
          </a:xfrm>
          <a:custGeom>
            <a:avLst/>
            <a:gdLst/>
            <a:ahLst/>
            <a:cxnLst/>
            <a:rect l="l" t="t" r="r" b="b"/>
            <a:pathLst>
              <a:path w="499745" h="391794">
                <a:moveTo>
                  <a:pt x="499530" y="0"/>
                </a:moveTo>
                <a:lnTo>
                  <a:pt x="258230" y="0"/>
                </a:lnTo>
                <a:lnTo>
                  <a:pt x="258230" y="588"/>
                </a:lnTo>
                <a:lnTo>
                  <a:pt x="233163" y="588"/>
                </a:lnTo>
                <a:lnTo>
                  <a:pt x="135135" y="339321"/>
                </a:lnTo>
                <a:lnTo>
                  <a:pt x="65087" y="185333"/>
                </a:lnTo>
                <a:lnTo>
                  <a:pt x="0" y="215098"/>
                </a:lnTo>
                <a:lnTo>
                  <a:pt x="6150" y="229981"/>
                </a:lnTo>
                <a:lnTo>
                  <a:pt x="39687" y="215098"/>
                </a:lnTo>
                <a:lnTo>
                  <a:pt x="121839" y="391708"/>
                </a:lnTo>
                <a:lnTo>
                  <a:pt x="141089" y="391708"/>
                </a:lnTo>
                <a:lnTo>
                  <a:pt x="247848" y="26979"/>
                </a:lnTo>
                <a:lnTo>
                  <a:pt x="283764" y="26979"/>
                </a:lnTo>
                <a:lnTo>
                  <a:pt x="283764" y="25400"/>
                </a:lnTo>
                <a:lnTo>
                  <a:pt x="499530" y="25400"/>
                </a:lnTo>
                <a:lnTo>
                  <a:pt x="49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7187" y="2446020"/>
            <a:ext cx="1317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33144" algn="l"/>
              </a:tabLst>
            </a:pPr>
            <a:r>
              <a:rPr sz="2300" spc="35" dirty="0">
                <a:latin typeface="Cambria Math"/>
                <a:cs typeface="Cambria Math"/>
              </a:rPr>
              <a:t>𝑥</a:t>
            </a:r>
            <a:r>
              <a:rPr sz="3450" spc="52" baseline="1207" dirty="0">
                <a:latin typeface="Cambria Math"/>
                <a:cs typeface="Cambria Math"/>
              </a:rPr>
              <a:t>̅	</a:t>
            </a:r>
            <a:r>
              <a:rPr sz="4800" baseline="-28645" dirty="0">
                <a:latin typeface="Cambria Math"/>
                <a:cs typeface="Cambria Math"/>
              </a:rPr>
              <a:t>𝑛</a:t>
            </a:r>
            <a:endParaRPr sz="4800" baseline="-2864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717" y="3658107"/>
            <a:ext cx="9724390" cy="1860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marR="30480">
              <a:lnSpc>
                <a:spcPts val="3000"/>
              </a:lnSpc>
              <a:spcBef>
                <a:spcPts val="500"/>
              </a:spcBef>
            </a:pPr>
            <a:r>
              <a:rPr sz="2800" spc="-45" dirty="0">
                <a:latin typeface="Cambria Math"/>
                <a:cs typeface="Cambria Math"/>
              </a:rPr>
              <a:t>𝜎</a:t>
            </a:r>
            <a:r>
              <a:rPr sz="3000" spc="-67" baseline="-16666" dirty="0">
                <a:latin typeface="Cambria Math"/>
                <a:cs typeface="Cambria Math"/>
              </a:rPr>
              <a:t>𝑥</a:t>
            </a:r>
            <a:r>
              <a:rPr sz="3000" spc="-67" baseline="-15277" dirty="0">
                <a:latin typeface="Cambria Math"/>
                <a:cs typeface="Cambria Math"/>
              </a:rPr>
              <a:t>̅</a:t>
            </a:r>
            <a:r>
              <a:rPr sz="3000" spc="82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(standard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mean)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800" dirty="0">
                <a:latin typeface="Cambria Math"/>
                <a:cs typeface="Cambria Math"/>
              </a:rPr>
              <a:t>𝜎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population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</a:t>
            </a:r>
            <a:r>
              <a:rPr sz="2800" spc="-20" dirty="0">
                <a:latin typeface="Calibri"/>
                <a:cs typeface="Calibri"/>
              </a:rPr>
              <a:t> size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611124"/>
            <a:ext cx="1856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SE</a:t>
            </a:r>
            <a:r>
              <a:rPr sz="4400" spc="-40" dirty="0"/>
              <a:t> </a:t>
            </a:r>
            <a:r>
              <a:rPr sz="4400" spc="-10" dirty="0"/>
              <a:t>vs</a:t>
            </a:r>
            <a:r>
              <a:rPr sz="4400" spc="-45" dirty="0"/>
              <a:t> </a:t>
            </a:r>
            <a:r>
              <a:rPr sz="4400" spc="-5" dirty="0"/>
              <a:t>SD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8528" y="2028588"/>
            <a:ext cx="4882515" cy="17862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b="1" dirty="0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Inferential</a:t>
            </a:r>
            <a:r>
              <a:rPr sz="2800" spc="-5" dirty="0">
                <a:latin typeface="Calibri"/>
                <a:cs typeface="Calibri"/>
              </a:rPr>
              <a:t> about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population</a:t>
            </a:r>
            <a:endParaRPr sz="2800">
              <a:latin typeface="Calibri"/>
              <a:cs typeface="Calibri"/>
            </a:endParaRPr>
          </a:p>
          <a:p>
            <a:pPr marL="241300" marR="1369695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Based on the sampling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0940" y="2028588"/>
            <a:ext cx="4837430" cy="17862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b="1" dirty="0">
                <a:latin typeface="Calibri"/>
                <a:cs typeface="Calibri"/>
              </a:rPr>
              <a:t>SD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Descriptive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sample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distribution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7094" y="4220971"/>
            <a:ext cx="5888990" cy="139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i="1" spc="-5" dirty="0">
                <a:latin typeface="Calibri"/>
                <a:cs typeface="Calibri"/>
              </a:rPr>
              <a:t>“In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other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words,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SD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indicates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how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accurately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mean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represents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sample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data.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However,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meaning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SEM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includes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statistical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inference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based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sampling</a:t>
            </a:r>
            <a:r>
              <a:rPr sz="1800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distribution</a:t>
            </a:r>
            <a:r>
              <a:rPr sz="1800" i="1" spc="-10" dirty="0">
                <a:latin typeface="Calibri"/>
                <a:cs typeface="Calibri"/>
              </a:rPr>
              <a:t>.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SEM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SD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theoretical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distribution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sample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means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(the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sampling </a:t>
            </a:r>
            <a:r>
              <a:rPr sz="1800" i="1" spc="-15" dirty="0">
                <a:latin typeface="Calibri"/>
                <a:cs typeface="Calibri"/>
              </a:rPr>
              <a:t>distribution).”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(Investopedia,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2021)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4118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New</a:t>
            </a:r>
            <a:r>
              <a:rPr spc="-75" dirty="0"/>
              <a:t> </a:t>
            </a:r>
            <a:r>
              <a:rPr spc="-20" dirty="0"/>
              <a:t>material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74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Parameter</a:t>
            </a:r>
            <a:r>
              <a:rPr sz="4400" spc="-45" dirty="0"/>
              <a:t> </a:t>
            </a:r>
            <a:r>
              <a:rPr sz="4400" spc="-15" dirty="0"/>
              <a:t>Estimation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8953500" cy="21774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inferences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population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Really,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psychological</a:t>
            </a:r>
            <a:r>
              <a:rPr sz="2400" spc="-5" dirty="0">
                <a:latin typeface="Calibri"/>
                <a:cs typeface="Calibri"/>
              </a:rPr>
              <a:t> inquiries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marR="5459095" indent="-241300" algn="r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28600" marR="5400040" lvl="1" indent="-228600" algn="r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NHT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611124"/>
            <a:ext cx="5883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Point</a:t>
            </a:r>
            <a:r>
              <a:rPr sz="4400" spc="-10" dirty="0"/>
              <a:t> vs </a:t>
            </a:r>
            <a:r>
              <a:rPr sz="4400" spc="-15" dirty="0"/>
              <a:t>Interval</a:t>
            </a:r>
            <a:r>
              <a:rPr sz="4400" spc="-10" dirty="0"/>
              <a:t> </a:t>
            </a:r>
            <a:r>
              <a:rPr sz="4400" spc="-20" dirty="0"/>
              <a:t>Estimates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8528" y="2028588"/>
            <a:ext cx="4505325" cy="21824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b="1" spc="-20" dirty="0">
                <a:latin typeface="Calibri"/>
                <a:cs typeface="Calibri"/>
              </a:rPr>
              <a:t>Point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Estimates</a:t>
            </a:r>
            <a:endParaRPr sz="2400">
              <a:latin typeface="Calibri"/>
              <a:cs typeface="Calibri"/>
            </a:endParaRPr>
          </a:p>
          <a:p>
            <a:pPr marL="241300" marR="421005" indent="-228600">
              <a:lnSpc>
                <a:spcPts val="3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Result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computation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approximates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single </a:t>
            </a:r>
            <a:r>
              <a:rPr sz="2800" spc="-15" dirty="0">
                <a:latin typeface="Calibri"/>
                <a:cs typeface="Calibri"/>
              </a:rPr>
              <a:t>value to estimate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0940" y="2028588"/>
            <a:ext cx="4858385" cy="21824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b="1" spc="-10" dirty="0">
                <a:latin typeface="Calibri"/>
                <a:cs typeface="Calibri"/>
              </a:rPr>
              <a:t>Interval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Estimates</a:t>
            </a:r>
            <a:endParaRPr sz="2400">
              <a:latin typeface="Calibri"/>
              <a:cs typeface="Calibri"/>
            </a:endParaRPr>
          </a:p>
          <a:p>
            <a:pPr marL="241300" marR="774065" indent="-228600">
              <a:lnSpc>
                <a:spcPts val="3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Result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computation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range </a:t>
            </a:r>
            <a:r>
              <a:rPr sz="2800" spc="-15" dirty="0">
                <a:latin typeface="Calibri"/>
                <a:cs typeface="Calibri"/>
              </a:rPr>
              <a:t>where you estimate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</a:t>
            </a:r>
            <a:r>
              <a:rPr sz="2800" spc="-5" dirty="0">
                <a:latin typeface="Calibri"/>
                <a:cs typeface="Calibri"/>
              </a:rPr>
              <a:t> 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fall</a:t>
            </a:r>
            <a:r>
              <a:rPr sz="2800" spc="-5" dirty="0">
                <a:latin typeface="Calibri"/>
                <a:cs typeface="Calibri"/>
              </a:rPr>
              <a:t> within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504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Confidence</a:t>
            </a:r>
            <a:r>
              <a:rPr sz="4400" spc="-25" dirty="0"/>
              <a:t> </a:t>
            </a:r>
            <a:r>
              <a:rPr sz="4400" spc="-15" dirty="0"/>
              <a:t>Intervals</a:t>
            </a:r>
            <a:r>
              <a:rPr sz="4400" spc="-20" dirty="0"/>
              <a:t> </a:t>
            </a:r>
            <a:r>
              <a:rPr sz="4400" spc="-5" dirty="0"/>
              <a:t>(CI)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291955" cy="30308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lie (based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describe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confidence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95%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psychology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rely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855</Words>
  <Application>Microsoft Office PowerPoint</Application>
  <PresentationFormat>Widescreen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Calibri Light</vt:lpstr>
      <vt:lpstr>Cambria Math</vt:lpstr>
      <vt:lpstr>Office Theme</vt:lpstr>
      <vt:lpstr>Tutorial 7 – Parameter  Estimation</vt:lpstr>
      <vt:lpstr>Review from Tutorial 6</vt:lpstr>
      <vt:lpstr>Central Limit Theorem</vt:lpstr>
      <vt:lpstr>Central Limit Theorem</vt:lpstr>
      <vt:lpstr>SE vs SD</vt:lpstr>
      <vt:lpstr>New material</vt:lpstr>
      <vt:lpstr>Parameter Estimation</vt:lpstr>
      <vt:lpstr>Point vs Interval Estimates</vt:lpstr>
      <vt:lpstr>Confidence Intervals (CI)</vt:lpstr>
      <vt:lpstr>Confidence Intervals (CI)</vt:lpstr>
      <vt:lpstr>Confidence Intervals (CI)</vt:lpstr>
      <vt:lpstr>Constructing CI when we know 𝜎𝑥̅ use Z</vt:lpstr>
      <vt:lpstr>What do we do when we don’t have 𝜎𝑥̅?</vt:lpstr>
      <vt:lpstr>The t distribution</vt:lpstr>
      <vt:lpstr>Constructing CI using the t distribution</vt:lpstr>
      <vt:lpstr>More on understanding 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 – Parameter  Estimation</dc:title>
  <cp:lastModifiedBy>Lina Musa</cp:lastModifiedBy>
  <cp:revision>5</cp:revision>
  <dcterms:created xsi:type="dcterms:W3CDTF">2022-11-10T17:14:44Z</dcterms:created>
  <dcterms:modified xsi:type="dcterms:W3CDTF">2022-11-29T17:32:48Z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LastSaved">
    <vt:filetime>2022-11-10T00:00:00Z</vt:filetime>
  </property>
</Properties>
</file>