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hivo Black" charset="1" panose="020B0A03020202020B04"/>
      <p:regular r:id="rId13"/>
    </p:embeddedFont>
    <p:embeddedFont>
      <p:font typeface="Red Hat Display" charset="1" panose="02010503040201060303"/>
      <p:regular r:id="rId14"/>
    </p:embeddedFont>
    <p:embeddedFont>
      <p:font typeface="Red Hat Display Bold" charset="1" panose="020108030402010603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3077" y="2625595"/>
            <a:ext cx="1169530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Presentation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6325" y="6244558"/>
            <a:ext cx="6679929" cy="746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Presented by Compiler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1542318">
            <a:off x="13654428" y="800321"/>
            <a:ext cx="7674102" cy="8229600"/>
          </a:xfrm>
          <a:custGeom>
            <a:avLst/>
            <a:gdLst/>
            <a:ahLst/>
            <a:cxnLst/>
            <a:rect r="r" b="b" t="t" l="l"/>
            <a:pathLst>
              <a:path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-4255355" y="462151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413723"/>
            <a:ext cx="15782390" cy="6825999"/>
            <a:chOff x="0" y="0"/>
            <a:chExt cx="21043186" cy="910133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043186" cy="9101332"/>
              <a:chOff x="0" y="0"/>
              <a:chExt cx="4156679" cy="179779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156679" cy="1797794"/>
              </a:xfrm>
              <a:custGeom>
                <a:avLst/>
                <a:gdLst/>
                <a:ahLst/>
                <a:cxnLst/>
                <a:rect r="r" b="b" t="t" l="l"/>
                <a:pathLst>
                  <a:path h="1797794" w="4156679">
                    <a:moveTo>
                      <a:pt x="9811" y="0"/>
                    </a:moveTo>
                    <a:lnTo>
                      <a:pt x="4146868" y="0"/>
                    </a:lnTo>
                    <a:cubicBezTo>
                      <a:pt x="4149470" y="0"/>
                      <a:pt x="4151966" y="1034"/>
                      <a:pt x="4153805" y="2874"/>
                    </a:cubicBezTo>
                    <a:cubicBezTo>
                      <a:pt x="4155645" y="4713"/>
                      <a:pt x="4156679" y="7209"/>
                      <a:pt x="4156679" y="9811"/>
                    </a:cubicBezTo>
                    <a:lnTo>
                      <a:pt x="4156679" y="1787983"/>
                    </a:lnTo>
                    <a:cubicBezTo>
                      <a:pt x="4156679" y="1793402"/>
                      <a:pt x="4152286" y="1797794"/>
                      <a:pt x="4146868" y="1797794"/>
                    </a:cubicBezTo>
                    <a:lnTo>
                      <a:pt x="9811" y="1797794"/>
                    </a:lnTo>
                    <a:cubicBezTo>
                      <a:pt x="7209" y="1797794"/>
                      <a:pt x="4713" y="1796760"/>
                      <a:pt x="2874" y="1794920"/>
                    </a:cubicBezTo>
                    <a:cubicBezTo>
                      <a:pt x="1034" y="1793080"/>
                      <a:pt x="0" y="1790585"/>
                      <a:pt x="0" y="1787983"/>
                    </a:cubicBezTo>
                    <a:lnTo>
                      <a:pt x="0" y="9811"/>
                    </a:lnTo>
                    <a:cubicBezTo>
                      <a:pt x="0" y="7209"/>
                      <a:pt x="1034" y="4713"/>
                      <a:pt x="2874" y="2874"/>
                    </a:cubicBezTo>
                    <a:cubicBezTo>
                      <a:pt x="4713" y="1034"/>
                      <a:pt x="7209" y="0"/>
                      <a:pt x="9811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4156679" cy="18358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496467" y="1115685"/>
              <a:ext cx="17447182" cy="3106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Introduction and Problem Statement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691367" y="4690059"/>
              <a:ext cx="15771224" cy="3486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599" spc="155" b="true">
                  <a:solidFill>
                    <a:srgbClr val="F4F4ED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•The Ayurvedic herb supply chain is fragmented and lack transparency.</a:t>
              </a:r>
            </a:p>
            <a:p>
              <a:pPr algn="l">
                <a:lnSpc>
                  <a:spcPts val="3509"/>
                </a:lnSpc>
              </a:pPr>
              <a:r>
                <a:rPr lang="en-US" sz="2599" spc="155" b="true">
                  <a:solidFill>
                    <a:srgbClr val="F4F4ED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•- Hard to verify origin and purity of herbs</a:t>
              </a:r>
            </a:p>
            <a:p>
              <a:pPr algn="l">
                <a:lnSpc>
                  <a:spcPts val="3509"/>
                </a:lnSpc>
              </a:pPr>
              <a:r>
                <a:rPr lang="en-US" sz="2599" spc="155" b="true">
                  <a:solidFill>
                    <a:srgbClr val="F4F4ED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•- Fake products and quality concerns</a:t>
              </a:r>
            </a:p>
            <a:p>
              <a:pPr algn="l">
                <a:lnSpc>
                  <a:spcPts val="3509"/>
                </a:lnSpc>
              </a:pPr>
              <a:r>
                <a:rPr lang="en-US" sz="2599" spc="155" b="true">
                  <a:solidFill>
                    <a:srgbClr val="F4F4ED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•- Consumers cannot trust authenticity</a:t>
              </a:r>
            </a:p>
            <a:p>
              <a:pPr algn="l" marL="0" indent="0" lvl="0">
                <a:lnSpc>
                  <a:spcPts val="350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-8844239" y="322201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913661"/>
            <a:ext cx="16230600" cy="6344425"/>
            <a:chOff x="0" y="0"/>
            <a:chExt cx="21640800" cy="845923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640800" cy="8459233"/>
              <a:chOff x="0" y="0"/>
              <a:chExt cx="4274726" cy="167096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274726" cy="1670960"/>
              </a:xfrm>
              <a:custGeom>
                <a:avLst/>
                <a:gdLst/>
                <a:ahLst/>
                <a:cxnLst/>
                <a:rect r="r" b="b" t="t" l="l"/>
                <a:pathLst>
                  <a:path h="1670960" w="4274726">
                    <a:moveTo>
                      <a:pt x="9540" y="0"/>
                    </a:moveTo>
                    <a:lnTo>
                      <a:pt x="4265186" y="0"/>
                    </a:lnTo>
                    <a:cubicBezTo>
                      <a:pt x="4270455" y="0"/>
                      <a:pt x="4274726" y="4271"/>
                      <a:pt x="4274726" y="9540"/>
                    </a:cubicBezTo>
                    <a:lnTo>
                      <a:pt x="4274726" y="1661420"/>
                    </a:lnTo>
                    <a:cubicBezTo>
                      <a:pt x="4274726" y="1663950"/>
                      <a:pt x="4273721" y="1666376"/>
                      <a:pt x="4271932" y="1668165"/>
                    </a:cubicBezTo>
                    <a:cubicBezTo>
                      <a:pt x="4270143" y="1669954"/>
                      <a:pt x="4267716" y="1670960"/>
                      <a:pt x="4265186" y="1670960"/>
                    </a:cubicBezTo>
                    <a:lnTo>
                      <a:pt x="9540" y="1670960"/>
                    </a:lnTo>
                    <a:cubicBezTo>
                      <a:pt x="4271" y="1670960"/>
                      <a:pt x="0" y="1666688"/>
                      <a:pt x="0" y="1661420"/>
                    </a:cubicBezTo>
                    <a:lnTo>
                      <a:pt x="0" y="9540"/>
                    </a:lnTo>
                    <a:cubicBezTo>
                      <a:pt x="0" y="4271"/>
                      <a:pt x="4271" y="0"/>
                      <a:pt x="954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4274726" cy="17090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967984" y="1198034"/>
              <a:ext cx="16527758" cy="3106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Framer level Moduel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967984" y="4534685"/>
              <a:ext cx="14748336" cy="25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04"/>
                </a:lnSpc>
                <a:spcBef>
                  <a:spcPct val="0"/>
                </a:spcBef>
              </a:pPr>
              <a:r>
                <a:rPr lang="en-US" sz="2299" spc="137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Fa</a:t>
              </a:r>
              <a:r>
                <a:rPr lang="en-US" sz="2299" spc="13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rmers register with unique registration number</a:t>
              </a:r>
            </a:p>
            <a:p>
              <a:pPr algn="l" marL="0" indent="0" lvl="0">
                <a:lnSpc>
                  <a:spcPts val="3104"/>
                </a:lnSpc>
                <a:spcBef>
                  <a:spcPct val="0"/>
                </a:spcBef>
              </a:pPr>
              <a:r>
                <a:rPr lang="en-US" sz="2299" spc="13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Farmers can register their products (herbs)</a:t>
              </a:r>
            </a:p>
            <a:p>
              <a:pPr algn="l" marL="0" indent="0" lvl="0">
                <a:lnSpc>
                  <a:spcPts val="3104"/>
                </a:lnSpc>
                <a:spcBef>
                  <a:spcPct val="0"/>
                </a:spcBef>
              </a:pPr>
              <a:r>
                <a:rPr lang="en-US" sz="2299" spc="13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Each batch assigned a Unique ID</a:t>
              </a:r>
            </a:p>
            <a:p>
              <a:pPr algn="l" marL="0" indent="0" lvl="0">
                <a:lnSpc>
                  <a:spcPts val="3104"/>
                </a:lnSpc>
                <a:spcBef>
                  <a:spcPct val="0"/>
                </a:spcBef>
              </a:pPr>
              <a:r>
                <a:rPr lang="en-US" sz="2299" spc="13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QR code generated for each batch</a:t>
              </a:r>
            </a:p>
            <a:p>
              <a:pPr algn="l" marL="0" indent="0" lvl="0">
                <a:lnSpc>
                  <a:spcPts val="310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8471356" y="-3840201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147681"/>
            <a:ext cx="15039751" cy="7394055"/>
            <a:chOff x="0" y="0"/>
            <a:chExt cx="20053002" cy="985874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0053002" cy="9858740"/>
              <a:chOff x="0" y="0"/>
              <a:chExt cx="3961087" cy="194740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961087" cy="1947406"/>
              </a:xfrm>
              <a:custGeom>
                <a:avLst/>
                <a:gdLst/>
                <a:ahLst/>
                <a:cxnLst/>
                <a:rect r="r" b="b" t="t" l="l"/>
                <a:pathLst>
                  <a:path h="1947406" w="3961087">
                    <a:moveTo>
                      <a:pt x="10295" y="0"/>
                    </a:moveTo>
                    <a:lnTo>
                      <a:pt x="3950792" y="0"/>
                    </a:lnTo>
                    <a:cubicBezTo>
                      <a:pt x="3953522" y="0"/>
                      <a:pt x="3956141" y="1085"/>
                      <a:pt x="3958072" y="3015"/>
                    </a:cubicBezTo>
                    <a:cubicBezTo>
                      <a:pt x="3960002" y="4946"/>
                      <a:pt x="3961087" y="7565"/>
                      <a:pt x="3961087" y="10295"/>
                    </a:cubicBezTo>
                    <a:lnTo>
                      <a:pt x="3961087" y="1937110"/>
                    </a:lnTo>
                    <a:cubicBezTo>
                      <a:pt x="3961087" y="1942796"/>
                      <a:pt x="3956477" y="1947406"/>
                      <a:pt x="3950792" y="1947406"/>
                    </a:cubicBezTo>
                    <a:lnTo>
                      <a:pt x="10295" y="1947406"/>
                    </a:lnTo>
                    <a:cubicBezTo>
                      <a:pt x="4609" y="1947406"/>
                      <a:pt x="0" y="1942796"/>
                      <a:pt x="0" y="1937110"/>
                    </a:cubicBezTo>
                    <a:lnTo>
                      <a:pt x="0" y="10295"/>
                    </a:lnTo>
                    <a:cubicBezTo>
                      <a:pt x="0" y="4609"/>
                      <a:pt x="4609" y="0"/>
                      <a:pt x="10295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961087" cy="19855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2234741" y="1898185"/>
              <a:ext cx="17359071" cy="3106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Product Journey Stages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470105" y="5413214"/>
              <a:ext cx="14567334" cy="3243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•1. Fa</a:t>
              </a: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rmer Registration &amp; Batch Creation</a:t>
              </a:r>
            </a:p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•2. Processing Stage (Step 1)</a:t>
              </a:r>
            </a:p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•3. Packaging Stage (Step 2)</a:t>
              </a:r>
            </a:p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•4. Distribution Stage</a:t>
              </a:r>
            </a:p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•5. Retail Stage with QR Code</a:t>
              </a:r>
            </a:p>
            <a:p>
              <a:pPr algn="l" marL="0" indent="0" lvl="0">
                <a:lnSpc>
                  <a:spcPts val="3239"/>
                </a:lnSpc>
                <a:spcBef>
                  <a:spcPct val="0"/>
                </a:spcBef>
              </a:pPr>
              <a:r>
                <a:rPr lang="en-US" sz="2399" spc="143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•6. Consumer scans QR to view full journey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26729">
            <a:off x="11878550" y="2429250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513699"/>
            <a:ext cx="16454989" cy="5033430"/>
            <a:chOff x="0" y="0"/>
            <a:chExt cx="21939985" cy="671124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939985" cy="6711240"/>
              <a:chOff x="0" y="0"/>
              <a:chExt cx="4333824" cy="132567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333824" cy="1325677"/>
              </a:xfrm>
              <a:custGeom>
                <a:avLst/>
                <a:gdLst/>
                <a:ahLst/>
                <a:cxnLst/>
                <a:rect r="r" b="b" t="t" l="l"/>
                <a:pathLst>
                  <a:path h="1325677" w="4333824">
                    <a:moveTo>
                      <a:pt x="9410" y="0"/>
                    </a:moveTo>
                    <a:lnTo>
                      <a:pt x="4324414" y="0"/>
                    </a:lnTo>
                    <a:cubicBezTo>
                      <a:pt x="4326910" y="0"/>
                      <a:pt x="4329304" y="991"/>
                      <a:pt x="4331068" y="2756"/>
                    </a:cubicBezTo>
                    <a:cubicBezTo>
                      <a:pt x="4332833" y="4521"/>
                      <a:pt x="4333824" y="6914"/>
                      <a:pt x="4333824" y="9410"/>
                    </a:cubicBezTo>
                    <a:lnTo>
                      <a:pt x="4333824" y="1316267"/>
                    </a:lnTo>
                    <a:cubicBezTo>
                      <a:pt x="4333824" y="1318763"/>
                      <a:pt x="4332833" y="1321156"/>
                      <a:pt x="4331068" y="1322921"/>
                    </a:cubicBezTo>
                    <a:cubicBezTo>
                      <a:pt x="4329304" y="1324686"/>
                      <a:pt x="4326910" y="1325677"/>
                      <a:pt x="4324414" y="1325677"/>
                    </a:cubicBezTo>
                    <a:lnTo>
                      <a:pt x="9410" y="1325677"/>
                    </a:lnTo>
                    <a:cubicBezTo>
                      <a:pt x="6914" y="1325677"/>
                      <a:pt x="4521" y="1324686"/>
                      <a:pt x="2756" y="1322921"/>
                    </a:cubicBezTo>
                    <a:cubicBezTo>
                      <a:pt x="991" y="1321156"/>
                      <a:pt x="0" y="1318763"/>
                      <a:pt x="0" y="1316267"/>
                    </a:cubicBezTo>
                    <a:lnTo>
                      <a:pt x="0" y="9410"/>
                    </a:lnTo>
                    <a:cubicBezTo>
                      <a:pt x="0" y="6914"/>
                      <a:pt x="991" y="4521"/>
                      <a:pt x="2756" y="2756"/>
                    </a:cubicBezTo>
                    <a:cubicBezTo>
                      <a:pt x="4521" y="991"/>
                      <a:pt x="6914" y="0"/>
                      <a:pt x="941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4333824" cy="13637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524026" y="1141085"/>
              <a:ext cx="16744545" cy="1633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Technology Stack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24026" y="3004360"/>
              <a:ext cx="15149393" cy="2318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9"/>
                </a:lnSpc>
                <a:spcBef>
                  <a:spcPct val="0"/>
                </a:spcBef>
              </a:pPr>
              <a:r>
                <a:rPr lang="en-US" sz="2599" spc="15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Fr</a:t>
              </a:r>
              <a:r>
                <a:rPr lang="en-US" sz="2599" spc="15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ontend: HTML, CSS, JavaScript, jQuery</a:t>
              </a:r>
            </a:p>
            <a:p>
              <a:pPr algn="l" marL="0" indent="0" lvl="0">
                <a:lnSpc>
                  <a:spcPts val="3509"/>
                </a:lnSpc>
                <a:spcBef>
                  <a:spcPct val="0"/>
                </a:spcBef>
              </a:pPr>
              <a:r>
                <a:rPr lang="en-US" sz="2599" spc="15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Backend: PHP</a:t>
              </a:r>
            </a:p>
            <a:p>
              <a:pPr algn="l" marL="0" indent="0" lvl="0">
                <a:lnSpc>
                  <a:spcPts val="3509"/>
                </a:lnSpc>
                <a:spcBef>
                  <a:spcPct val="0"/>
                </a:spcBef>
              </a:pPr>
              <a:r>
                <a:rPr lang="en-US" sz="2599" spc="15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Database: MySQL (Relational, secure)</a:t>
              </a:r>
            </a:p>
            <a:p>
              <a:pPr algn="l" marL="0" indent="0" lvl="0">
                <a:lnSpc>
                  <a:spcPts val="3509"/>
                </a:lnSpc>
                <a:spcBef>
                  <a:spcPct val="0"/>
                </a:spcBef>
              </a:pPr>
              <a:r>
                <a:rPr lang="en-US" sz="2599" spc="15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QR Code Integration for product traceability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26729">
            <a:off x="11878550" y="2429250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513699"/>
            <a:ext cx="16454989" cy="5658590"/>
            <a:chOff x="0" y="0"/>
            <a:chExt cx="21939985" cy="754478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939985" cy="7544786"/>
              <a:chOff x="0" y="0"/>
              <a:chExt cx="4333824" cy="149032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333824" cy="1490328"/>
              </a:xfrm>
              <a:custGeom>
                <a:avLst/>
                <a:gdLst/>
                <a:ahLst/>
                <a:cxnLst/>
                <a:rect r="r" b="b" t="t" l="l"/>
                <a:pathLst>
                  <a:path h="1490328" w="4333824">
                    <a:moveTo>
                      <a:pt x="9410" y="0"/>
                    </a:moveTo>
                    <a:lnTo>
                      <a:pt x="4324414" y="0"/>
                    </a:lnTo>
                    <a:cubicBezTo>
                      <a:pt x="4326910" y="0"/>
                      <a:pt x="4329304" y="991"/>
                      <a:pt x="4331068" y="2756"/>
                    </a:cubicBezTo>
                    <a:cubicBezTo>
                      <a:pt x="4332833" y="4521"/>
                      <a:pt x="4333824" y="6914"/>
                      <a:pt x="4333824" y="9410"/>
                    </a:cubicBezTo>
                    <a:lnTo>
                      <a:pt x="4333824" y="1480918"/>
                    </a:lnTo>
                    <a:cubicBezTo>
                      <a:pt x="4333824" y="1483414"/>
                      <a:pt x="4332833" y="1485807"/>
                      <a:pt x="4331068" y="1487572"/>
                    </a:cubicBezTo>
                    <a:cubicBezTo>
                      <a:pt x="4329304" y="1489337"/>
                      <a:pt x="4326910" y="1490328"/>
                      <a:pt x="4324414" y="1490328"/>
                    </a:cubicBezTo>
                    <a:lnTo>
                      <a:pt x="9410" y="1490328"/>
                    </a:lnTo>
                    <a:cubicBezTo>
                      <a:pt x="6914" y="1490328"/>
                      <a:pt x="4521" y="1489337"/>
                      <a:pt x="2756" y="1487572"/>
                    </a:cubicBezTo>
                    <a:cubicBezTo>
                      <a:pt x="991" y="1485807"/>
                      <a:pt x="0" y="1483414"/>
                      <a:pt x="0" y="1480918"/>
                    </a:cubicBezTo>
                    <a:lnTo>
                      <a:pt x="0" y="9410"/>
                    </a:lnTo>
                    <a:cubicBezTo>
                      <a:pt x="0" y="6914"/>
                      <a:pt x="991" y="4521"/>
                      <a:pt x="2756" y="2756"/>
                    </a:cubicBezTo>
                    <a:cubicBezTo>
                      <a:pt x="4521" y="991"/>
                      <a:pt x="6914" y="0"/>
                      <a:pt x="941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4333824" cy="15284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524026" y="1141085"/>
              <a:ext cx="16744545" cy="1633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Benifits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24026" y="3013885"/>
              <a:ext cx="15149393" cy="3142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E</a:t>
              </a:r>
              <a:r>
                <a:rPr lang="en-US" sz="2799" spc="16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nsures authenticity of Ayurvedic products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Builds trust between farmers, distributors, and consumers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Simple and secure system for farmers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Easy consumer interface (QR code scanning)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•- Transparency across entire supply chain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6040" y="4141899"/>
            <a:ext cx="9245435" cy="17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End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435729">
            <a:off x="-3241105" y="-2477065"/>
            <a:ext cx="7951775" cy="8527373"/>
          </a:xfrm>
          <a:custGeom>
            <a:avLst/>
            <a:gdLst/>
            <a:ahLst/>
            <a:cxnLst/>
            <a:rect r="r" b="b" t="t" l="l"/>
            <a:pathLst>
              <a:path h="8527373" w="7951775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DAGzOj89phA</dc:identifier>
  <dcterms:modified xsi:type="dcterms:W3CDTF">2011-08-01T06:04:30Z</dcterms:modified>
  <cp:revision>1</cp:revision>
  <dc:title>Purple Blue and White Project Presentation</dc:title>
</cp:coreProperties>
</file>