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18:25:19.2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10/19/2021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012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59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374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711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132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52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109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015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3153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79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10/19/2021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9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10/19/2021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4235957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lles de discours vides">
            <a:extLst>
              <a:ext uri="{FF2B5EF4-FFF2-40B4-BE49-F238E27FC236}">
                <a16:creationId xmlns:a16="http://schemas.microsoft.com/office/drawing/2014/main" id="{7AAD9BAC-0E6B-4D66-AC15-B3921173DF83}"/>
              </a:ext>
            </a:extLst>
          </p:cNvPr>
          <p:cNvPicPr>
            <a:picLocks noChangeAspect="1"/>
          </p:cNvPicPr>
          <p:nvPr/>
        </p:nvPicPr>
        <p:blipFill rotWithShape="1">
          <a:blip r:embed="rId2">
            <a:alphaModFix amt="50000"/>
          </a:blip>
          <a:srcRect t="5505" r="-1" b="10203"/>
          <a:stretch/>
        </p:blipFill>
        <p:spPr>
          <a:xfrm>
            <a:off x="20" y="10"/>
            <a:ext cx="12188930" cy="6857990"/>
          </a:xfrm>
          <a:prstGeom prst="rect">
            <a:avLst/>
          </a:prstGeom>
        </p:spPr>
      </p:pic>
      <p:sp>
        <p:nvSpPr>
          <p:cNvPr id="2" name="Title 1">
            <a:extLst>
              <a:ext uri="{FF2B5EF4-FFF2-40B4-BE49-F238E27FC236}">
                <a16:creationId xmlns:a16="http://schemas.microsoft.com/office/drawing/2014/main" id="{E8555367-6E96-4424-A745-EF95B4C0FB6E}"/>
              </a:ext>
            </a:extLst>
          </p:cNvPr>
          <p:cNvSpPr>
            <a:spLocks noGrp="1"/>
          </p:cNvSpPr>
          <p:nvPr>
            <p:ph type="ctrTitle"/>
          </p:nvPr>
        </p:nvSpPr>
        <p:spPr>
          <a:xfrm>
            <a:off x="1524000" y="1122363"/>
            <a:ext cx="9144000" cy="3063240"/>
          </a:xfrm>
        </p:spPr>
        <p:txBody>
          <a:bodyPr>
            <a:normAutofit/>
          </a:bodyPr>
          <a:lstStyle/>
          <a:p>
            <a:pPr algn="ctr"/>
            <a:r>
              <a:rPr lang="en-IN" dirty="0">
                <a:latin typeface="+mn-lt"/>
              </a:rPr>
              <a:t>Sentiment Analyzer</a:t>
            </a:r>
          </a:p>
        </p:txBody>
      </p:sp>
      <p:sp>
        <p:nvSpPr>
          <p:cNvPr id="23"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548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DA13C-CBA0-4858-89DA-87A300DD2F66}"/>
              </a:ext>
            </a:extLst>
          </p:cNvPr>
          <p:cNvSpPr txBox="1"/>
          <p:nvPr/>
        </p:nvSpPr>
        <p:spPr>
          <a:xfrm>
            <a:off x="448235" y="367553"/>
            <a:ext cx="7377953" cy="646331"/>
          </a:xfrm>
          <a:prstGeom prst="rect">
            <a:avLst/>
          </a:prstGeom>
          <a:noFill/>
        </p:spPr>
        <p:txBody>
          <a:bodyPr wrap="square" rtlCol="0">
            <a:spAutoFit/>
          </a:bodyPr>
          <a:lstStyle/>
          <a:p>
            <a:r>
              <a:rPr lang="en-IN" sz="3600" dirty="0">
                <a:latin typeface="Calibri" panose="020F0502020204030204" pitchFamily="34" charset="0"/>
                <a:cs typeface="Calibri" panose="020F0502020204030204" pitchFamily="34" charset="0"/>
              </a:rPr>
              <a:t>Cleaning the retrieved Data</a:t>
            </a:r>
          </a:p>
        </p:txBody>
      </p:sp>
      <p:sp>
        <p:nvSpPr>
          <p:cNvPr id="3" name="TextBox 2">
            <a:extLst>
              <a:ext uri="{FF2B5EF4-FFF2-40B4-BE49-F238E27FC236}">
                <a16:creationId xmlns:a16="http://schemas.microsoft.com/office/drawing/2014/main" id="{72550614-A49B-438B-A858-2B56CE40785B}"/>
              </a:ext>
            </a:extLst>
          </p:cNvPr>
          <p:cNvSpPr txBox="1"/>
          <p:nvPr/>
        </p:nvSpPr>
        <p:spPr>
          <a:xfrm>
            <a:off x="609599" y="1272988"/>
            <a:ext cx="9726707"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Now, we fetched real-time tweets from twitter, but now we have to extract meaningful insights from the tweet’s data. For that, we have to clean data because it contains lots of URLs, numbers, and user IDs, which get challenging to analyze tweets.</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7B27B0E-C941-4B6D-BCEC-06A0E45465DB}"/>
              </a:ext>
            </a:extLst>
          </p:cNvPr>
          <p:cNvSpPr txBox="1"/>
          <p:nvPr/>
        </p:nvSpPr>
        <p:spPr>
          <a:xfrm>
            <a:off x="726140" y="2447364"/>
            <a:ext cx="8749553" cy="258532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NLP cleaning methodologies</a:t>
            </a:r>
            <a:r>
              <a:rPr lang="en-IN" dirty="0">
                <a:latin typeface="Calibri" panose="020F0502020204030204" pitchFamily="34" charset="0"/>
                <a:cs typeface="Calibri" panose="020F0502020204030204" pitchFamily="34" charset="0"/>
              </a:rPr>
              <a:t> used are;</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Word Tokenize</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Word Net </a:t>
            </a:r>
            <a:r>
              <a:rPr lang="en-IN" dirty="0" err="1">
                <a:latin typeface="Calibri" panose="020F0502020204030204" pitchFamily="34" charset="0"/>
                <a:cs typeface="Calibri" panose="020F0502020204030204" pitchFamily="34" charset="0"/>
              </a:rPr>
              <a:t>Lemmatizer</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Stop words</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Other functions such as </a:t>
            </a:r>
            <a:r>
              <a:rPr lang="en-IN" dirty="0" err="1">
                <a:latin typeface="Calibri" panose="020F0502020204030204" pitchFamily="34" charset="0"/>
                <a:cs typeface="Calibri" panose="020F0502020204030204" pitchFamily="34" charset="0"/>
              </a:rPr>
              <a:t>Clean_data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drop_numbers</a:t>
            </a:r>
            <a:r>
              <a:rPr lang="en-IN" dirty="0">
                <a:latin typeface="Calibri" panose="020F0502020204030204" pitchFamily="34" charset="0"/>
                <a:cs typeface="Calibri" panose="020F0502020204030204" pitchFamily="34" charset="0"/>
              </a:rPr>
              <a:t>, etc.</a:t>
            </a:r>
          </a:p>
        </p:txBody>
      </p:sp>
    </p:spTree>
    <p:extLst>
      <p:ext uri="{BB962C8B-B14F-4D97-AF65-F5344CB8AC3E}">
        <p14:creationId xmlns:p14="http://schemas.microsoft.com/office/powerpoint/2010/main" val="166166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7C85E-3167-481B-B780-A10AF6E3A084}"/>
              </a:ext>
            </a:extLst>
          </p:cNvPr>
          <p:cNvSpPr txBox="1"/>
          <p:nvPr/>
        </p:nvSpPr>
        <p:spPr>
          <a:xfrm>
            <a:off x="636494" y="457200"/>
            <a:ext cx="10443882" cy="5139869"/>
          </a:xfrm>
          <a:prstGeom prst="rect">
            <a:avLst/>
          </a:prstGeom>
          <a:noFill/>
        </p:spPr>
        <p:txBody>
          <a:bodyPr wrap="square" rtlCol="0">
            <a:spAutoFit/>
          </a:bodyPr>
          <a:lstStyle/>
          <a:p>
            <a:r>
              <a:rPr lang="en-IN" sz="4000" b="1" dirty="0">
                <a:latin typeface="Calibri" panose="020F0502020204030204" pitchFamily="34" charset="0"/>
                <a:cs typeface="Calibri" panose="020F0502020204030204" pitchFamily="34" charset="0"/>
              </a:rPr>
              <a:t>Challenges</a:t>
            </a:r>
            <a:endParaRPr lang="en-IN" b="1"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People express opinions in complex ways.</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In opinion texts, lexical content alone can be misleading.</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Intra-textual and sub-sentential reversals, negation, topic change common.</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Rhetorical devices/modes such as sarcasm, irony, implication, etc.. </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Unstructured and also non-grammatical.</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Lexical Variation.</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Out of Vocabulary Words.</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Extensive usage of acronyms like asap, lol, </a:t>
            </a:r>
            <a:r>
              <a:rPr lang="en-IN" dirty="0" err="1">
                <a:latin typeface="Calibri" panose="020F0502020204030204" pitchFamily="34" charset="0"/>
                <a:cs typeface="Calibri" panose="020F0502020204030204" pitchFamily="34" charset="0"/>
              </a:rPr>
              <a:t>afaik</a:t>
            </a:r>
            <a:r>
              <a:rPr lang="en-IN"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187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27C40-8EBA-48C1-93B6-5609F0712400}"/>
              </a:ext>
            </a:extLst>
          </p:cNvPr>
          <p:cNvSpPr txBox="1"/>
          <p:nvPr/>
        </p:nvSpPr>
        <p:spPr>
          <a:xfrm>
            <a:off x="3397623" y="2779059"/>
            <a:ext cx="5396753" cy="1107996"/>
          </a:xfrm>
          <a:prstGeom prst="rect">
            <a:avLst/>
          </a:prstGeom>
          <a:noFill/>
        </p:spPr>
        <p:txBody>
          <a:bodyPr wrap="square" rtlCol="0">
            <a:spAutoFit/>
          </a:bodyPr>
          <a:lstStyle/>
          <a:p>
            <a:pPr algn="ctr"/>
            <a:r>
              <a:rPr lang="en-IN" sz="66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77915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2FF81100-728E-4E19-A59D-5414620E6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644" y="270622"/>
            <a:ext cx="1162050" cy="1162050"/>
          </a:xfrm>
          <a:prstGeom prst="rect">
            <a:avLst/>
          </a:prstGeom>
        </p:spPr>
      </p:pic>
      <p:sp>
        <p:nvSpPr>
          <p:cNvPr id="9" name="TextBox 8">
            <a:extLst>
              <a:ext uri="{FF2B5EF4-FFF2-40B4-BE49-F238E27FC236}">
                <a16:creationId xmlns:a16="http://schemas.microsoft.com/office/drawing/2014/main" id="{653EC934-E4AD-42E0-9EF3-73DDF0CFE198}"/>
              </a:ext>
            </a:extLst>
          </p:cNvPr>
          <p:cNvSpPr txBox="1"/>
          <p:nvPr/>
        </p:nvSpPr>
        <p:spPr>
          <a:xfrm>
            <a:off x="363069" y="975599"/>
            <a:ext cx="944431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Sentiment analysis is the automated process of identifying and classifying subjective information in text data. This might be an opinion, a judgment, or a feeling about a particular topic or product feature.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5ECAD5F-CCEF-40D0-B278-CDD6243E6052}"/>
              </a:ext>
            </a:extLst>
          </p:cNvPr>
          <p:cNvSpPr txBox="1"/>
          <p:nvPr/>
        </p:nvSpPr>
        <p:spPr>
          <a:xfrm>
            <a:off x="331694" y="2309829"/>
            <a:ext cx="989703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most common type of sentiment analysis is ‘polarity detection’ and involves classifying statements as Positive, Negative or Neutral.</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IN" dirty="0"/>
          </a:p>
        </p:txBody>
      </p:sp>
      <p:pic>
        <p:nvPicPr>
          <p:cNvPr id="1030" name="Picture 6" descr="What&amp;#39;s the issue with sentiment analysis? - The Data Scientist">
            <a:extLst>
              <a:ext uri="{FF2B5EF4-FFF2-40B4-BE49-F238E27FC236}">
                <a16:creationId xmlns:a16="http://schemas.microsoft.com/office/drawing/2014/main" id="{B82E49DF-07F7-4CB5-A637-4DE478DB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75" y="2909993"/>
            <a:ext cx="5959849" cy="341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86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7D0A5-534B-4231-B3D5-6EDA9A18BAA8}"/>
              </a:ext>
            </a:extLst>
          </p:cNvPr>
          <p:cNvSpPr txBox="1"/>
          <p:nvPr/>
        </p:nvSpPr>
        <p:spPr>
          <a:xfrm>
            <a:off x="609601" y="1524017"/>
            <a:ext cx="6167717"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Sentiment analysis is the technique to calculate the polarity of any specific statement. Using NLP cleaning methodologies, we derive the meaningful opinion from the text then calculates the polarity of that opinion, and based on polarity, we classify the nature of the judgment is positive, negative, and neutral.</a:t>
            </a:r>
          </a:p>
        </p:txBody>
      </p:sp>
      <p:pic>
        <p:nvPicPr>
          <p:cNvPr id="2050" name="Picture 2">
            <a:extLst>
              <a:ext uri="{FF2B5EF4-FFF2-40B4-BE49-F238E27FC236}">
                <a16:creationId xmlns:a16="http://schemas.microsoft.com/office/drawing/2014/main" id="{51C06077-9A50-4BCA-91CC-A5517FB8D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396" y="968244"/>
            <a:ext cx="4303003" cy="43030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78EB76-3F60-452D-A796-3BA3434ABAC4}"/>
              </a:ext>
            </a:extLst>
          </p:cNvPr>
          <p:cNvSpPr txBox="1"/>
          <p:nvPr/>
        </p:nvSpPr>
        <p:spPr>
          <a:xfrm>
            <a:off x="672354" y="3864242"/>
            <a:ext cx="6248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While performing twitter sentimental analysis, we have to deal with real-time tweets data extracted from different twitter accounts.</a:t>
            </a:r>
          </a:p>
        </p:txBody>
      </p:sp>
    </p:spTree>
    <p:extLst>
      <p:ext uri="{BB962C8B-B14F-4D97-AF65-F5344CB8AC3E}">
        <p14:creationId xmlns:p14="http://schemas.microsoft.com/office/powerpoint/2010/main" val="222662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563174-9691-47B9-AECC-FA66122BC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550" y="0"/>
            <a:ext cx="2447925" cy="2447925"/>
          </a:xfrm>
          <a:prstGeom prst="rect">
            <a:avLst/>
          </a:prstGeom>
        </p:spPr>
      </p:pic>
      <p:sp>
        <p:nvSpPr>
          <p:cNvPr id="7" name="TextBox 6">
            <a:extLst>
              <a:ext uri="{FF2B5EF4-FFF2-40B4-BE49-F238E27FC236}">
                <a16:creationId xmlns:a16="http://schemas.microsoft.com/office/drawing/2014/main" id="{EBFABDCC-A57B-44C5-9BFB-27D24C893C32}"/>
              </a:ext>
            </a:extLst>
          </p:cNvPr>
          <p:cNvSpPr txBox="1"/>
          <p:nvPr/>
        </p:nvSpPr>
        <p:spPr>
          <a:xfrm>
            <a:off x="571500" y="400050"/>
            <a:ext cx="8439150" cy="769441"/>
          </a:xfrm>
          <a:prstGeom prst="rect">
            <a:avLst/>
          </a:prstGeom>
          <a:noFill/>
        </p:spPr>
        <p:txBody>
          <a:bodyPr wrap="square" rtlCol="0">
            <a:spAutoFit/>
          </a:bodyPr>
          <a:lstStyle/>
          <a:p>
            <a:r>
              <a:rPr lang="en-IN" sz="4400" dirty="0">
                <a:latin typeface="Calibri" panose="020F0502020204030204" pitchFamily="34" charset="0"/>
                <a:cs typeface="Calibri" panose="020F0502020204030204" pitchFamily="34" charset="0"/>
              </a:rPr>
              <a:t>Why Sentiment Analysis?</a:t>
            </a:r>
          </a:p>
        </p:txBody>
      </p:sp>
      <p:sp>
        <p:nvSpPr>
          <p:cNvPr id="8" name="TextBox 7">
            <a:extLst>
              <a:ext uri="{FF2B5EF4-FFF2-40B4-BE49-F238E27FC236}">
                <a16:creationId xmlns:a16="http://schemas.microsoft.com/office/drawing/2014/main" id="{92BC6076-718A-4FD8-A0F0-737FCCE8728B}"/>
              </a:ext>
            </a:extLst>
          </p:cNvPr>
          <p:cNvSpPr txBox="1"/>
          <p:nvPr/>
        </p:nvSpPr>
        <p:spPr>
          <a:xfrm>
            <a:off x="661707" y="1986260"/>
            <a:ext cx="8258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Sentiment Analysis, also known as </a:t>
            </a:r>
            <a:r>
              <a:rPr lang="en-US" b="1" dirty="0">
                <a:latin typeface="Calibri" panose="020F0502020204030204" pitchFamily="34" charset="0"/>
                <a:cs typeface="Calibri" panose="020F0502020204030204" pitchFamily="34" charset="0"/>
              </a:rPr>
              <a:t>Opinion Mining</a:t>
            </a:r>
            <a:r>
              <a:rPr lang="en-US" dirty="0">
                <a:latin typeface="Calibri" panose="020F0502020204030204" pitchFamily="34" charset="0"/>
                <a:cs typeface="Calibri" panose="020F0502020204030204" pitchFamily="34" charset="0"/>
              </a:rPr>
              <a:t>, refers to the techniques and processes that help organizations retrieve information about how their customer-base is reacting to a particular product or service.</a:t>
            </a:r>
            <a:endParaRPr lang="en-IN"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D90EAC0-E4AF-4FED-B44E-41BFC467DF65}"/>
              </a:ext>
            </a:extLst>
          </p:cNvPr>
          <p:cNvSpPr txBox="1"/>
          <p:nvPr/>
        </p:nvSpPr>
        <p:spPr>
          <a:xfrm>
            <a:off x="661707" y="3429000"/>
            <a:ext cx="8258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Sentiment Analysis also uses Natural Language Processing and Machine Learning to help organizations look far beyond just the number of likes/shares/comments they get on an ad campaign, blog post, released product, or anything of that nature.</a:t>
            </a:r>
            <a:endParaRPr lang="en-IN" dirty="0"/>
          </a:p>
        </p:txBody>
      </p:sp>
      <p:pic>
        <p:nvPicPr>
          <p:cNvPr id="5126" name="Picture 6" descr="What is Sentiment Analysis and What are Its Benefits for Business? |  LITSLINK Blog">
            <a:extLst>
              <a:ext uri="{FF2B5EF4-FFF2-40B4-BE49-F238E27FC236}">
                <a16:creationId xmlns:a16="http://schemas.microsoft.com/office/drawing/2014/main" id="{E1A975D4-FE8F-42E2-9DE2-EDE1CED43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129" y="4254155"/>
            <a:ext cx="3999753" cy="228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5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47194-F9AC-4B75-9B6D-26168056BA56}"/>
              </a:ext>
            </a:extLst>
          </p:cNvPr>
          <p:cNvSpPr txBox="1"/>
          <p:nvPr/>
        </p:nvSpPr>
        <p:spPr>
          <a:xfrm>
            <a:off x="546847" y="600635"/>
            <a:ext cx="8588188" cy="646331"/>
          </a:xfrm>
          <a:prstGeom prst="rect">
            <a:avLst/>
          </a:prstGeom>
          <a:noFill/>
        </p:spPr>
        <p:txBody>
          <a:bodyPr wrap="square" rtlCol="0">
            <a:spAutoFit/>
          </a:bodyPr>
          <a:lstStyle/>
          <a:p>
            <a:r>
              <a:rPr lang="en-IN" sz="3600" dirty="0">
                <a:latin typeface="Calibri" panose="020F0502020204030204" pitchFamily="34" charset="0"/>
                <a:cs typeface="Calibri" panose="020F0502020204030204" pitchFamily="34" charset="0"/>
              </a:rPr>
              <a:t>Why Twitter for Sentiment analysis?</a:t>
            </a:r>
          </a:p>
        </p:txBody>
      </p:sp>
      <p:sp>
        <p:nvSpPr>
          <p:cNvPr id="5" name="TextBox 4">
            <a:extLst>
              <a:ext uri="{FF2B5EF4-FFF2-40B4-BE49-F238E27FC236}">
                <a16:creationId xmlns:a16="http://schemas.microsoft.com/office/drawing/2014/main" id="{700A25D7-7F59-407D-B032-23203CFEF271}"/>
              </a:ext>
            </a:extLst>
          </p:cNvPr>
          <p:cNvSpPr txBox="1"/>
          <p:nvPr/>
        </p:nvSpPr>
        <p:spPr>
          <a:xfrm>
            <a:off x="619125" y="1556086"/>
            <a:ext cx="790575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Twitter is a Popular microblogging Site. </a:t>
            </a:r>
          </a:p>
        </p:txBody>
      </p:sp>
      <p:sp>
        <p:nvSpPr>
          <p:cNvPr id="8" name="TextBox 7">
            <a:extLst>
              <a:ext uri="{FF2B5EF4-FFF2-40B4-BE49-F238E27FC236}">
                <a16:creationId xmlns:a16="http://schemas.microsoft.com/office/drawing/2014/main" id="{F1A0AED0-EB79-4CCB-91EB-C21BAEDF2959}"/>
              </a:ext>
            </a:extLst>
          </p:cNvPr>
          <p:cNvSpPr txBox="1"/>
          <p:nvPr/>
        </p:nvSpPr>
        <p:spPr>
          <a:xfrm>
            <a:off x="619125" y="2251405"/>
            <a:ext cx="9376213"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Short Text Messages of 140 characters.</a:t>
            </a:r>
          </a:p>
        </p:txBody>
      </p:sp>
      <p:sp>
        <p:nvSpPr>
          <p:cNvPr id="9" name="TextBox 8">
            <a:extLst>
              <a:ext uri="{FF2B5EF4-FFF2-40B4-BE49-F238E27FC236}">
                <a16:creationId xmlns:a16="http://schemas.microsoft.com/office/drawing/2014/main" id="{597EBDB9-25B2-41EE-A419-04784444CC9C}"/>
              </a:ext>
            </a:extLst>
          </p:cNvPr>
          <p:cNvSpPr txBox="1"/>
          <p:nvPr/>
        </p:nvSpPr>
        <p:spPr>
          <a:xfrm>
            <a:off x="634891" y="2877523"/>
            <a:ext cx="936044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200 + million active Users.</a:t>
            </a:r>
          </a:p>
        </p:txBody>
      </p:sp>
      <p:sp>
        <p:nvSpPr>
          <p:cNvPr id="10" name="TextBox 9">
            <a:extLst>
              <a:ext uri="{FF2B5EF4-FFF2-40B4-BE49-F238E27FC236}">
                <a16:creationId xmlns:a16="http://schemas.microsoft.com/office/drawing/2014/main" id="{1C977353-9EAD-4B5D-9D37-F0956C71D213}"/>
              </a:ext>
            </a:extLst>
          </p:cNvPr>
          <p:cNvSpPr txBox="1"/>
          <p:nvPr/>
        </p:nvSpPr>
        <p:spPr>
          <a:xfrm>
            <a:off x="619125" y="3483516"/>
            <a:ext cx="8891752"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500 millions tweets are generated everyday.</a:t>
            </a:r>
          </a:p>
        </p:txBody>
      </p:sp>
      <p:sp>
        <p:nvSpPr>
          <p:cNvPr id="11" name="TextBox 10">
            <a:extLst>
              <a:ext uri="{FF2B5EF4-FFF2-40B4-BE49-F238E27FC236}">
                <a16:creationId xmlns:a16="http://schemas.microsoft.com/office/drawing/2014/main" id="{2986AA0E-DBF9-465F-BB8F-EC81DCDC9878}"/>
              </a:ext>
            </a:extLst>
          </p:cNvPr>
          <p:cNvSpPr txBox="1"/>
          <p:nvPr/>
        </p:nvSpPr>
        <p:spPr>
          <a:xfrm>
            <a:off x="619125" y="4150714"/>
            <a:ext cx="8434551"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Twitter Audience varies from common man to celebrities.</a:t>
            </a:r>
          </a:p>
          <a:p>
            <a:endParaRPr lang="en-IN" dirty="0"/>
          </a:p>
        </p:txBody>
      </p:sp>
      <p:sp>
        <p:nvSpPr>
          <p:cNvPr id="12" name="TextBox 11">
            <a:extLst>
              <a:ext uri="{FF2B5EF4-FFF2-40B4-BE49-F238E27FC236}">
                <a16:creationId xmlns:a16="http://schemas.microsoft.com/office/drawing/2014/main" id="{9D4519A5-FD10-44A4-8705-F3037790400A}"/>
              </a:ext>
            </a:extLst>
          </p:cNvPr>
          <p:cNvSpPr txBox="1"/>
          <p:nvPr/>
        </p:nvSpPr>
        <p:spPr>
          <a:xfrm>
            <a:off x="619125" y="4854569"/>
            <a:ext cx="876562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Users often discuss current affairs and share personal views on various subjects.</a:t>
            </a:r>
          </a:p>
        </p:txBody>
      </p:sp>
      <p:sp>
        <p:nvSpPr>
          <p:cNvPr id="13" name="TextBox 12">
            <a:extLst>
              <a:ext uri="{FF2B5EF4-FFF2-40B4-BE49-F238E27FC236}">
                <a16:creationId xmlns:a16="http://schemas.microsoft.com/office/drawing/2014/main" id="{F25E07DE-6827-43B3-8B8B-65CAABD12560}"/>
              </a:ext>
            </a:extLst>
          </p:cNvPr>
          <p:cNvSpPr txBox="1"/>
          <p:nvPr/>
        </p:nvSpPr>
        <p:spPr>
          <a:xfrm>
            <a:off x="619125" y="5562706"/>
            <a:ext cx="8891752"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Tweets are small in length and hence unambiguous.</a:t>
            </a:r>
          </a:p>
          <a:p>
            <a:endParaRPr lang="en-IN" dirty="0"/>
          </a:p>
        </p:txBody>
      </p:sp>
      <p:pic>
        <p:nvPicPr>
          <p:cNvPr id="6148" name="Picture 4" descr="Twitter Sentiment Analysis Using Python">
            <a:extLst>
              <a:ext uri="{FF2B5EF4-FFF2-40B4-BE49-F238E27FC236}">
                <a16:creationId xmlns:a16="http://schemas.microsoft.com/office/drawing/2014/main" id="{00FA330F-72F2-4CC1-B7FC-210B15B0D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002" y="1746868"/>
            <a:ext cx="3601996" cy="19918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69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D4FACB-54A0-4C00-B846-CCB5C118510F}"/>
              </a:ext>
            </a:extLst>
          </p:cNvPr>
          <p:cNvSpPr txBox="1"/>
          <p:nvPr/>
        </p:nvSpPr>
        <p:spPr>
          <a:xfrm>
            <a:off x="510988" y="526720"/>
            <a:ext cx="7628965" cy="646331"/>
          </a:xfrm>
          <a:prstGeom prst="rect">
            <a:avLst/>
          </a:prstGeom>
          <a:noFill/>
        </p:spPr>
        <p:txBody>
          <a:bodyPr wrap="square">
            <a:spAutoFit/>
          </a:bodyPr>
          <a:lstStyle/>
          <a:p>
            <a:r>
              <a:rPr lang="en-IN" sz="3600" b="1" dirty="0">
                <a:latin typeface="Calibri" panose="020F0502020204030204" pitchFamily="34" charset="0"/>
                <a:cs typeface="Calibri" panose="020F0502020204030204" pitchFamily="34" charset="0"/>
              </a:rPr>
              <a:t>Sentiment Analysis on Twitter Data</a:t>
            </a:r>
          </a:p>
        </p:txBody>
      </p:sp>
      <p:sp>
        <p:nvSpPr>
          <p:cNvPr id="6" name="TextBox 5">
            <a:extLst>
              <a:ext uri="{FF2B5EF4-FFF2-40B4-BE49-F238E27FC236}">
                <a16:creationId xmlns:a16="http://schemas.microsoft.com/office/drawing/2014/main" id="{DE09D4C1-A209-4CC4-8A96-19FE19645B31}"/>
              </a:ext>
            </a:extLst>
          </p:cNvPr>
          <p:cNvSpPr txBox="1"/>
          <p:nvPr/>
        </p:nvSpPr>
        <p:spPr>
          <a:xfrm>
            <a:off x="528916" y="1342687"/>
            <a:ext cx="6544235"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Performing sentiment analysis on Twitter data involves five steps:</a:t>
            </a:r>
          </a:p>
        </p:txBody>
      </p:sp>
      <p:sp>
        <p:nvSpPr>
          <p:cNvPr id="7" name="TextBox 6">
            <a:extLst>
              <a:ext uri="{FF2B5EF4-FFF2-40B4-BE49-F238E27FC236}">
                <a16:creationId xmlns:a16="http://schemas.microsoft.com/office/drawing/2014/main" id="{5259C99A-61BC-482C-9F0D-CD0B92CBE7DC}"/>
              </a:ext>
            </a:extLst>
          </p:cNvPr>
          <p:cNvSpPr txBox="1"/>
          <p:nvPr/>
        </p:nvSpPr>
        <p:spPr>
          <a:xfrm>
            <a:off x="735105" y="1929319"/>
            <a:ext cx="6831106" cy="369332"/>
          </a:xfrm>
          <a:prstGeom prst="rect">
            <a:avLst/>
          </a:prstGeom>
          <a:noFill/>
        </p:spPr>
        <p:txBody>
          <a:bodyPr wrap="square" rtlCol="0">
            <a:spAutoFit/>
          </a:bodyPr>
          <a:lstStyle/>
          <a:p>
            <a:pPr marL="342900" indent="-342900">
              <a:buFont typeface="+mj-lt"/>
              <a:buAutoNum type="arabicPeriod"/>
            </a:pPr>
            <a:r>
              <a:rPr lang="en-IN" dirty="0">
                <a:latin typeface="Calibri" panose="020F0502020204030204" pitchFamily="34" charset="0"/>
                <a:cs typeface="Calibri" panose="020F0502020204030204" pitchFamily="34" charset="0"/>
              </a:rPr>
              <a:t>Gather relevant Twitter data.</a:t>
            </a:r>
          </a:p>
        </p:txBody>
      </p:sp>
      <p:sp>
        <p:nvSpPr>
          <p:cNvPr id="8" name="TextBox 7">
            <a:extLst>
              <a:ext uri="{FF2B5EF4-FFF2-40B4-BE49-F238E27FC236}">
                <a16:creationId xmlns:a16="http://schemas.microsoft.com/office/drawing/2014/main" id="{B94D8111-ACE3-44A8-BAAF-9FAFF448968B}"/>
              </a:ext>
            </a:extLst>
          </p:cNvPr>
          <p:cNvSpPr txBox="1"/>
          <p:nvPr/>
        </p:nvSpPr>
        <p:spPr>
          <a:xfrm>
            <a:off x="735105" y="2700617"/>
            <a:ext cx="4920193" cy="369332"/>
          </a:xfrm>
          <a:prstGeom prst="rect">
            <a:avLst/>
          </a:prstGeom>
          <a:noFill/>
        </p:spPr>
        <p:txBody>
          <a:bodyPr wrap="none" rtlCol="0">
            <a:spAutoFit/>
          </a:bodyPr>
          <a:lstStyle/>
          <a:p>
            <a:r>
              <a:rPr lang="en-IN" dirty="0">
                <a:latin typeface="Calibri" panose="020F0502020204030204" pitchFamily="34" charset="0"/>
                <a:cs typeface="Calibri" panose="020F0502020204030204" pitchFamily="34" charset="0"/>
              </a:rPr>
              <a:t>2.   Cleaning data using pre-processing techniques.</a:t>
            </a:r>
          </a:p>
        </p:txBody>
      </p:sp>
      <p:sp>
        <p:nvSpPr>
          <p:cNvPr id="9" name="TextBox 8">
            <a:extLst>
              <a:ext uri="{FF2B5EF4-FFF2-40B4-BE49-F238E27FC236}">
                <a16:creationId xmlns:a16="http://schemas.microsoft.com/office/drawing/2014/main" id="{ACC8AB2F-0CB8-4C96-B40F-EB1389987B80}"/>
              </a:ext>
            </a:extLst>
          </p:cNvPr>
          <p:cNvSpPr txBox="1"/>
          <p:nvPr/>
        </p:nvSpPr>
        <p:spPr>
          <a:xfrm>
            <a:off x="735105" y="3471915"/>
            <a:ext cx="6158753"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3.   Create a sentiment analysis machine learning model.</a:t>
            </a:r>
          </a:p>
        </p:txBody>
      </p:sp>
      <p:sp>
        <p:nvSpPr>
          <p:cNvPr id="10" name="TextBox 9">
            <a:extLst>
              <a:ext uri="{FF2B5EF4-FFF2-40B4-BE49-F238E27FC236}">
                <a16:creationId xmlns:a16="http://schemas.microsoft.com/office/drawing/2014/main" id="{9CF7AB1B-2E2F-4334-A0F8-3E368FAE8421}"/>
              </a:ext>
            </a:extLst>
          </p:cNvPr>
          <p:cNvSpPr txBox="1"/>
          <p:nvPr/>
        </p:nvSpPr>
        <p:spPr>
          <a:xfrm>
            <a:off x="735105" y="4243213"/>
            <a:ext cx="6517342"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4.   Analyse Twitter data using sentiment analysis model.</a:t>
            </a:r>
          </a:p>
        </p:txBody>
      </p:sp>
      <p:sp>
        <p:nvSpPr>
          <p:cNvPr id="11" name="TextBox 10">
            <a:extLst>
              <a:ext uri="{FF2B5EF4-FFF2-40B4-BE49-F238E27FC236}">
                <a16:creationId xmlns:a16="http://schemas.microsoft.com/office/drawing/2014/main" id="{841A2D8B-AD8D-4731-A7D5-90D8136532C2}"/>
              </a:ext>
            </a:extLst>
          </p:cNvPr>
          <p:cNvSpPr txBox="1"/>
          <p:nvPr/>
        </p:nvSpPr>
        <p:spPr>
          <a:xfrm>
            <a:off x="735105" y="5035681"/>
            <a:ext cx="6131859"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5.  Visualize the results of Twitter sentiment analysis.</a:t>
            </a:r>
          </a:p>
        </p:txBody>
      </p:sp>
      <p:pic>
        <p:nvPicPr>
          <p:cNvPr id="12" name="Picture 11" descr="Logo&#10;&#10;Description automatically generated">
            <a:extLst>
              <a:ext uri="{FF2B5EF4-FFF2-40B4-BE49-F238E27FC236}">
                <a16:creationId xmlns:a16="http://schemas.microsoft.com/office/drawing/2014/main" id="{56B062E8-916C-4EB4-B329-D3C8C5EB3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644" y="270622"/>
            <a:ext cx="1162050" cy="1162050"/>
          </a:xfrm>
          <a:prstGeom prst="rect">
            <a:avLst/>
          </a:prstGeom>
        </p:spPr>
      </p:pic>
    </p:spTree>
    <p:extLst>
      <p:ext uri="{BB962C8B-B14F-4D97-AF65-F5344CB8AC3E}">
        <p14:creationId xmlns:p14="http://schemas.microsoft.com/office/powerpoint/2010/main" val="143295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E6143-6705-45BC-9694-8F15AD856E83}"/>
              </a:ext>
            </a:extLst>
          </p:cNvPr>
          <p:cNvSpPr txBox="1"/>
          <p:nvPr/>
        </p:nvSpPr>
        <p:spPr>
          <a:xfrm>
            <a:off x="421341" y="430306"/>
            <a:ext cx="11232777"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For fetching the real-time data from twitter, the sentiment Analyzer require all requests to use OAuth for Authentication. </a:t>
            </a: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Tweepy</a:t>
            </a:r>
            <a:r>
              <a:rPr lang="en-US" dirty="0">
                <a:latin typeface="Calibri" panose="020F0502020204030204" pitchFamily="34" charset="0"/>
                <a:cs typeface="Calibri" panose="020F0502020204030204" pitchFamily="34" charset="0"/>
              </a:rPr>
              <a:t> provides functionalities in a straightforward way for Authentication.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steps for the registering twitter client application </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Open “</a:t>
            </a:r>
            <a:r>
              <a:rPr lang="en-US" b="1" dirty="0">
                <a:latin typeface="Calibri" panose="020F0502020204030204" pitchFamily="34" charset="0"/>
                <a:cs typeface="Calibri" panose="020F0502020204030204" pitchFamily="34" charset="0"/>
              </a:rPr>
              <a:t>https://developer.twitter.com/apps” </a:t>
            </a:r>
            <a:r>
              <a:rPr lang="en-US" dirty="0">
                <a:latin typeface="Calibri" panose="020F0502020204030204" pitchFamily="34" charset="0"/>
                <a:cs typeface="Calibri" panose="020F0502020204030204" pitchFamily="34" charset="0"/>
              </a:rPr>
              <a:t>and click on the button: ‘Create New App.’</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Fill all the required application details.</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Once the app is created, you will be redirected to the app page.</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Open the ‘Keys and Access Tokens’ tab.</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Copy ‘Consumer Key’, ‘Consumer Secret’, ‘Access token’, and ‘Access Token Secret’.</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We can also regenerate Key, and Token clicked on the Regenerate button.</a:t>
            </a:r>
          </a:p>
        </p:txBody>
      </p:sp>
    </p:spTree>
    <p:extLst>
      <p:ext uri="{BB962C8B-B14F-4D97-AF65-F5344CB8AC3E}">
        <p14:creationId xmlns:p14="http://schemas.microsoft.com/office/powerpoint/2010/main" val="413684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3221BB-838F-4F7E-B5BF-017BA9F4775D}"/>
              </a:ext>
            </a:extLst>
          </p:cNvPr>
          <p:cNvSpPr txBox="1"/>
          <p:nvPr/>
        </p:nvSpPr>
        <p:spPr>
          <a:xfrm>
            <a:off x="638881" y="759978"/>
            <a:ext cx="8173425" cy="1065836"/>
          </a:xfrm>
          <a:prstGeom prst="rect">
            <a:avLst/>
          </a:prstGeom>
        </p:spPr>
        <p:txBody>
          <a:bodyPr vert="horz" lIns="91440" tIns="45720" rIns="91440" bIns="45720" rtlCol="0" anchor="ctr">
            <a:normAutofit/>
          </a:bodyPr>
          <a:lstStyle/>
          <a:p>
            <a:pPr>
              <a:spcBef>
                <a:spcPct val="0"/>
              </a:spcBef>
              <a:spcAft>
                <a:spcPts val="600"/>
              </a:spcAft>
            </a:pPr>
            <a:r>
              <a:rPr lang="en-US" sz="6000" b="1" dirty="0">
                <a:latin typeface="Calibri" panose="020F0502020204030204" pitchFamily="34" charset="0"/>
                <a:ea typeface="+mj-ea"/>
                <a:cs typeface="Calibri" panose="020F0502020204030204" pitchFamily="34" charset="0"/>
              </a:rPr>
              <a:t>Twitter Developer Portal</a:t>
            </a:r>
          </a:p>
        </p:txBody>
      </p:sp>
      <p:sp>
        <p:nvSpPr>
          <p:cNvPr id="19"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DD7F91"/>
          </a:solidFill>
          <a:ln w="38100" cap="rnd">
            <a:solidFill>
              <a:srgbClr val="DD7F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6AC004-F193-4ABD-8E6F-7AA5D1302685}"/>
              </a:ext>
            </a:extLst>
          </p:cNvPr>
          <p:cNvPicPr>
            <a:picLocks noChangeAspect="1"/>
          </p:cNvPicPr>
          <p:nvPr/>
        </p:nvPicPr>
        <p:blipFill>
          <a:blip r:embed="rId2"/>
          <a:stretch>
            <a:fillRect/>
          </a:stretch>
        </p:blipFill>
        <p:spPr>
          <a:xfrm>
            <a:off x="430550" y="2444368"/>
            <a:ext cx="5058888" cy="3895344"/>
          </a:xfrm>
          <a:prstGeom prst="rect">
            <a:avLst/>
          </a:prstGeom>
        </p:spPr>
      </p:pic>
      <p:pic>
        <p:nvPicPr>
          <p:cNvPr id="3" name="Picture 2">
            <a:extLst>
              <a:ext uri="{FF2B5EF4-FFF2-40B4-BE49-F238E27FC236}">
                <a16:creationId xmlns:a16="http://schemas.microsoft.com/office/drawing/2014/main" id="{F20FC027-67E1-48EF-83C4-F7DFEA5B6315}"/>
              </a:ext>
            </a:extLst>
          </p:cNvPr>
          <p:cNvPicPr>
            <a:picLocks noChangeAspect="1"/>
          </p:cNvPicPr>
          <p:nvPr/>
        </p:nvPicPr>
        <p:blipFill>
          <a:blip r:embed="rId3"/>
          <a:stretch>
            <a:fillRect/>
          </a:stretch>
        </p:blipFill>
        <p:spPr>
          <a:xfrm>
            <a:off x="6254496" y="3256865"/>
            <a:ext cx="5614416" cy="2666846"/>
          </a:xfrm>
          <a:prstGeom prst="rect">
            <a:avLst/>
          </a:prstGeom>
        </p:spPr>
      </p:pic>
      <p:pic>
        <p:nvPicPr>
          <p:cNvPr id="8" name="Picture 7">
            <a:extLst>
              <a:ext uri="{FF2B5EF4-FFF2-40B4-BE49-F238E27FC236}">
                <a16:creationId xmlns:a16="http://schemas.microsoft.com/office/drawing/2014/main" id="{3C29EFAA-7445-485B-9AFD-841275632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3429" y="227060"/>
            <a:ext cx="1065836" cy="1065836"/>
          </a:xfrm>
          <a:prstGeom prst="rect">
            <a:avLst/>
          </a:prstGeom>
        </p:spPr>
      </p:pic>
    </p:spTree>
    <p:extLst>
      <p:ext uri="{BB962C8B-B14F-4D97-AF65-F5344CB8AC3E}">
        <p14:creationId xmlns:p14="http://schemas.microsoft.com/office/powerpoint/2010/main" val="3501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2D9209-3432-4D4B-937B-0D2023EAA5FA}"/>
              </a:ext>
            </a:extLst>
          </p:cNvPr>
          <p:cNvSpPr txBox="1"/>
          <p:nvPr/>
        </p:nvSpPr>
        <p:spPr>
          <a:xfrm>
            <a:off x="8129016" y="640080"/>
            <a:ext cx="3432048" cy="171406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dirty="0">
                <a:latin typeface="Calibri" panose="020F0502020204030204" pitchFamily="34" charset="0"/>
                <a:ea typeface="+mj-ea"/>
                <a:cs typeface="Calibri" panose="020F0502020204030204" pitchFamily="34" charset="0"/>
              </a:rPr>
              <a:t>Getting Credentials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DD7F91"/>
          </a:solidFill>
          <a:ln w="38100" cap="rnd">
            <a:solidFill>
              <a:srgbClr val="DD7F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6D53F6C-11E4-41A7-A36D-B3A85B31BCA7}"/>
              </a:ext>
            </a:extLst>
          </p:cNvPr>
          <p:cNvSpPr txBox="1"/>
          <p:nvPr/>
        </p:nvSpPr>
        <p:spPr>
          <a:xfrm>
            <a:off x="8129016" y="2803470"/>
            <a:ext cx="3432048" cy="3414450"/>
          </a:xfrm>
          <a:prstGeom prst="rect">
            <a:avLst/>
          </a:prstGeom>
        </p:spPr>
        <p:txBody>
          <a:bodyPr vert="horz" lIns="91440" tIns="45720" rIns="91440" bIns="45720" rtlCol="0" anchor="t">
            <a:normAutofit/>
          </a:bodyPr>
          <a:lstStyle/>
          <a:p>
            <a:pPr marL="285750" indent="-285750">
              <a:lnSpc>
                <a:spcPct val="11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Now to extract the tweets from twitter, we need to fill the consumer key, consumer secret, access key, and access secret</a:t>
            </a:r>
            <a:r>
              <a:rPr lang="en-US" dirty="0"/>
              <a:t>.</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5" name="Picture 4">
            <a:extLst>
              <a:ext uri="{FF2B5EF4-FFF2-40B4-BE49-F238E27FC236}">
                <a16:creationId xmlns:a16="http://schemas.microsoft.com/office/drawing/2014/main" id="{F22FA4AA-7C85-4E0E-BE15-1C12BC0DC24F}"/>
              </a:ext>
            </a:extLst>
          </p:cNvPr>
          <p:cNvPicPr>
            <a:picLocks noChangeAspect="1"/>
          </p:cNvPicPr>
          <p:nvPr/>
        </p:nvPicPr>
        <p:blipFill rotWithShape="1">
          <a:blip r:embed="rId4"/>
          <a:srcRect l="803"/>
          <a:stretch/>
        </p:blipFill>
        <p:spPr>
          <a:xfrm>
            <a:off x="686382" y="762438"/>
            <a:ext cx="6848274" cy="5333123"/>
          </a:xfrm>
          <a:prstGeom prst="rect">
            <a:avLst/>
          </a:prstGeom>
        </p:spPr>
      </p:pic>
    </p:spTree>
    <p:extLst>
      <p:ext uri="{BB962C8B-B14F-4D97-AF65-F5344CB8AC3E}">
        <p14:creationId xmlns:p14="http://schemas.microsoft.com/office/powerpoint/2010/main" val="356778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ketchyVTI">
  <a:themeElements>
    <a:clrScheme name="AnalogousFromLightSeedRightStep">
      <a:dk1>
        <a:srgbClr val="000000"/>
      </a:dk1>
      <a:lt1>
        <a:srgbClr val="FFFFFF"/>
      </a:lt1>
      <a:dk2>
        <a:srgbClr val="242A41"/>
      </a:dk2>
      <a:lt2>
        <a:srgbClr val="E2E8E7"/>
      </a:lt2>
      <a:accent1>
        <a:srgbClr val="DD7F91"/>
      </a:accent1>
      <a:accent2>
        <a:srgbClr val="D67D63"/>
      </a:accent2>
      <a:accent3>
        <a:srgbClr val="C59D54"/>
      </a:accent3>
      <a:accent4>
        <a:srgbClr val="A2A84E"/>
      </a:accent4>
      <a:accent5>
        <a:srgbClr val="8AAD64"/>
      </a:accent5>
      <a:accent6>
        <a:srgbClr val="5FB755"/>
      </a:accent6>
      <a:hlink>
        <a:srgbClr val="568E84"/>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240</TotalTime>
  <Words>647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Modern Love</vt:lpstr>
      <vt:lpstr>The Hand</vt:lpstr>
      <vt:lpstr>SketchyVTI</vt:lpstr>
      <vt:lpstr>Sentiment Analyzer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rachakonda</dc:creator>
  <cp:lastModifiedBy>rachakonda</cp:lastModifiedBy>
  <cp:revision>8</cp:revision>
  <dcterms:created xsi:type="dcterms:W3CDTF">2021-10-18T12:24:50Z</dcterms:created>
  <dcterms:modified xsi:type="dcterms:W3CDTF">2021-10-19T04:55:13Z</dcterms:modified>
</cp:coreProperties>
</file>