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57" r:id="rId3"/>
    <p:sldId id="259" r:id="rId4"/>
    <p:sldId id="258"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BB2D8A-EBE7-4C14-A369-08A4B760007B}" v="4" dt="2025-10-29T08:21:50.9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y My Name" userId="3d0ce574d925f5fb" providerId="LiveId" clId="{AC24802B-0F9C-4974-84F2-CA671706F61A}"/>
    <pc:docChg chg="modSld">
      <pc:chgData name="Say My Name" userId="3d0ce574d925f5fb" providerId="LiveId" clId="{AC24802B-0F9C-4974-84F2-CA671706F61A}" dt="2025-10-29T08:21:48.594" v="121" actId="20577"/>
      <pc:docMkLst>
        <pc:docMk/>
      </pc:docMkLst>
      <pc:sldChg chg="modSp mod">
        <pc:chgData name="Say My Name" userId="3d0ce574d925f5fb" providerId="LiveId" clId="{AC24802B-0F9C-4974-84F2-CA671706F61A}" dt="2025-10-29T08:21:48.594" v="121" actId="20577"/>
        <pc:sldMkLst>
          <pc:docMk/>
          <pc:sldMk cId="519586359" sldId="258"/>
        </pc:sldMkLst>
        <pc:graphicFrameChg chg="mod modGraphic">
          <ac:chgData name="Say My Name" userId="3d0ce574d925f5fb" providerId="LiveId" clId="{AC24802B-0F9C-4974-84F2-CA671706F61A}" dt="2025-10-29T08:21:48.594" v="121" actId="20577"/>
          <ac:graphicFrameMkLst>
            <pc:docMk/>
            <pc:sldMk cId="519586359" sldId="258"/>
            <ac:graphicFrameMk id="7" creationId="{ACE64048-76D1-E559-97A6-1E9DA8CC9F64}"/>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EF56DB-6447-4E9A-8D0B-327B958AB26D}" type="datetimeFigureOut">
              <a:rPr lang="en-US" smtClean="0"/>
              <a:t>10/29/2025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476D98-D61B-4655-9F07-885518B2E134}" type="slidenum">
              <a:rPr lang="en-US" smtClean="0"/>
              <a:t>‹#›</a:t>
            </a:fld>
            <a:endParaRPr lang="en-US"/>
          </a:p>
        </p:txBody>
      </p:sp>
    </p:spTree>
    <p:extLst>
      <p:ext uri="{BB962C8B-B14F-4D97-AF65-F5344CB8AC3E}">
        <p14:creationId xmlns:p14="http://schemas.microsoft.com/office/powerpoint/2010/main" val="9051794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2F0ED-5252-4C0D-3BA2-BA6ECDF9073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4F6E366-4DE2-8E81-1DC3-0AEE197AF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8C19ECA-A45F-0986-41DE-E73470F3D075}"/>
              </a:ext>
            </a:extLst>
          </p:cNvPr>
          <p:cNvSpPr>
            <a:spLocks noGrp="1"/>
          </p:cNvSpPr>
          <p:nvPr>
            <p:ph type="dt" sz="half" idx="10"/>
          </p:nvPr>
        </p:nvSpPr>
        <p:spPr/>
        <p:txBody>
          <a:bodyPr/>
          <a:lstStyle/>
          <a:p>
            <a:fld id="{36A8A127-BB09-41A4-B1CB-CF09F8E9604A}" type="datetime1">
              <a:rPr lang="en-US" smtClean="0"/>
              <a:t>10/29/2025</a:t>
            </a:fld>
            <a:endParaRPr lang="en-US"/>
          </a:p>
        </p:txBody>
      </p:sp>
      <p:sp>
        <p:nvSpPr>
          <p:cNvPr id="5" name="Footer Placeholder 4">
            <a:extLst>
              <a:ext uri="{FF2B5EF4-FFF2-40B4-BE49-F238E27FC236}">
                <a16:creationId xmlns:a16="http://schemas.microsoft.com/office/drawing/2014/main" id="{246DC80E-2DDD-1136-4BC6-B4406DBF7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3C6432E-64B5-4716-F794-CD0C848FE6AA}"/>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144428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050B6-05B4-E3FE-22C0-B823946C349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34B519-CE0F-EF5E-0363-067F1B0DB1E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E2CA70-5E41-1433-D1D4-58B7EECA7D33}"/>
              </a:ext>
            </a:extLst>
          </p:cNvPr>
          <p:cNvSpPr>
            <a:spLocks noGrp="1"/>
          </p:cNvSpPr>
          <p:nvPr>
            <p:ph type="dt" sz="half" idx="10"/>
          </p:nvPr>
        </p:nvSpPr>
        <p:spPr/>
        <p:txBody>
          <a:bodyPr/>
          <a:lstStyle/>
          <a:p>
            <a:fld id="{850BF149-3A71-4B38-9BDE-7A4D7C7AB1AD}" type="datetime1">
              <a:rPr lang="en-US" smtClean="0"/>
              <a:t>10/29/2025</a:t>
            </a:fld>
            <a:endParaRPr lang="en-US"/>
          </a:p>
        </p:txBody>
      </p:sp>
      <p:sp>
        <p:nvSpPr>
          <p:cNvPr id="5" name="Footer Placeholder 4">
            <a:extLst>
              <a:ext uri="{FF2B5EF4-FFF2-40B4-BE49-F238E27FC236}">
                <a16:creationId xmlns:a16="http://schemas.microsoft.com/office/drawing/2014/main" id="{4A27E013-1DD3-69EC-2DB2-F95CD3491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12FAA7-8459-22BB-DD92-45D2DCDBB7A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84219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665F096-56EB-9C2E-FB81-FEE0A0CAD9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F2D9855-6F39-E67A-6BE9-0AC527E972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C113E1-9951-703E-A152-D5CEEC0EEDDB}"/>
              </a:ext>
            </a:extLst>
          </p:cNvPr>
          <p:cNvSpPr>
            <a:spLocks noGrp="1"/>
          </p:cNvSpPr>
          <p:nvPr>
            <p:ph type="dt" sz="half" idx="10"/>
          </p:nvPr>
        </p:nvSpPr>
        <p:spPr/>
        <p:txBody>
          <a:bodyPr/>
          <a:lstStyle/>
          <a:p>
            <a:fld id="{25415CF1-83E4-4056-B983-BD617F30DAFA}" type="datetime1">
              <a:rPr lang="en-US" smtClean="0"/>
              <a:t>10/29/2025</a:t>
            </a:fld>
            <a:endParaRPr lang="en-US"/>
          </a:p>
        </p:txBody>
      </p:sp>
      <p:sp>
        <p:nvSpPr>
          <p:cNvPr id="5" name="Footer Placeholder 4">
            <a:extLst>
              <a:ext uri="{FF2B5EF4-FFF2-40B4-BE49-F238E27FC236}">
                <a16:creationId xmlns:a16="http://schemas.microsoft.com/office/drawing/2014/main" id="{A7463D87-637E-E53B-45EF-5E53B2925E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5677AB-ED08-1C04-AEC4-B8B3B85BC40F}"/>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996424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75F44-3844-F881-3DC9-E55F3A5BB2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B5DD6E-70DC-EC37-F363-8CA0371D48C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84CC4-4338-D905-6FCE-6141610CE918}"/>
              </a:ext>
            </a:extLst>
          </p:cNvPr>
          <p:cNvSpPr>
            <a:spLocks noGrp="1"/>
          </p:cNvSpPr>
          <p:nvPr>
            <p:ph type="dt" sz="half" idx="10"/>
          </p:nvPr>
        </p:nvSpPr>
        <p:spPr/>
        <p:txBody>
          <a:bodyPr/>
          <a:lstStyle/>
          <a:p>
            <a:fld id="{42A9C543-C1A5-4BB5-A80B-9531F5C51CEB}" type="datetime1">
              <a:rPr lang="en-US" smtClean="0"/>
              <a:t>10/29/2025</a:t>
            </a:fld>
            <a:endParaRPr lang="en-US"/>
          </a:p>
        </p:txBody>
      </p:sp>
      <p:sp>
        <p:nvSpPr>
          <p:cNvPr id="5" name="Footer Placeholder 4">
            <a:extLst>
              <a:ext uri="{FF2B5EF4-FFF2-40B4-BE49-F238E27FC236}">
                <a16:creationId xmlns:a16="http://schemas.microsoft.com/office/drawing/2014/main" id="{AD46F4CB-E19E-BF21-CA04-20FBF9E0B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C561CA-A7D9-921E-283C-D2D26EC9D33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85538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0DB8-4328-6842-4C20-194E16496B3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D1C16DD-B055-C373-DB9C-1095E3A7F61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308B3A-5B20-B104-4DC9-F294FE85DC4F}"/>
              </a:ext>
            </a:extLst>
          </p:cNvPr>
          <p:cNvSpPr>
            <a:spLocks noGrp="1"/>
          </p:cNvSpPr>
          <p:nvPr>
            <p:ph type="dt" sz="half" idx="10"/>
          </p:nvPr>
        </p:nvSpPr>
        <p:spPr/>
        <p:txBody>
          <a:bodyPr/>
          <a:lstStyle/>
          <a:p>
            <a:fld id="{85DB2ABE-BEC8-4A12-8AF2-3E9347C9F9C5}" type="datetime1">
              <a:rPr lang="en-US" smtClean="0"/>
              <a:t>10/29/2025</a:t>
            </a:fld>
            <a:endParaRPr lang="en-US"/>
          </a:p>
        </p:txBody>
      </p:sp>
      <p:sp>
        <p:nvSpPr>
          <p:cNvPr id="5" name="Footer Placeholder 4">
            <a:extLst>
              <a:ext uri="{FF2B5EF4-FFF2-40B4-BE49-F238E27FC236}">
                <a16:creationId xmlns:a16="http://schemas.microsoft.com/office/drawing/2014/main" id="{242F6EF1-C2BF-E0B8-5AD2-1E80894A92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3C3E5B-79C1-F551-EB78-424972E416AB}"/>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362975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FA2CF-D4B2-C0EA-7D8B-9997981DFC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8EC816-FAB0-61B5-B8A9-3CEEDE3AC64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6888030-9606-40F3-F568-569861E67B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26BC2E-18CA-513E-BBD3-A4A6A46824FE}"/>
              </a:ext>
            </a:extLst>
          </p:cNvPr>
          <p:cNvSpPr>
            <a:spLocks noGrp="1"/>
          </p:cNvSpPr>
          <p:nvPr>
            <p:ph type="dt" sz="half" idx="10"/>
          </p:nvPr>
        </p:nvSpPr>
        <p:spPr/>
        <p:txBody>
          <a:bodyPr/>
          <a:lstStyle/>
          <a:p>
            <a:fld id="{E457CA91-FD83-4EFE-93EA-63992C03614F}" type="datetime1">
              <a:rPr lang="en-US" smtClean="0"/>
              <a:t>10/29/2025</a:t>
            </a:fld>
            <a:endParaRPr lang="en-US"/>
          </a:p>
        </p:txBody>
      </p:sp>
      <p:sp>
        <p:nvSpPr>
          <p:cNvPr id="6" name="Footer Placeholder 5">
            <a:extLst>
              <a:ext uri="{FF2B5EF4-FFF2-40B4-BE49-F238E27FC236}">
                <a16:creationId xmlns:a16="http://schemas.microsoft.com/office/drawing/2014/main" id="{7610C424-8EE7-DCF3-92CA-9943CA217B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B02771-6578-A3F3-2DE5-957F26935FA9}"/>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8465012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A56EB-15F3-DA5A-FC5F-C8A9854DFC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44F55B3-769C-0F68-56E4-09A31651F0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9390E3-482E-14E5-E93E-3EFDFCA024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A5F7FD4-A0A2-100E-247B-0439DA6A8EA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B19785-7F9E-F7E7-9989-FBA2A2436A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99BF4CB-4B11-6795-84C1-91B139428AEE}"/>
              </a:ext>
            </a:extLst>
          </p:cNvPr>
          <p:cNvSpPr>
            <a:spLocks noGrp="1"/>
          </p:cNvSpPr>
          <p:nvPr>
            <p:ph type="dt" sz="half" idx="10"/>
          </p:nvPr>
        </p:nvSpPr>
        <p:spPr/>
        <p:txBody>
          <a:bodyPr/>
          <a:lstStyle/>
          <a:p>
            <a:fld id="{07D6C43A-13E2-48A2-BAE5-CC73887FC199}" type="datetime1">
              <a:rPr lang="en-US" smtClean="0"/>
              <a:t>10/29/2025</a:t>
            </a:fld>
            <a:endParaRPr lang="en-US"/>
          </a:p>
        </p:txBody>
      </p:sp>
      <p:sp>
        <p:nvSpPr>
          <p:cNvPr id="8" name="Footer Placeholder 7">
            <a:extLst>
              <a:ext uri="{FF2B5EF4-FFF2-40B4-BE49-F238E27FC236}">
                <a16:creationId xmlns:a16="http://schemas.microsoft.com/office/drawing/2014/main" id="{F52FCB82-5972-D333-E21C-DF24F6BCF4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F12211A-324E-9069-32B0-8F509730AD76}"/>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3342088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40A965-A2B0-80BB-C6BA-CCCFA272AED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0A2016-FBBB-4A1F-6F9E-FE6A63DE4832}"/>
              </a:ext>
            </a:extLst>
          </p:cNvPr>
          <p:cNvSpPr>
            <a:spLocks noGrp="1"/>
          </p:cNvSpPr>
          <p:nvPr>
            <p:ph type="dt" sz="half" idx="10"/>
          </p:nvPr>
        </p:nvSpPr>
        <p:spPr/>
        <p:txBody>
          <a:bodyPr/>
          <a:lstStyle/>
          <a:p>
            <a:fld id="{4EA2C5D3-416C-4131-8BC9-E71DA97D5A64}" type="datetime1">
              <a:rPr lang="en-US" smtClean="0"/>
              <a:t>10/29/2025</a:t>
            </a:fld>
            <a:endParaRPr lang="en-US"/>
          </a:p>
        </p:txBody>
      </p:sp>
      <p:sp>
        <p:nvSpPr>
          <p:cNvPr id="4" name="Footer Placeholder 3">
            <a:extLst>
              <a:ext uri="{FF2B5EF4-FFF2-40B4-BE49-F238E27FC236}">
                <a16:creationId xmlns:a16="http://schemas.microsoft.com/office/drawing/2014/main" id="{EBE845DF-F961-5466-32C3-C6385060CC2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6E057F6-928A-6D9F-4161-C04DEAA83D6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0759743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B366D7-6680-4FD6-C029-DC5C0BB2354F}"/>
              </a:ext>
            </a:extLst>
          </p:cNvPr>
          <p:cNvSpPr>
            <a:spLocks noGrp="1"/>
          </p:cNvSpPr>
          <p:nvPr>
            <p:ph type="dt" sz="half" idx="10"/>
          </p:nvPr>
        </p:nvSpPr>
        <p:spPr/>
        <p:txBody>
          <a:bodyPr/>
          <a:lstStyle/>
          <a:p>
            <a:fld id="{B8971593-8386-48B7-BB85-87C0949B2086}" type="datetime1">
              <a:rPr lang="en-US" smtClean="0"/>
              <a:t>10/29/2025</a:t>
            </a:fld>
            <a:endParaRPr lang="en-US"/>
          </a:p>
        </p:txBody>
      </p:sp>
      <p:sp>
        <p:nvSpPr>
          <p:cNvPr id="3" name="Footer Placeholder 2">
            <a:extLst>
              <a:ext uri="{FF2B5EF4-FFF2-40B4-BE49-F238E27FC236}">
                <a16:creationId xmlns:a16="http://schemas.microsoft.com/office/drawing/2014/main" id="{94179984-8567-91CB-0310-29A3752B78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22C7A0D-606C-3BF9-8DBE-908D80966AD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799376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684C1-8596-31A1-180D-C7EC5332BB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3762C2-B7CC-ADA3-9D39-3541B3FE5A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35A5F9-7E68-401F-C3BB-09FB74F827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F73E6-ECB8-2943-41D8-05812D848AD3}"/>
              </a:ext>
            </a:extLst>
          </p:cNvPr>
          <p:cNvSpPr>
            <a:spLocks noGrp="1"/>
          </p:cNvSpPr>
          <p:nvPr>
            <p:ph type="dt" sz="half" idx="10"/>
          </p:nvPr>
        </p:nvSpPr>
        <p:spPr/>
        <p:txBody>
          <a:bodyPr/>
          <a:lstStyle/>
          <a:p>
            <a:fld id="{3070F398-88D3-4D2F-9F7E-785BF8AD0274}" type="datetime1">
              <a:rPr lang="en-US" smtClean="0"/>
              <a:t>10/29/2025</a:t>
            </a:fld>
            <a:endParaRPr lang="en-US"/>
          </a:p>
        </p:txBody>
      </p:sp>
      <p:sp>
        <p:nvSpPr>
          <p:cNvPr id="6" name="Footer Placeholder 5">
            <a:extLst>
              <a:ext uri="{FF2B5EF4-FFF2-40B4-BE49-F238E27FC236}">
                <a16:creationId xmlns:a16="http://schemas.microsoft.com/office/drawing/2014/main" id="{D86B5AF7-95CA-05D2-1119-F667C7B6F8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2599C23-C916-AE53-9371-42CF3819D0E1}"/>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157499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9AC56-39A4-2278-722C-617F9F770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1FAD1B2-1942-74FB-C400-0DB0C13B90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DA8F38-E9BE-47E4-7662-3CD4AECCB2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28AE0B-2CCA-EDA3-1B80-8F2E1DF84CA6}"/>
              </a:ext>
            </a:extLst>
          </p:cNvPr>
          <p:cNvSpPr>
            <a:spLocks noGrp="1"/>
          </p:cNvSpPr>
          <p:nvPr>
            <p:ph type="dt" sz="half" idx="10"/>
          </p:nvPr>
        </p:nvSpPr>
        <p:spPr/>
        <p:txBody>
          <a:bodyPr/>
          <a:lstStyle/>
          <a:p>
            <a:fld id="{CE1A94C1-07AC-4775-8A4F-70BB05306BF7}" type="datetime1">
              <a:rPr lang="en-US" smtClean="0"/>
              <a:t>10/29/2025</a:t>
            </a:fld>
            <a:endParaRPr lang="en-US"/>
          </a:p>
        </p:txBody>
      </p:sp>
      <p:sp>
        <p:nvSpPr>
          <p:cNvPr id="6" name="Footer Placeholder 5">
            <a:extLst>
              <a:ext uri="{FF2B5EF4-FFF2-40B4-BE49-F238E27FC236}">
                <a16:creationId xmlns:a16="http://schemas.microsoft.com/office/drawing/2014/main" id="{2FDB1342-9AFD-57F0-2E90-76ECCEAFA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DE180B8-E20A-6138-1A1C-1E980CAD40A5}"/>
              </a:ext>
            </a:extLst>
          </p:cNvPr>
          <p:cNvSpPr>
            <a:spLocks noGrp="1"/>
          </p:cNvSpPr>
          <p:nvPr>
            <p:ph type="sldNum" sz="quarter" idx="12"/>
          </p:nvPr>
        </p:nvSpPr>
        <p:spPr/>
        <p:txBody>
          <a:bodyPr/>
          <a:lstStyle/>
          <a:p>
            <a:fld id="{1FCEF87E-815D-44D1-B0AB-39AF0402D6A8}" type="slidenum">
              <a:rPr lang="en-US" smtClean="0"/>
              <a:t>‹#›</a:t>
            </a:fld>
            <a:endParaRPr lang="en-US"/>
          </a:p>
        </p:txBody>
      </p:sp>
    </p:spTree>
    <p:extLst>
      <p:ext uri="{BB962C8B-B14F-4D97-AF65-F5344CB8AC3E}">
        <p14:creationId xmlns:p14="http://schemas.microsoft.com/office/powerpoint/2010/main" val="2969494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34DB59C-E06D-9064-D0E9-EE878347C8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03B2644-B987-EA40-64D1-C253A45B0A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BC9483-BDE6-AF2E-5EF6-5FD8C63DA8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FA37CB-3111-4E43-978B-840B0C3E984E}" type="datetime1">
              <a:rPr lang="en-US" smtClean="0"/>
              <a:t>10/29/2025</a:t>
            </a:fld>
            <a:endParaRPr lang="en-US"/>
          </a:p>
        </p:txBody>
      </p:sp>
      <p:sp>
        <p:nvSpPr>
          <p:cNvPr id="5" name="Footer Placeholder 4">
            <a:extLst>
              <a:ext uri="{FF2B5EF4-FFF2-40B4-BE49-F238E27FC236}">
                <a16:creationId xmlns:a16="http://schemas.microsoft.com/office/drawing/2014/main" id="{E6345DA1-9E37-8BE4-5FD8-3086239736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C78D0E-8A6B-A368-9312-1F3C29DDBA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FCEF87E-815D-44D1-B0AB-39AF0402D6A8}" type="slidenum">
              <a:rPr lang="en-US" smtClean="0"/>
              <a:t>‹#›</a:t>
            </a:fld>
            <a:endParaRPr lang="en-US"/>
          </a:p>
        </p:txBody>
      </p:sp>
    </p:spTree>
    <p:extLst>
      <p:ext uri="{BB962C8B-B14F-4D97-AF65-F5344CB8AC3E}">
        <p14:creationId xmlns:p14="http://schemas.microsoft.com/office/powerpoint/2010/main" val="36965271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Arjun240025/AI_MINI-PROJECT/blob/main/arjunLAB_MINI_PROJECT_TEMPLATE_AI%26DS%5B1%5D.docx" TargetMode="External"/><Relationship Id="rId2" Type="http://schemas.openxmlformats.org/officeDocument/2006/relationships/hyperlink" Target="https://github.com/Arjun240025/AI_MINI-PROJECT/blob/main/AI%20src%20cod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decision-tree-introduction/" TargetMode="External"/><Relationship Id="rId2" Type="http://schemas.openxmlformats.org/officeDocument/2006/relationships/hyperlink" Target="https://docs.python.org/3/library/tkinter.html" TargetMode="External"/><Relationship Id="rId1" Type="http://schemas.openxmlformats.org/officeDocument/2006/relationships/slideLayout" Target="../slideLayouts/slideLayout2.xml"/><Relationship Id="rId5" Type="http://schemas.openxmlformats.org/officeDocument/2006/relationships/hyperlink" Target="https://www.programiz.com/python-programming/" TargetMode="External"/><Relationship Id="rId4" Type="http://schemas.openxmlformats.org/officeDocument/2006/relationships/hyperlink" Target="https://www.tutorialspoint.com/artificial_intelligence/artificial_intelligence_decision_making.ht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7F15FA6-086D-491A-B175-0CA4656FBDCB}"/>
              </a:ext>
            </a:extLst>
          </p:cNvPr>
          <p:cNvPicPr/>
          <p:nvPr/>
        </p:nvPicPr>
        <p:blipFill>
          <a:blip r:embed="rId2" cstate="print"/>
          <a:srcRect l="21229" t="27213" r="21523" b="35253"/>
          <a:stretch>
            <a:fillRect/>
          </a:stretch>
        </p:blipFill>
        <p:spPr bwMode="auto">
          <a:xfrm>
            <a:off x="3256548" y="136525"/>
            <a:ext cx="4776536" cy="834189"/>
          </a:xfrm>
          <a:prstGeom prst="rect">
            <a:avLst/>
          </a:prstGeom>
          <a:ln>
            <a:headEnd/>
            <a:tailEnd type="none" w="med" len="med"/>
          </a:ln>
        </p:spPr>
        <p:style>
          <a:lnRef idx="1">
            <a:schemeClr val="accent2"/>
          </a:lnRef>
          <a:fillRef idx="3">
            <a:schemeClr val="accent2"/>
          </a:fillRef>
          <a:effectRef idx="2">
            <a:schemeClr val="accent2"/>
          </a:effectRef>
          <a:fontRef idx="minor">
            <a:schemeClr val="lt1"/>
          </a:fontRef>
        </p:style>
      </p:pic>
      <p:sp>
        <p:nvSpPr>
          <p:cNvPr id="7" name="Title 6">
            <a:extLst>
              <a:ext uri="{FF2B5EF4-FFF2-40B4-BE49-F238E27FC236}">
                <a16:creationId xmlns:a16="http://schemas.microsoft.com/office/drawing/2014/main" id="{5BEE647A-5606-A6E5-93DB-A43A8FC2D88A}"/>
              </a:ext>
            </a:extLst>
          </p:cNvPr>
          <p:cNvSpPr>
            <a:spLocks noGrp="1"/>
          </p:cNvSpPr>
          <p:nvPr>
            <p:ph type="ctrTitle"/>
          </p:nvPr>
        </p:nvSpPr>
        <p:spPr>
          <a:xfrm>
            <a:off x="433138" y="1251284"/>
            <a:ext cx="10812378" cy="2458586"/>
          </a:xfrm>
        </p:spPr>
        <p:txBody>
          <a:bodyPr>
            <a:noAutofit/>
          </a:bodyPr>
          <a:lstStyle/>
          <a:p>
            <a:r>
              <a:rPr lang="en-GB" sz="2400" b="1" dirty="0">
                <a:latin typeface="Times New Roman" panose="02020603050405020304" pitchFamily="18" charset="0"/>
                <a:cs typeface="Times New Roman" panose="02020603050405020304" pitchFamily="18" charset="0"/>
              </a:rPr>
              <a:t>DEPARTMENT OF</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ARTIFICIAL INTELLIGENCE AND DATA SCIENCE</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ACADEMIC YEAR 2025 - 2026</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SEMESTER III</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ARTIFICIAL INTELLIGENCE LABORATORY</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r>
              <a:rPr lang="en-GB" sz="2400" b="1" dirty="0">
                <a:solidFill>
                  <a:srgbClr val="002060"/>
                </a:solidFill>
                <a:latin typeface="Times New Roman" panose="02020603050405020304" pitchFamily="18" charset="0"/>
                <a:cs typeface="Times New Roman" panose="02020603050405020304" pitchFamily="18" charset="0"/>
              </a:rPr>
              <a:t>MINI PROJECT REVIEW</a:t>
            </a:r>
            <a:r>
              <a:rPr lang="en-GB" sz="2400" dirty="0">
                <a:solidFill>
                  <a:srgbClr val="002060"/>
                </a:solidFill>
                <a:latin typeface="Times New Roman" panose="02020603050405020304" pitchFamily="18" charset="0"/>
                <a:cs typeface="Times New Roman" panose="02020603050405020304" pitchFamily="18" charset="0"/>
              </a:rPr>
              <a:t>	</a:t>
            </a:r>
            <a:br>
              <a:rPr lang="en-GB" sz="2400" dirty="0">
                <a:latin typeface="Times New Roman" panose="02020603050405020304" pitchFamily="18" charset="0"/>
                <a:cs typeface="Times New Roman" panose="02020603050405020304" pitchFamily="18" charset="0"/>
              </a:rPr>
            </a:br>
            <a:br>
              <a:rPr lang="en-GB" sz="2400" dirty="0">
                <a:latin typeface="Times New Roman" panose="02020603050405020304" pitchFamily="18" charset="0"/>
                <a:cs typeface="Times New Roman" panose="02020603050405020304" pitchFamily="18" charset="0"/>
              </a:rPr>
            </a:br>
            <a:r>
              <a:rPr lang="en-US" sz="2400" b="1" dirty="0">
                <a:solidFill>
                  <a:srgbClr val="FF0000"/>
                </a:solidFill>
                <a:latin typeface="Times New Roman" panose="02020603050405020304" pitchFamily="18" charset="0"/>
                <a:cs typeface="Times New Roman" panose="02020603050405020304" pitchFamily="18" charset="0"/>
              </a:rPr>
              <a:t>Text based game using </a:t>
            </a:r>
            <a:r>
              <a:rPr lang="en-US" sz="2400" b="1" dirty="0" err="1">
                <a:solidFill>
                  <a:srgbClr val="FF0000"/>
                </a:solidFill>
                <a:latin typeface="Times New Roman" panose="02020603050405020304" pitchFamily="18" charset="0"/>
                <a:cs typeface="Times New Roman" panose="02020603050405020304" pitchFamily="18" charset="0"/>
              </a:rPr>
              <a:t>tkinter</a:t>
            </a:r>
            <a:endParaRPr lang="en-US" sz="2400" b="1" dirty="0">
              <a:solidFill>
                <a:srgbClr val="FF0000"/>
              </a:solidFill>
              <a:latin typeface="Times New Roman" panose="02020603050405020304" pitchFamily="18" charset="0"/>
              <a:cs typeface="Times New Roman" panose="02020603050405020304" pitchFamily="18" charset="0"/>
            </a:endParaRPr>
          </a:p>
        </p:txBody>
      </p:sp>
      <p:graphicFrame>
        <p:nvGraphicFramePr>
          <p:cNvPr id="11" name="Table 10">
            <a:extLst>
              <a:ext uri="{FF2B5EF4-FFF2-40B4-BE49-F238E27FC236}">
                <a16:creationId xmlns:a16="http://schemas.microsoft.com/office/drawing/2014/main" id="{B39E0012-B3AF-E718-6BBA-5D37629E4005}"/>
              </a:ext>
            </a:extLst>
          </p:cNvPr>
          <p:cNvGraphicFramePr>
            <a:graphicFrameLocks noGrp="1"/>
          </p:cNvGraphicFramePr>
          <p:nvPr>
            <p:extLst>
              <p:ext uri="{D42A27DB-BD31-4B8C-83A1-F6EECF244321}">
                <p14:modId xmlns:p14="http://schemas.microsoft.com/office/powerpoint/2010/main" val="1202648987"/>
              </p:ext>
            </p:extLst>
          </p:nvPr>
        </p:nvGraphicFramePr>
        <p:xfrm>
          <a:off x="2098841" y="3845961"/>
          <a:ext cx="8392696" cy="2458586"/>
        </p:xfrm>
        <a:graphic>
          <a:graphicData uri="http://schemas.openxmlformats.org/drawingml/2006/table">
            <a:tbl>
              <a:tblPr firstRow="1" bandRow="1">
                <a:tableStyleId>{21E4AEA4-8DFA-4A89-87EB-49C32662AFE0}</a:tableStyleId>
              </a:tblPr>
              <a:tblGrid>
                <a:gridCol w="2216485">
                  <a:extLst>
                    <a:ext uri="{9D8B030D-6E8A-4147-A177-3AD203B41FA5}">
                      <a16:colId xmlns:a16="http://schemas.microsoft.com/office/drawing/2014/main" val="1924387309"/>
                    </a:ext>
                  </a:extLst>
                </a:gridCol>
                <a:gridCol w="6176211">
                  <a:extLst>
                    <a:ext uri="{9D8B030D-6E8A-4147-A177-3AD203B41FA5}">
                      <a16:colId xmlns:a16="http://schemas.microsoft.com/office/drawing/2014/main" val="471423325"/>
                    </a:ext>
                  </a:extLst>
                </a:gridCol>
              </a:tblGrid>
              <a:tr h="486314">
                <a:tc>
                  <a:txBody>
                    <a:bodyPr/>
                    <a:lstStyle/>
                    <a:p>
                      <a:r>
                        <a:rPr lang="en-GB" b="1" dirty="0">
                          <a:solidFill>
                            <a:schemeClr val="tx1"/>
                          </a:solidFill>
                        </a:rPr>
                        <a:t>REGISTER NUMBER</a:t>
                      </a:r>
                      <a:endParaRPr lang="en-US" b="1" dirty="0">
                        <a:solidFill>
                          <a:schemeClr val="tx1"/>
                        </a:solidFill>
                      </a:endParaRPr>
                    </a:p>
                  </a:txBody>
                  <a:tcPr/>
                </a:tc>
                <a:tc>
                  <a:txBody>
                    <a:bodyPr/>
                    <a:lstStyle/>
                    <a:p>
                      <a:endParaRPr lang="en-US" dirty="0"/>
                    </a:p>
                  </a:txBody>
                  <a:tcPr/>
                </a:tc>
                <a:extLst>
                  <a:ext uri="{0D108BD9-81ED-4DB2-BD59-A6C34878D82A}">
                    <a16:rowId xmlns:a16="http://schemas.microsoft.com/office/drawing/2014/main" val="471703413"/>
                  </a:ext>
                </a:extLst>
              </a:tr>
              <a:tr h="493068">
                <a:tc>
                  <a:txBody>
                    <a:bodyPr/>
                    <a:lstStyle/>
                    <a:p>
                      <a:r>
                        <a:rPr lang="en-GB" b="1" dirty="0">
                          <a:solidFill>
                            <a:schemeClr val="tx1"/>
                          </a:solidFill>
                        </a:rPr>
                        <a:t>NAME</a:t>
                      </a:r>
                      <a:endParaRPr lang="en-US" b="1" dirty="0">
                        <a:solidFill>
                          <a:schemeClr val="tx1"/>
                        </a:solidFill>
                      </a:endParaRPr>
                    </a:p>
                  </a:txBody>
                  <a:tcPr/>
                </a:tc>
                <a:tc>
                  <a:txBody>
                    <a:bodyPr/>
                    <a:lstStyle/>
                    <a:p>
                      <a:r>
                        <a:rPr lang="en-US" dirty="0"/>
                        <a:t>ARJUN V</a:t>
                      </a:r>
                    </a:p>
                  </a:txBody>
                  <a:tcPr/>
                </a:tc>
                <a:extLst>
                  <a:ext uri="{0D108BD9-81ED-4DB2-BD59-A6C34878D82A}">
                    <a16:rowId xmlns:a16="http://schemas.microsoft.com/office/drawing/2014/main" val="2967366592"/>
                  </a:ext>
                </a:extLst>
              </a:tr>
              <a:tr h="493068">
                <a:tc>
                  <a:txBody>
                    <a:bodyPr/>
                    <a:lstStyle/>
                    <a:p>
                      <a:r>
                        <a:rPr lang="en-GB" b="1" dirty="0">
                          <a:solidFill>
                            <a:schemeClr val="tx1"/>
                          </a:solidFill>
                        </a:rPr>
                        <a:t>YEAR</a:t>
                      </a:r>
                      <a:endParaRPr lang="en-US" b="1" dirty="0">
                        <a:solidFill>
                          <a:schemeClr val="tx1"/>
                        </a:solidFill>
                      </a:endParaRPr>
                    </a:p>
                  </a:txBody>
                  <a:tcPr/>
                </a:tc>
                <a:tc>
                  <a:txBody>
                    <a:bodyPr/>
                    <a:lstStyle/>
                    <a:p>
                      <a:r>
                        <a:rPr lang="en-US" dirty="0"/>
                        <a:t>II</a:t>
                      </a:r>
                    </a:p>
                  </a:txBody>
                  <a:tcPr/>
                </a:tc>
                <a:extLst>
                  <a:ext uri="{0D108BD9-81ED-4DB2-BD59-A6C34878D82A}">
                    <a16:rowId xmlns:a16="http://schemas.microsoft.com/office/drawing/2014/main" val="3106965190"/>
                  </a:ext>
                </a:extLst>
              </a:tr>
              <a:tr h="493068">
                <a:tc>
                  <a:txBody>
                    <a:bodyPr/>
                    <a:lstStyle/>
                    <a:p>
                      <a:r>
                        <a:rPr lang="en-GB" b="1" dirty="0">
                          <a:solidFill>
                            <a:schemeClr val="tx1"/>
                          </a:solidFill>
                        </a:rPr>
                        <a:t>SECTION</a:t>
                      </a:r>
                      <a:endParaRPr lang="en-US" b="1" dirty="0">
                        <a:solidFill>
                          <a:schemeClr val="tx1"/>
                        </a:solidFill>
                      </a:endParaRPr>
                    </a:p>
                  </a:txBody>
                  <a:tcPr/>
                </a:tc>
                <a:tc>
                  <a:txBody>
                    <a:bodyPr/>
                    <a:lstStyle/>
                    <a:p>
                      <a:r>
                        <a:rPr lang="en-US" dirty="0"/>
                        <a:t>A</a:t>
                      </a:r>
                    </a:p>
                  </a:txBody>
                  <a:tcPr/>
                </a:tc>
                <a:extLst>
                  <a:ext uri="{0D108BD9-81ED-4DB2-BD59-A6C34878D82A}">
                    <a16:rowId xmlns:a16="http://schemas.microsoft.com/office/drawing/2014/main" val="3234068443"/>
                  </a:ext>
                </a:extLst>
              </a:tr>
              <a:tr h="493068">
                <a:tc>
                  <a:txBody>
                    <a:bodyPr/>
                    <a:lstStyle/>
                    <a:p>
                      <a:r>
                        <a:rPr lang="en-GB" b="1" dirty="0">
                          <a:solidFill>
                            <a:schemeClr val="tx1"/>
                          </a:solidFill>
                        </a:rPr>
                        <a:t>FACULTY IN-CHARGE</a:t>
                      </a:r>
                      <a:endParaRPr lang="en-US" b="1" dirty="0">
                        <a:solidFill>
                          <a:schemeClr val="tx1"/>
                        </a:solidFill>
                      </a:endParaRPr>
                    </a:p>
                  </a:txBody>
                  <a:tcPr/>
                </a:tc>
                <a:tc>
                  <a:txBody>
                    <a:bodyPr/>
                    <a:lstStyle/>
                    <a:p>
                      <a:r>
                        <a:rPr lang="en-GB" b="1" dirty="0"/>
                        <a:t>Mrs. M. Divya</a:t>
                      </a:r>
                      <a:endParaRPr lang="en-US" b="1" dirty="0"/>
                    </a:p>
                  </a:txBody>
                  <a:tcPr/>
                </a:tc>
                <a:extLst>
                  <a:ext uri="{0D108BD9-81ED-4DB2-BD59-A6C34878D82A}">
                    <a16:rowId xmlns:a16="http://schemas.microsoft.com/office/drawing/2014/main" val="3536199969"/>
                  </a:ext>
                </a:extLst>
              </a:tr>
            </a:tbl>
          </a:graphicData>
        </a:graphic>
      </p:graphicFrame>
      <p:sp>
        <p:nvSpPr>
          <p:cNvPr id="12" name="Date Placeholder 11">
            <a:extLst>
              <a:ext uri="{FF2B5EF4-FFF2-40B4-BE49-F238E27FC236}">
                <a16:creationId xmlns:a16="http://schemas.microsoft.com/office/drawing/2014/main" id="{6B174A57-15CE-2FFD-86D9-B7E84692480D}"/>
              </a:ext>
            </a:extLst>
          </p:cNvPr>
          <p:cNvSpPr>
            <a:spLocks noGrp="1"/>
          </p:cNvSpPr>
          <p:nvPr>
            <p:ph type="dt" sz="half" idx="10"/>
          </p:nvPr>
        </p:nvSpPr>
        <p:spPr/>
        <p:txBody>
          <a:bodyPr/>
          <a:lstStyle/>
          <a:p>
            <a:fld id="{F9B0B098-7844-408D-9BB3-6B083FBEE8AA}" type="datetime1">
              <a:rPr lang="en-US" smtClean="0"/>
              <a:t>10/29/2025</a:t>
            </a:fld>
            <a:endParaRPr lang="en-US"/>
          </a:p>
        </p:txBody>
      </p:sp>
      <p:sp>
        <p:nvSpPr>
          <p:cNvPr id="13" name="Slide Number Placeholder 12">
            <a:extLst>
              <a:ext uri="{FF2B5EF4-FFF2-40B4-BE49-F238E27FC236}">
                <a16:creationId xmlns:a16="http://schemas.microsoft.com/office/drawing/2014/main" id="{E4873981-939E-932D-DBE2-6B02CC92B85F}"/>
              </a:ext>
            </a:extLst>
          </p:cNvPr>
          <p:cNvSpPr>
            <a:spLocks noGrp="1"/>
          </p:cNvSpPr>
          <p:nvPr>
            <p:ph type="sldNum" sz="quarter" idx="12"/>
          </p:nvPr>
        </p:nvSpPr>
        <p:spPr/>
        <p:txBody>
          <a:bodyPr/>
          <a:lstStyle/>
          <a:p>
            <a:fld id="{1FCEF87E-815D-44D1-B0AB-39AF0402D6A8}" type="slidenum">
              <a:rPr lang="en-US" smtClean="0"/>
              <a:t>1</a:t>
            </a:fld>
            <a:endParaRPr lang="en-US"/>
          </a:p>
        </p:txBody>
      </p:sp>
    </p:spTree>
    <p:extLst>
      <p:ext uri="{BB962C8B-B14F-4D97-AF65-F5344CB8AC3E}">
        <p14:creationId xmlns:p14="http://schemas.microsoft.com/office/powerpoint/2010/main" val="2720793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E759A-0732-65F8-ABFC-93E81441B8A8}"/>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PROBLEM STATEMENT</a:t>
            </a:r>
            <a:endParaRPr lang="en-US" dirty="0">
              <a:solidFill>
                <a:schemeClr val="tx1"/>
              </a:solidFill>
            </a:endParaRPr>
          </a:p>
        </p:txBody>
      </p:sp>
      <p:sp>
        <p:nvSpPr>
          <p:cNvPr id="3" name="Content Placeholder 2">
            <a:extLst>
              <a:ext uri="{FF2B5EF4-FFF2-40B4-BE49-F238E27FC236}">
                <a16:creationId xmlns:a16="http://schemas.microsoft.com/office/drawing/2014/main" id="{FAE17474-C476-1051-3F37-A2159E2BEE57}"/>
              </a:ext>
            </a:extLst>
          </p:cNvPr>
          <p:cNvSpPr>
            <a:spLocks noGrp="1"/>
          </p:cNvSpPr>
          <p:nvPr>
            <p:ph idx="1"/>
          </p:nvPr>
        </p:nvSpPr>
        <p:spPr>
          <a:xfrm>
            <a:off x="838200" y="818148"/>
            <a:ext cx="10515600" cy="5358816"/>
          </a:xfrm>
        </p:spPr>
        <p:txBody>
          <a:bodyPr>
            <a:normAutofit/>
          </a:bodyPr>
          <a:lstStyle/>
          <a:p>
            <a:r>
              <a:rPr lang="en-US" sz="2000" dirty="0"/>
              <a:t>Brief Overview:</a:t>
            </a:r>
          </a:p>
          <a:p>
            <a:r>
              <a:rPr lang="en-US" sz="1600" dirty="0"/>
              <a:t>This project is a simple AI-based interactive storytelling game built using Python’s </a:t>
            </a:r>
            <a:r>
              <a:rPr lang="en-US" sz="1600" dirty="0" err="1"/>
              <a:t>Tkinter</a:t>
            </a:r>
            <a:r>
              <a:rPr lang="en-US" sz="1600" dirty="0"/>
              <a:t> module. It demonstrates how AI decision-making works by letting the player choose different paths that lead to various outcomes. Each choice represents a logical decision, similar to how AI makes decisions based on conditions. The project aims to show how basic AI logic can be applied to create engaging and intelligent story-based applications.</a:t>
            </a:r>
          </a:p>
          <a:p>
            <a:r>
              <a:rPr lang="en-US" sz="2000" dirty="0"/>
              <a:t>Problem Statement:</a:t>
            </a:r>
          </a:p>
          <a:p>
            <a:r>
              <a:rPr lang="en-US" sz="1600" dirty="0"/>
              <a:t>This project is designed to create an interactive story-based adventure game using Artificial Intelligence concepts in a simple form of decision-making. The program allows the user to make choices that affect the story’s outcome, simulating the way AI systems make decisions based on given inputs. The aim is to demonstrate how logical flow and conditional branching can be used to mimic basic AI behavior in storytelling.</a:t>
            </a:r>
          </a:p>
          <a:p>
            <a:r>
              <a:rPr lang="en-US" sz="2000" dirty="0"/>
              <a:t>Expected Result:</a:t>
            </a:r>
          </a:p>
          <a:p>
            <a:r>
              <a:rPr lang="en-US" sz="1600" dirty="0"/>
              <a:t>The program provides an engaging user experience where each decision leads to a different outcome — win or lose — representing the AI concept of state-based decision-making. This showcases how AI logic can be applied to create intelligent, interactive systems in entertainment and learning applications.</a:t>
            </a:r>
          </a:p>
          <a:p>
            <a:r>
              <a:rPr lang="en-US" sz="2000" dirty="0"/>
              <a:t>Possibilities:</a:t>
            </a:r>
          </a:p>
          <a:p>
            <a:r>
              <a:rPr lang="en-US" sz="1600" dirty="0"/>
              <a:t>This project can be expanded by adding more story paths, AI-based decision suggestions, voice interaction, or adaptive storylines that change based on user behavior — making it more intelligent and immersive.</a:t>
            </a:r>
          </a:p>
        </p:txBody>
      </p:sp>
      <p:sp>
        <p:nvSpPr>
          <p:cNvPr id="4" name="Date Placeholder 3">
            <a:extLst>
              <a:ext uri="{FF2B5EF4-FFF2-40B4-BE49-F238E27FC236}">
                <a16:creationId xmlns:a16="http://schemas.microsoft.com/office/drawing/2014/main" id="{85FF5BCC-B36E-DFE5-103F-31FA12632094}"/>
              </a:ext>
            </a:extLst>
          </p:cNvPr>
          <p:cNvSpPr>
            <a:spLocks noGrp="1"/>
          </p:cNvSpPr>
          <p:nvPr>
            <p:ph type="dt" sz="half" idx="10"/>
          </p:nvPr>
        </p:nvSpPr>
        <p:spPr/>
        <p:txBody>
          <a:bodyPr/>
          <a:lstStyle/>
          <a:p>
            <a:fld id="{316FBEDF-053F-468F-8CCF-D1ACE4FBB50D}" type="datetime1">
              <a:rPr lang="en-US" smtClean="0"/>
              <a:t>10/29/2025</a:t>
            </a:fld>
            <a:endParaRPr lang="en-US"/>
          </a:p>
        </p:txBody>
      </p:sp>
      <p:sp>
        <p:nvSpPr>
          <p:cNvPr id="5" name="Slide Number Placeholder 4">
            <a:extLst>
              <a:ext uri="{FF2B5EF4-FFF2-40B4-BE49-F238E27FC236}">
                <a16:creationId xmlns:a16="http://schemas.microsoft.com/office/drawing/2014/main" id="{70253399-F526-B4B1-D444-32B3A164A39F}"/>
              </a:ext>
            </a:extLst>
          </p:cNvPr>
          <p:cNvSpPr>
            <a:spLocks noGrp="1"/>
          </p:cNvSpPr>
          <p:nvPr>
            <p:ph type="sldNum" sz="quarter" idx="12"/>
          </p:nvPr>
        </p:nvSpPr>
        <p:spPr/>
        <p:txBody>
          <a:bodyPr/>
          <a:lstStyle/>
          <a:p>
            <a:fld id="{1FCEF87E-815D-44D1-B0AB-39AF0402D6A8}" type="slidenum">
              <a:rPr lang="en-US" smtClean="0"/>
              <a:t>2</a:t>
            </a:fld>
            <a:endParaRPr lang="en-US"/>
          </a:p>
        </p:txBody>
      </p:sp>
    </p:spTree>
    <p:extLst>
      <p:ext uri="{BB962C8B-B14F-4D97-AF65-F5344CB8AC3E}">
        <p14:creationId xmlns:p14="http://schemas.microsoft.com/office/powerpoint/2010/main" val="181661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CC068-5F54-97E8-2F1C-0538F1126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B2B1AF-B7ED-6DDA-888D-9BCAF08EA5E4}"/>
              </a:ext>
            </a:extLst>
          </p:cNvPr>
          <p:cNvSpPr>
            <a:spLocks noGrp="1"/>
          </p:cNvSpPr>
          <p:nvPr>
            <p:ph type="title"/>
          </p:nvPr>
        </p:nvSpPr>
        <p:spPr>
          <a:xfrm>
            <a:off x="0" y="35509"/>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THEORETICAL BACKGROUND</a:t>
            </a:r>
            <a:endParaRPr lang="en-US" dirty="0">
              <a:solidFill>
                <a:schemeClr val="tx1"/>
              </a:solidFill>
            </a:endParaRPr>
          </a:p>
        </p:txBody>
      </p:sp>
      <p:sp>
        <p:nvSpPr>
          <p:cNvPr id="3" name="Content Placeholder 2">
            <a:extLst>
              <a:ext uri="{FF2B5EF4-FFF2-40B4-BE49-F238E27FC236}">
                <a16:creationId xmlns:a16="http://schemas.microsoft.com/office/drawing/2014/main" id="{FE67243E-1300-82BE-9968-6837E801AFFC}"/>
              </a:ext>
            </a:extLst>
          </p:cNvPr>
          <p:cNvSpPr>
            <a:spLocks noGrp="1"/>
          </p:cNvSpPr>
          <p:nvPr>
            <p:ph idx="1"/>
          </p:nvPr>
        </p:nvSpPr>
        <p:spPr>
          <a:xfrm>
            <a:off x="838200" y="818148"/>
            <a:ext cx="10515600" cy="5358816"/>
          </a:xfrm>
        </p:spPr>
        <p:txBody>
          <a:bodyPr/>
          <a:lstStyle/>
          <a:p>
            <a:pPr marL="457200" lvl="1" indent="0">
              <a:buNone/>
            </a:pPr>
            <a:r>
              <a:rPr lang="en-US" dirty="0"/>
              <a:t>Artificial Intelligence (AI) focuses on enabling machines to make decisions similar to humans. One basic AI concept used in this project is decision-based reasoning, where the system chooses actions depending on the current </a:t>
            </a:r>
            <a:r>
              <a:rPr lang="en-US" dirty="0" err="1"/>
              <a:t>situation.The</a:t>
            </a:r>
            <a:r>
              <a:rPr lang="en-US" dirty="0"/>
              <a:t> adventure game works on the idea of a state transition model, where each story part represents a state, and user choices decide the next state. This is similar to a finite state machine (FSM) or a decision tree, commonly used in AI for logical flow and decision-</a:t>
            </a:r>
            <a:r>
              <a:rPr lang="en-US" dirty="0" err="1"/>
              <a:t>making.The</a:t>
            </a:r>
            <a:r>
              <a:rPr lang="en-US" dirty="0"/>
              <a:t> program uses simple rule-based logic, where each condition or choice leads to a specific outcome. Though basic, this approach represents how intelligent agents make logical moves in response to different conditions, forming the foundation of many AI-driven systems like games and simulations.</a:t>
            </a:r>
          </a:p>
          <a:p>
            <a:endParaRPr lang="en-US" dirty="0"/>
          </a:p>
        </p:txBody>
      </p:sp>
      <p:sp>
        <p:nvSpPr>
          <p:cNvPr id="4" name="Date Placeholder 3">
            <a:extLst>
              <a:ext uri="{FF2B5EF4-FFF2-40B4-BE49-F238E27FC236}">
                <a16:creationId xmlns:a16="http://schemas.microsoft.com/office/drawing/2014/main" id="{4AF593AB-ABA6-D8E8-42D9-A38FB7B4DB45}"/>
              </a:ext>
            </a:extLst>
          </p:cNvPr>
          <p:cNvSpPr>
            <a:spLocks noGrp="1"/>
          </p:cNvSpPr>
          <p:nvPr>
            <p:ph type="dt" sz="half" idx="10"/>
          </p:nvPr>
        </p:nvSpPr>
        <p:spPr/>
        <p:txBody>
          <a:bodyPr/>
          <a:lstStyle/>
          <a:p>
            <a:fld id="{316FBEDF-053F-468F-8CCF-D1ACE4FBB50D}" type="datetime1">
              <a:rPr lang="en-US" smtClean="0"/>
              <a:t>10/29/2025</a:t>
            </a:fld>
            <a:endParaRPr lang="en-US"/>
          </a:p>
        </p:txBody>
      </p:sp>
      <p:sp>
        <p:nvSpPr>
          <p:cNvPr id="5" name="Slide Number Placeholder 4">
            <a:extLst>
              <a:ext uri="{FF2B5EF4-FFF2-40B4-BE49-F238E27FC236}">
                <a16:creationId xmlns:a16="http://schemas.microsoft.com/office/drawing/2014/main" id="{40AE40CC-B05F-6325-A926-99504CD4A72F}"/>
              </a:ext>
            </a:extLst>
          </p:cNvPr>
          <p:cNvSpPr>
            <a:spLocks noGrp="1"/>
          </p:cNvSpPr>
          <p:nvPr>
            <p:ph type="sldNum" sz="quarter" idx="12"/>
          </p:nvPr>
        </p:nvSpPr>
        <p:spPr/>
        <p:txBody>
          <a:bodyPr/>
          <a:lstStyle/>
          <a:p>
            <a:fld id="{1FCEF87E-815D-44D1-B0AB-39AF0402D6A8}" type="slidenum">
              <a:rPr lang="en-US" smtClean="0"/>
              <a:t>3</a:t>
            </a:fld>
            <a:endParaRPr lang="en-US"/>
          </a:p>
        </p:txBody>
      </p:sp>
    </p:spTree>
    <p:extLst>
      <p:ext uri="{BB962C8B-B14F-4D97-AF65-F5344CB8AC3E}">
        <p14:creationId xmlns:p14="http://schemas.microsoft.com/office/powerpoint/2010/main" val="283269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34F6B-2294-8100-6428-71DD4A23A3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876350-5987-57CB-5096-A77DCA2009EF}"/>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IMPLEMENTATION AND CODE</a:t>
            </a:r>
            <a:endParaRPr lang="en-US" dirty="0">
              <a:solidFill>
                <a:schemeClr val="tx1"/>
              </a:solidFill>
            </a:endParaRPr>
          </a:p>
        </p:txBody>
      </p:sp>
      <p:sp>
        <p:nvSpPr>
          <p:cNvPr id="3" name="Content Placeholder 2">
            <a:extLst>
              <a:ext uri="{FF2B5EF4-FFF2-40B4-BE49-F238E27FC236}">
                <a16:creationId xmlns:a16="http://schemas.microsoft.com/office/drawing/2014/main" id="{A229904C-7E5E-5862-ACA4-167CDBC5044B}"/>
              </a:ext>
            </a:extLst>
          </p:cNvPr>
          <p:cNvSpPr>
            <a:spLocks noGrp="1"/>
          </p:cNvSpPr>
          <p:nvPr>
            <p:ph idx="1"/>
          </p:nvPr>
        </p:nvSpPr>
        <p:spPr>
          <a:xfrm>
            <a:off x="838200" y="1267326"/>
            <a:ext cx="10515600" cy="4909637"/>
          </a:xfrm>
        </p:spPr>
        <p:txBody>
          <a:bodyPr/>
          <a:lstStyle/>
          <a:p>
            <a:r>
              <a:rPr lang="en-GB" dirty="0"/>
              <a:t>Link to code in Git-hub Repository</a:t>
            </a:r>
          </a:p>
          <a:p>
            <a:endParaRPr lang="en-GB" dirty="0"/>
          </a:p>
          <a:p>
            <a:endParaRPr lang="en-US" dirty="0"/>
          </a:p>
        </p:txBody>
      </p:sp>
      <p:sp>
        <p:nvSpPr>
          <p:cNvPr id="4" name="Date Placeholder 3">
            <a:extLst>
              <a:ext uri="{FF2B5EF4-FFF2-40B4-BE49-F238E27FC236}">
                <a16:creationId xmlns:a16="http://schemas.microsoft.com/office/drawing/2014/main" id="{C0BC0E82-F7C5-E4B3-8BB9-1583AC631384}"/>
              </a:ext>
            </a:extLst>
          </p:cNvPr>
          <p:cNvSpPr>
            <a:spLocks noGrp="1"/>
          </p:cNvSpPr>
          <p:nvPr>
            <p:ph type="dt" sz="half" idx="10"/>
          </p:nvPr>
        </p:nvSpPr>
        <p:spPr/>
        <p:txBody>
          <a:bodyPr/>
          <a:lstStyle/>
          <a:p>
            <a:fld id="{C5480D13-07B8-4CF5-901F-BD1025D74351}" type="datetime1">
              <a:rPr lang="en-US" smtClean="0"/>
              <a:t>10/29/2025</a:t>
            </a:fld>
            <a:endParaRPr lang="en-US"/>
          </a:p>
        </p:txBody>
      </p:sp>
      <p:sp>
        <p:nvSpPr>
          <p:cNvPr id="5" name="Slide Number Placeholder 4">
            <a:extLst>
              <a:ext uri="{FF2B5EF4-FFF2-40B4-BE49-F238E27FC236}">
                <a16:creationId xmlns:a16="http://schemas.microsoft.com/office/drawing/2014/main" id="{04775014-201C-1110-C957-46A30A1C2417}"/>
              </a:ext>
            </a:extLst>
          </p:cNvPr>
          <p:cNvSpPr>
            <a:spLocks noGrp="1"/>
          </p:cNvSpPr>
          <p:nvPr>
            <p:ph type="sldNum" sz="quarter" idx="12"/>
          </p:nvPr>
        </p:nvSpPr>
        <p:spPr/>
        <p:txBody>
          <a:bodyPr/>
          <a:lstStyle/>
          <a:p>
            <a:fld id="{1FCEF87E-815D-44D1-B0AB-39AF0402D6A8}" type="slidenum">
              <a:rPr lang="en-US" smtClean="0"/>
              <a:t>4</a:t>
            </a:fld>
            <a:endParaRPr lang="en-US"/>
          </a:p>
        </p:txBody>
      </p:sp>
      <p:graphicFrame>
        <p:nvGraphicFramePr>
          <p:cNvPr id="7" name="Table 6">
            <a:extLst>
              <a:ext uri="{FF2B5EF4-FFF2-40B4-BE49-F238E27FC236}">
                <a16:creationId xmlns:a16="http://schemas.microsoft.com/office/drawing/2014/main" id="{ACE64048-76D1-E559-97A6-1E9DA8CC9F64}"/>
              </a:ext>
            </a:extLst>
          </p:cNvPr>
          <p:cNvGraphicFramePr>
            <a:graphicFrameLocks noGrp="1"/>
          </p:cNvGraphicFramePr>
          <p:nvPr>
            <p:extLst>
              <p:ext uri="{D42A27DB-BD31-4B8C-83A1-F6EECF244321}">
                <p14:modId xmlns:p14="http://schemas.microsoft.com/office/powerpoint/2010/main" val="3128684225"/>
              </p:ext>
            </p:extLst>
          </p:nvPr>
        </p:nvGraphicFramePr>
        <p:xfrm>
          <a:off x="1854200" y="2205222"/>
          <a:ext cx="8128000" cy="4211320"/>
        </p:xfrm>
        <a:graphic>
          <a:graphicData uri="http://schemas.openxmlformats.org/drawingml/2006/table">
            <a:tbl>
              <a:tblPr firstRow="1" bandRow="1">
                <a:tableStyleId>{21E4AEA4-8DFA-4A89-87EB-49C32662AFE0}</a:tableStyleId>
              </a:tblPr>
              <a:tblGrid>
                <a:gridCol w="4363720">
                  <a:extLst>
                    <a:ext uri="{9D8B030D-6E8A-4147-A177-3AD203B41FA5}">
                      <a16:colId xmlns:a16="http://schemas.microsoft.com/office/drawing/2014/main" val="4052004335"/>
                    </a:ext>
                  </a:extLst>
                </a:gridCol>
                <a:gridCol w="3764280">
                  <a:extLst>
                    <a:ext uri="{9D8B030D-6E8A-4147-A177-3AD203B41FA5}">
                      <a16:colId xmlns:a16="http://schemas.microsoft.com/office/drawing/2014/main" val="1251959847"/>
                    </a:ext>
                  </a:extLst>
                </a:gridCol>
              </a:tblGrid>
              <a:tr h="199650">
                <a:tc>
                  <a:txBody>
                    <a:bodyPr/>
                    <a:lstStyle/>
                    <a:p>
                      <a:r>
                        <a:rPr lang="en-GB" dirty="0">
                          <a:solidFill>
                            <a:schemeClr val="tx1"/>
                          </a:solidFill>
                        </a:rPr>
                        <a:t>List</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GB" dirty="0">
                          <a:solidFill>
                            <a:schemeClr val="tx1"/>
                          </a:solidFill>
                        </a:rPr>
                        <a:t>Git-hub Repository Links</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99369799"/>
                  </a:ext>
                </a:extLst>
              </a:tr>
              <a:tr h="370840">
                <a:tc>
                  <a:txBody>
                    <a:bodyPr/>
                    <a:lstStyle/>
                    <a:p>
                      <a:r>
                        <a:rPr lang="en-GB" dirty="0">
                          <a:solidFill>
                            <a:schemeClr val="tx1"/>
                          </a:solidFill>
                        </a:rPr>
                        <a:t>Implementation of Code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hlinkClick r:id="rId2"/>
                        </a:rPr>
                        <a:t>https://github.com/Arjun240025/AI_MINI-PROJECT/blob/main/AI%20src%20code</a:t>
                      </a:r>
                      <a:endParaRPr lang="en-US" dirty="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96202207"/>
                  </a:ext>
                </a:extLst>
              </a:tr>
              <a:tr h="370840">
                <a:tc>
                  <a:txBody>
                    <a:bodyPr/>
                    <a:lstStyle/>
                    <a:p>
                      <a:r>
                        <a:rPr lang="en-GB" dirty="0">
                          <a:solidFill>
                            <a:schemeClr val="tx1"/>
                          </a:solidFill>
                        </a:rPr>
                        <a:t>Word Document Report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dirty="0">
                          <a:solidFill>
                            <a:schemeClr val="tx1"/>
                          </a:solidFill>
                          <a:hlinkClick r:id="rId3"/>
                        </a:rPr>
                        <a:t>https://github.com/Arjun240025/AI</a:t>
                      </a:r>
                      <a:r>
                        <a:rPr lang="en-US">
                          <a:solidFill>
                            <a:schemeClr val="tx1"/>
                          </a:solidFill>
                          <a:hlinkClick r:id="rId3"/>
                        </a:rPr>
                        <a:t>_MINI-PROJECT</a:t>
                      </a:r>
                      <a:r>
                        <a:rPr lang="en-US" dirty="0">
                          <a:solidFill>
                            <a:schemeClr val="tx1"/>
                          </a:solidFill>
                          <a:hlinkClick r:id="rId3"/>
                        </a:rPr>
                        <a:t>/blob/main/arjunLAB_MINI_PROJECT_TEMPLATE_AI%26DS%5B1%5D.docx</a:t>
                      </a:r>
                      <a:endParaRPr lang="en-US" dirty="0">
                        <a:solidFill>
                          <a:schemeClr val="tx1"/>
                        </a:solidFill>
                      </a:endParaRPr>
                    </a:p>
                    <a:p>
                      <a:endParaRPr lang="en-US" dirty="0">
                        <a:solidFill>
                          <a:schemeClr val="tx1"/>
                        </a:solidFill>
                      </a:endParaRPr>
                    </a:p>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1050083"/>
                  </a:ext>
                </a:extLst>
              </a:tr>
              <a:tr h="370840">
                <a:tc>
                  <a:txBody>
                    <a:bodyPr/>
                    <a:lstStyle/>
                    <a:p>
                      <a:r>
                        <a:rPr lang="en-GB" dirty="0">
                          <a:solidFill>
                            <a:schemeClr val="tx1"/>
                          </a:solidFill>
                        </a:rPr>
                        <a:t>PPT Link</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7241712"/>
                  </a:ext>
                </a:extLst>
              </a:tr>
            </a:tbl>
          </a:graphicData>
        </a:graphic>
      </p:graphicFrame>
    </p:spTree>
    <p:extLst>
      <p:ext uri="{BB962C8B-B14F-4D97-AF65-F5344CB8AC3E}">
        <p14:creationId xmlns:p14="http://schemas.microsoft.com/office/powerpoint/2010/main" val="519586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F55069-71B1-83F0-E5F5-B02F8F5772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358887-D4AD-6383-79D6-F528D34824D4}"/>
              </a:ext>
            </a:extLst>
          </p:cNvPr>
          <p:cNvSpPr>
            <a:spLocks noGrp="1"/>
          </p:cNvSpPr>
          <p:nvPr>
            <p:ph type="title"/>
          </p:nvPr>
        </p:nvSpPr>
        <p:spPr>
          <a:xfrm>
            <a:off x="0" y="2000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9833" y="1177925"/>
            <a:ext cx="4097867" cy="1933575"/>
          </a:xfrm>
        </p:spPr>
      </p:pic>
      <p:sp>
        <p:nvSpPr>
          <p:cNvPr id="4" name="Date Placeholder 3">
            <a:extLst>
              <a:ext uri="{FF2B5EF4-FFF2-40B4-BE49-F238E27FC236}">
                <a16:creationId xmlns:a16="http://schemas.microsoft.com/office/drawing/2014/main" id="{E47BACE5-322B-3F55-2CA9-8E1D4117021B}"/>
              </a:ext>
            </a:extLst>
          </p:cNvPr>
          <p:cNvSpPr>
            <a:spLocks noGrp="1"/>
          </p:cNvSpPr>
          <p:nvPr>
            <p:ph type="dt" sz="half" idx="10"/>
          </p:nvPr>
        </p:nvSpPr>
        <p:spPr/>
        <p:txBody>
          <a:bodyPr/>
          <a:lstStyle/>
          <a:p>
            <a:fld id="{C5480D13-07B8-4CF5-901F-BD1025D74351}" type="datetime1">
              <a:rPr lang="en-US" smtClean="0"/>
              <a:t>10/29/2025</a:t>
            </a:fld>
            <a:endParaRPr lang="en-US"/>
          </a:p>
        </p:txBody>
      </p:sp>
      <p:sp>
        <p:nvSpPr>
          <p:cNvPr id="5" name="Slide Number Placeholder 4">
            <a:extLst>
              <a:ext uri="{FF2B5EF4-FFF2-40B4-BE49-F238E27FC236}">
                <a16:creationId xmlns:a16="http://schemas.microsoft.com/office/drawing/2014/main" id="{A7D1AF6B-7EFE-60E0-2350-AE083D01AD8A}"/>
              </a:ext>
            </a:extLst>
          </p:cNvPr>
          <p:cNvSpPr>
            <a:spLocks noGrp="1"/>
          </p:cNvSpPr>
          <p:nvPr>
            <p:ph type="sldNum" sz="quarter" idx="12"/>
          </p:nvPr>
        </p:nvSpPr>
        <p:spPr/>
        <p:txBody>
          <a:bodyPr/>
          <a:lstStyle/>
          <a:p>
            <a:fld id="{1FCEF87E-815D-44D1-B0AB-39AF0402D6A8}" type="slidenum">
              <a:rPr lang="en-US" smtClean="0"/>
              <a:t>5</a:t>
            </a:fld>
            <a:endParaRPr lang="en-US"/>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1177925"/>
            <a:ext cx="3695700" cy="1933575"/>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2000" y="1177925"/>
            <a:ext cx="3860800" cy="1977021"/>
          </a:xfrm>
          <a:prstGeom prst="rect">
            <a:avLst/>
          </a:prstGeom>
        </p:spPr>
      </p:pic>
      <p:sp>
        <p:nvSpPr>
          <p:cNvPr id="9" name="TextBox 8"/>
          <p:cNvSpPr txBox="1"/>
          <p:nvPr/>
        </p:nvSpPr>
        <p:spPr>
          <a:xfrm>
            <a:off x="359833" y="845554"/>
            <a:ext cx="4428067" cy="369332"/>
          </a:xfrm>
          <a:prstGeom prst="rect">
            <a:avLst/>
          </a:prstGeom>
          <a:noFill/>
        </p:spPr>
        <p:txBody>
          <a:bodyPr wrap="square" rtlCol="0">
            <a:spAutoFit/>
          </a:bodyPr>
          <a:lstStyle/>
          <a:p>
            <a:r>
              <a:rPr lang="en-US" dirty="0"/>
              <a:t>OUTPUT :</a:t>
            </a:r>
            <a:endParaRPr lang="en-IN" dirty="0"/>
          </a:p>
        </p:txBody>
      </p:sp>
      <p:sp>
        <p:nvSpPr>
          <p:cNvPr id="10" name="TextBox 9"/>
          <p:cNvSpPr txBox="1"/>
          <p:nvPr/>
        </p:nvSpPr>
        <p:spPr>
          <a:xfrm>
            <a:off x="359833" y="3289300"/>
            <a:ext cx="3894667" cy="369332"/>
          </a:xfrm>
          <a:prstGeom prst="rect">
            <a:avLst/>
          </a:prstGeom>
          <a:noFill/>
        </p:spPr>
        <p:txBody>
          <a:bodyPr wrap="square" rtlCol="0">
            <a:spAutoFit/>
          </a:bodyPr>
          <a:lstStyle/>
          <a:p>
            <a:r>
              <a:rPr lang="en-US" dirty="0"/>
              <a:t>EXPLANATION :</a:t>
            </a:r>
            <a:endParaRPr lang="en-IN" dirty="0"/>
          </a:p>
        </p:txBody>
      </p:sp>
      <p:sp>
        <p:nvSpPr>
          <p:cNvPr id="11" name="TextBox 10"/>
          <p:cNvSpPr txBox="1"/>
          <p:nvPr/>
        </p:nvSpPr>
        <p:spPr>
          <a:xfrm>
            <a:off x="457200" y="3962400"/>
            <a:ext cx="11569700" cy="2031325"/>
          </a:xfrm>
          <a:prstGeom prst="rect">
            <a:avLst/>
          </a:prstGeom>
          <a:noFill/>
        </p:spPr>
        <p:txBody>
          <a:bodyPr wrap="square" rtlCol="0">
            <a:spAutoFit/>
          </a:bodyPr>
          <a:lstStyle/>
          <a:p>
            <a:r>
              <a:rPr lang="en-US" b="1" dirty="0"/>
              <a:t>Start Screen:</a:t>
            </a:r>
            <a:br>
              <a:rPr lang="en-US" dirty="0"/>
            </a:br>
            <a:r>
              <a:rPr lang="en-US" dirty="0"/>
              <a:t>Player chooses to go </a:t>
            </a:r>
            <a:r>
              <a:rPr lang="en-US" i="1" dirty="0"/>
              <a:t>Left</a:t>
            </a:r>
            <a:r>
              <a:rPr lang="en-US" dirty="0"/>
              <a:t> or </a:t>
            </a:r>
            <a:r>
              <a:rPr lang="en-US" i="1" dirty="0"/>
              <a:t>Right</a:t>
            </a:r>
            <a:r>
              <a:rPr lang="en-US" dirty="0"/>
              <a:t> in a dark forest.</a:t>
            </a:r>
          </a:p>
          <a:p>
            <a:r>
              <a:rPr lang="en-US" b="1" dirty="0"/>
              <a:t>River Scene:</a:t>
            </a:r>
            <a:br>
              <a:rPr lang="en-US" dirty="0"/>
            </a:br>
            <a:r>
              <a:rPr lang="en-US" dirty="0"/>
              <a:t>Choosing </a:t>
            </a:r>
            <a:r>
              <a:rPr lang="en-US" i="1" dirty="0"/>
              <a:t>Left</a:t>
            </a:r>
            <a:r>
              <a:rPr lang="en-US" dirty="0"/>
              <a:t> leads to a river where the player decides to </a:t>
            </a:r>
            <a:r>
              <a:rPr lang="en-US" i="1" dirty="0"/>
              <a:t>Swim</a:t>
            </a:r>
            <a:r>
              <a:rPr lang="en-US" dirty="0"/>
              <a:t> or </a:t>
            </a:r>
            <a:r>
              <a:rPr lang="en-US" i="1" dirty="0"/>
              <a:t>Build Raft</a:t>
            </a:r>
            <a:r>
              <a:rPr lang="en-US" dirty="0"/>
              <a:t>.</a:t>
            </a:r>
          </a:p>
          <a:p>
            <a:r>
              <a:rPr lang="en-US" b="1" dirty="0"/>
              <a:t>End Screen:</a:t>
            </a:r>
            <a:br>
              <a:rPr lang="en-US" dirty="0"/>
            </a:br>
            <a:r>
              <a:rPr lang="en-US" dirty="0"/>
              <a:t>Successful choices lead to the message </a:t>
            </a:r>
            <a:r>
              <a:rPr lang="en-US" i="1" dirty="0"/>
              <a:t>“You escaped safely! You win!”</a:t>
            </a:r>
            <a:r>
              <a:rPr lang="en-US" dirty="0"/>
              <a:t> with a </a:t>
            </a:r>
            <a:r>
              <a:rPr lang="en-US" i="1" dirty="0"/>
              <a:t>Restart</a:t>
            </a:r>
            <a:r>
              <a:rPr lang="en-US" dirty="0"/>
              <a:t> option.</a:t>
            </a:r>
          </a:p>
          <a:p>
            <a:endParaRPr lang="en-IN" dirty="0"/>
          </a:p>
        </p:txBody>
      </p:sp>
    </p:spTree>
    <p:extLst>
      <p:ext uri="{BB962C8B-B14F-4D97-AF65-F5344CB8AC3E}">
        <p14:creationId xmlns:p14="http://schemas.microsoft.com/office/powerpoint/2010/main" val="280526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63ECA-B59E-8742-1165-9911D2A45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0B2EF6-B936-B9EB-24E4-C84A062402DD}"/>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OUTPUT AND RESULTS</a:t>
            </a:r>
            <a:endParaRPr lang="en-US" dirty="0">
              <a:solidFill>
                <a:schemeClr val="tx1"/>
              </a:solidFill>
            </a:endParaRPr>
          </a:p>
        </p:txBody>
      </p:sp>
      <p:sp>
        <p:nvSpPr>
          <p:cNvPr id="3" name="Content Placeholder 2">
            <a:extLst>
              <a:ext uri="{FF2B5EF4-FFF2-40B4-BE49-F238E27FC236}">
                <a16:creationId xmlns:a16="http://schemas.microsoft.com/office/drawing/2014/main" id="{4B9409AF-1BD6-CFDC-B172-AD3D38536AC2}"/>
              </a:ext>
            </a:extLst>
          </p:cNvPr>
          <p:cNvSpPr>
            <a:spLocks noGrp="1"/>
          </p:cNvSpPr>
          <p:nvPr>
            <p:ph idx="1"/>
          </p:nvPr>
        </p:nvSpPr>
        <p:spPr>
          <a:xfrm>
            <a:off x="838200" y="1267326"/>
            <a:ext cx="10515600" cy="4909637"/>
          </a:xfrm>
        </p:spPr>
        <p:txBody>
          <a:bodyPr>
            <a:normAutofit fontScale="92500"/>
          </a:bodyPr>
          <a:lstStyle/>
          <a:p>
            <a:pPr lvl="0"/>
            <a:r>
              <a:rPr lang="en-US" u="sng" dirty="0"/>
              <a:t>Result</a:t>
            </a:r>
          </a:p>
          <a:p>
            <a:pPr lvl="0"/>
            <a:r>
              <a:rPr lang="en-US" dirty="0"/>
              <a:t>The project successfully simulates a simple AI-based decision-making game using Python and </a:t>
            </a:r>
            <a:r>
              <a:rPr lang="en-US" dirty="0" err="1"/>
              <a:t>Tkinter.It</a:t>
            </a:r>
            <a:r>
              <a:rPr lang="en-US" dirty="0"/>
              <a:t> allows users to make choices, navigate through different story paths, and experience various outcomes like winning or game </a:t>
            </a:r>
            <a:r>
              <a:rPr lang="en-US" dirty="0" err="1"/>
              <a:t>over.This</a:t>
            </a:r>
            <a:r>
              <a:rPr lang="en-US" dirty="0"/>
              <a:t> demonstrates how state transitions and logical decisions form the basis of AI reasoning in an interactive environment.</a:t>
            </a:r>
          </a:p>
          <a:p>
            <a:pPr lvl="0"/>
            <a:r>
              <a:rPr lang="en-US" u="sng" dirty="0"/>
              <a:t>Future Enhancement</a:t>
            </a:r>
          </a:p>
          <a:p>
            <a:pPr lvl="0"/>
            <a:r>
              <a:rPr lang="en-US" dirty="0"/>
              <a:t>Add voice input and output using speech recognition for better </a:t>
            </a:r>
            <a:r>
              <a:rPr lang="en-US" dirty="0" err="1"/>
              <a:t>interaction.Include</a:t>
            </a:r>
            <a:r>
              <a:rPr lang="en-US" dirty="0"/>
              <a:t> machine learning to make the game adapt to player </a:t>
            </a:r>
            <a:r>
              <a:rPr lang="en-US" dirty="0" err="1"/>
              <a:t>behavior.Expand</a:t>
            </a:r>
            <a:r>
              <a:rPr lang="en-US" dirty="0"/>
              <a:t> the story with more states and random events for </a:t>
            </a:r>
            <a:r>
              <a:rPr lang="en-US" dirty="0" err="1"/>
              <a:t>replayability.Add</a:t>
            </a:r>
            <a:r>
              <a:rPr lang="en-US" dirty="0"/>
              <a:t> graphics, sounds, and animations to make the gameplay more engaging.</a:t>
            </a:r>
          </a:p>
        </p:txBody>
      </p:sp>
      <p:sp>
        <p:nvSpPr>
          <p:cNvPr id="4" name="Date Placeholder 3">
            <a:extLst>
              <a:ext uri="{FF2B5EF4-FFF2-40B4-BE49-F238E27FC236}">
                <a16:creationId xmlns:a16="http://schemas.microsoft.com/office/drawing/2014/main" id="{04773938-5370-329C-27AB-D82ECB9D7128}"/>
              </a:ext>
            </a:extLst>
          </p:cNvPr>
          <p:cNvSpPr>
            <a:spLocks noGrp="1"/>
          </p:cNvSpPr>
          <p:nvPr>
            <p:ph type="dt" sz="half" idx="10"/>
          </p:nvPr>
        </p:nvSpPr>
        <p:spPr/>
        <p:txBody>
          <a:bodyPr/>
          <a:lstStyle/>
          <a:p>
            <a:fld id="{C5480D13-07B8-4CF5-901F-BD1025D74351}" type="datetime1">
              <a:rPr lang="en-US" smtClean="0"/>
              <a:t>10/29/2025</a:t>
            </a:fld>
            <a:endParaRPr lang="en-US"/>
          </a:p>
        </p:txBody>
      </p:sp>
      <p:sp>
        <p:nvSpPr>
          <p:cNvPr id="5" name="Slide Number Placeholder 4">
            <a:extLst>
              <a:ext uri="{FF2B5EF4-FFF2-40B4-BE49-F238E27FC236}">
                <a16:creationId xmlns:a16="http://schemas.microsoft.com/office/drawing/2014/main" id="{E8A83B3C-8735-B8FC-8D50-B919B3471343}"/>
              </a:ext>
            </a:extLst>
          </p:cNvPr>
          <p:cNvSpPr>
            <a:spLocks noGrp="1"/>
          </p:cNvSpPr>
          <p:nvPr>
            <p:ph type="sldNum" sz="quarter" idx="12"/>
          </p:nvPr>
        </p:nvSpPr>
        <p:spPr/>
        <p:txBody>
          <a:bodyPr/>
          <a:lstStyle/>
          <a:p>
            <a:fld id="{1FCEF87E-815D-44D1-B0AB-39AF0402D6A8}" type="slidenum">
              <a:rPr lang="en-US" smtClean="0"/>
              <a:t>6</a:t>
            </a:fld>
            <a:endParaRPr lang="en-US"/>
          </a:p>
        </p:txBody>
      </p:sp>
    </p:spTree>
    <p:extLst>
      <p:ext uri="{BB962C8B-B14F-4D97-AF65-F5344CB8AC3E}">
        <p14:creationId xmlns:p14="http://schemas.microsoft.com/office/powerpoint/2010/main" val="126336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DEA9EE-5679-A557-E7BF-0A904D097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BF6077-2697-7116-5A2C-99B8054B7FE2}"/>
              </a:ext>
            </a:extLst>
          </p:cNvPr>
          <p:cNvSpPr>
            <a:spLocks noGrp="1"/>
          </p:cNvSpPr>
          <p:nvPr>
            <p:ph type="title"/>
          </p:nvPr>
        </p:nvSpPr>
        <p:spPr>
          <a:xfrm>
            <a:off x="0" y="365126"/>
            <a:ext cx="12192000" cy="645528"/>
          </a:xfrm>
        </p:spPr>
        <p:style>
          <a:lnRef idx="0">
            <a:schemeClr val="accent2"/>
          </a:lnRef>
          <a:fillRef idx="3">
            <a:schemeClr val="accent2"/>
          </a:fillRef>
          <a:effectRef idx="3">
            <a:schemeClr val="accent2"/>
          </a:effectRef>
          <a:fontRef idx="minor">
            <a:schemeClr val="lt1"/>
          </a:fontRef>
        </p:style>
        <p:txBody>
          <a:bodyPr>
            <a:normAutofit fontScale="90000"/>
          </a:bodyPr>
          <a:lstStyle/>
          <a:p>
            <a:pPr algn="ctr"/>
            <a:r>
              <a:rPr lang="en-GB" b="1" dirty="0">
                <a:solidFill>
                  <a:schemeClr val="tx1"/>
                </a:solidFill>
              </a:rPr>
              <a:t>REFERENCES</a:t>
            </a:r>
            <a:endParaRPr lang="en-US" dirty="0">
              <a:solidFill>
                <a:schemeClr val="tx1"/>
              </a:solidFill>
            </a:endParaRPr>
          </a:p>
        </p:txBody>
      </p:sp>
      <p:sp>
        <p:nvSpPr>
          <p:cNvPr id="3" name="Content Placeholder 2">
            <a:extLst>
              <a:ext uri="{FF2B5EF4-FFF2-40B4-BE49-F238E27FC236}">
                <a16:creationId xmlns:a16="http://schemas.microsoft.com/office/drawing/2014/main" id="{D3AB1971-AF7F-80EE-26ED-EA8A7E8C7C21}"/>
              </a:ext>
            </a:extLst>
          </p:cNvPr>
          <p:cNvSpPr>
            <a:spLocks noGrp="1"/>
          </p:cNvSpPr>
          <p:nvPr>
            <p:ph idx="1"/>
          </p:nvPr>
        </p:nvSpPr>
        <p:spPr>
          <a:xfrm>
            <a:off x="838200" y="1267326"/>
            <a:ext cx="10515600" cy="4909637"/>
          </a:xfrm>
        </p:spPr>
        <p:txBody>
          <a:bodyPr>
            <a:normAutofit fontScale="85000" lnSpcReduction="10000"/>
          </a:bodyPr>
          <a:lstStyle/>
          <a:p>
            <a:pPr lvl="0"/>
            <a:r>
              <a:rPr lang="en-US" dirty="0"/>
              <a:t>1. Python Software Foundation. (2024). </a:t>
            </a:r>
            <a:r>
              <a:rPr lang="en-US" dirty="0" err="1"/>
              <a:t>Tkinter</a:t>
            </a:r>
            <a:r>
              <a:rPr lang="en-US" dirty="0"/>
              <a:t> — Python’s de-facto standard GUI </a:t>
            </a:r>
            <a:r>
              <a:rPr lang="en-US" dirty="0" err="1"/>
              <a:t>package.Retrieved</a:t>
            </a:r>
            <a:r>
              <a:rPr lang="en-US" dirty="0"/>
              <a:t> from: </a:t>
            </a:r>
            <a:r>
              <a:rPr lang="en-US" dirty="0">
                <a:hlinkClick r:id="rId2"/>
              </a:rPr>
              <a:t>https://docs.python.org/3/library/tkinter.html</a:t>
            </a:r>
            <a:endParaRPr lang="en-US" dirty="0"/>
          </a:p>
          <a:p>
            <a:pPr lvl="0"/>
            <a:r>
              <a:rPr lang="en-US" dirty="0"/>
              <a:t> 2. </a:t>
            </a:r>
            <a:r>
              <a:rPr lang="en-US" dirty="0" err="1"/>
              <a:t>GeeksforGeeks</a:t>
            </a:r>
            <a:r>
              <a:rPr lang="en-US" dirty="0"/>
              <a:t>. (2023). Decision Tree Introduction in Artificial </a:t>
            </a:r>
            <a:r>
              <a:rPr lang="en-US" dirty="0" err="1"/>
              <a:t>Intelligence.Retrieved</a:t>
            </a:r>
            <a:r>
              <a:rPr lang="en-US" dirty="0"/>
              <a:t> from: </a:t>
            </a:r>
            <a:r>
              <a:rPr lang="en-US" dirty="0">
                <a:hlinkClick r:id="rId3"/>
              </a:rPr>
              <a:t>https://www.geeksforgeeks.org/decision-tree-introduction/</a:t>
            </a:r>
            <a:endParaRPr lang="en-US" dirty="0"/>
          </a:p>
          <a:p>
            <a:pPr lvl="0"/>
            <a:r>
              <a:rPr lang="en-US" dirty="0"/>
              <a:t>3. </a:t>
            </a:r>
            <a:r>
              <a:rPr lang="en-US" dirty="0" err="1"/>
              <a:t>TutorialsPoint</a:t>
            </a:r>
            <a:r>
              <a:rPr lang="en-US" dirty="0"/>
              <a:t>. (2023). Artificial Intelligence – Decision </a:t>
            </a:r>
            <a:r>
              <a:rPr lang="en-US" dirty="0" err="1"/>
              <a:t>Making.Retrieved</a:t>
            </a:r>
            <a:r>
              <a:rPr lang="en-US" dirty="0"/>
              <a:t> from: </a:t>
            </a:r>
            <a:r>
              <a:rPr lang="en-US" dirty="0">
                <a:hlinkClick r:id="rId4"/>
              </a:rPr>
              <a:t>https://www.tutorialspoint.com/artificial_intelligence/artificial_intelligence_decision_making.htm</a:t>
            </a:r>
            <a:endParaRPr lang="en-US" dirty="0"/>
          </a:p>
          <a:p>
            <a:pPr lvl="0"/>
            <a:r>
              <a:rPr lang="en-US" dirty="0"/>
              <a:t>4. </a:t>
            </a:r>
            <a:r>
              <a:rPr lang="en-US" dirty="0" err="1"/>
              <a:t>Programiz</a:t>
            </a:r>
            <a:r>
              <a:rPr lang="en-US" dirty="0"/>
              <a:t>. (2024). Python </a:t>
            </a:r>
            <a:r>
              <a:rPr lang="en-US" dirty="0" err="1"/>
              <a:t>Tkinter</a:t>
            </a:r>
            <a:r>
              <a:rPr lang="en-US" dirty="0"/>
              <a:t> – Create Simple GUI </a:t>
            </a:r>
            <a:r>
              <a:rPr lang="en-US" dirty="0" err="1"/>
              <a:t>Programs.Retrieved</a:t>
            </a:r>
            <a:r>
              <a:rPr lang="en-US" dirty="0"/>
              <a:t> from: </a:t>
            </a:r>
            <a:r>
              <a:rPr lang="en-US" dirty="0">
                <a:hlinkClick r:id="rId5"/>
              </a:rPr>
              <a:t>https://www.programiz.com/python-programming/</a:t>
            </a:r>
            <a:endParaRPr lang="en-US" dirty="0"/>
          </a:p>
          <a:p>
            <a:pPr lvl="0"/>
            <a:r>
              <a:rPr lang="en-US" dirty="0"/>
              <a:t>.5. Analytics </a:t>
            </a:r>
            <a:r>
              <a:rPr lang="en-US" dirty="0" err="1"/>
              <a:t>Vidhya</a:t>
            </a:r>
            <a:r>
              <a:rPr lang="en-US" dirty="0"/>
              <a:t>. (2022). Understanding Finite State Machines and Their Applications in </a:t>
            </a:r>
            <a:r>
              <a:rPr lang="en-US" dirty="0" err="1"/>
              <a:t>AI.Retrievedfrom</a:t>
            </a:r>
            <a:endParaRPr lang="en-US" dirty="0"/>
          </a:p>
          <a:p>
            <a:pPr lvl="0"/>
            <a:r>
              <a:rPr lang="en-US" dirty="0"/>
              <a:t>https://www.analyticsvidhya.com/blog/2022/07/finite-state-machines-in-artificial-intelligence/</a:t>
            </a:r>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a:p>
            <a:pPr lvl="0"/>
            <a:endParaRPr lang="en-US" dirty="0"/>
          </a:p>
        </p:txBody>
      </p:sp>
      <p:sp>
        <p:nvSpPr>
          <p:cNvPr id="4" name="Date Placeholder 3">
            <a:extLst>
              <a:ext uri="{FF2B5EF4-FFF2-40B4-BE49-F238E27FC236}">
                <a16:creationId xmlns:a16="http://schemas.microsoft.com/office/drawing/2014/main" id="{418721BC-42E2-4822-3086-5AF81F1A3726}"/>
              </a:ext>
            </a:extLst>
          </p:cNvPr>
          <p:cNvSpPr>
            <a:spLocks noGrp="1"/>
          </p:cNvSpPr>
          <p:nvPr>
            <p:ph type="dt" sz="half" idx="10"/>
          </p:nvPr>
        </p:nvSpPr>
        <p:spPr/>
        <p:txBody>
          <a:bodyPr/>
          <a:lstStyle/>
          <a:p>
            <a:fld id="{C5480D13-07B8-4CF5-901F-BD1025D74351}" type="datetime1">
              <a:rPr lang="en-US" smtClean="0"/>
              <a:t>10/29/2025</a:t>
            </a:fld>
            <a:endParaRPr lang="en-US"/>
          </a:p>
        </p:txBody>
      </p:sp>
      <p:sp>
        <p:nvSpPr>
          <p:cNvPr id="5" name="Slide Number Placeholder 4">
            <a:extLst>
              <a:ext uri="{FF2B5EF4-FFF2-40B4-BE49-F238E27FC236}">
                <a16:creationId xmlns:a16="http://schemas.microsoft.com/office/drawing/2014/main" id="{60D8BC28-15FA-0C88-32FB-88458DEBBC23}"/>
              </a:ext>
            </a:extLst>
          </p:cNvPr>
          <p:cNvSpPr>
            <a:spLocks noGrp="1"/>
          </p:cNvSpPr>
          <p:nvPr>
            <p:ph type="sldNum" sz="quarter" idx="12"/>
          </p:nvPr>
        </p:nvSpPr>
        <p:spPr/>
        <p:txBody>
          <a:bodyPr/>
          <a:lstStyle/>
          <a:p>
            <a:fld id="{1FCEF87E-815D-44D1-B0AB-39AF0402D6A8}" type="slidenum">
              <a:rPr lang="en-US" smtClean="0"/>
              <a:t>7</a:t>
            </a:fld>
            <a:endParaRPr lang="en-US"/>
          </a:p>
        </p:txBody>
      </p:sp>
    </p:spTree>
    <p:extLst>
      <p:ext uri="{BB962C8B-B14F-4D97-AF65-F5344CB8AC3E}">
        <p14:creationId xmlns:p14="http://schemas.microsoft.com/office/powerpoint/2010/main" val="752607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861</Words>
  <Application>Microsoft Office PowerPoint</Application>
  <PresentationFormat>Widescreen</PresentationFormat>
  <Paragraphs>71</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DEPARTMENT OF ARTIFICIAL INTELLIGENCE AND DATA SCIENCE ACADEMIC YEAR 2025 - 2026 SEMESTER III ARTIFICIAL INTELLIGENCE LABORATORY  MINI PROJECT REVIEW   Text based game using tkinter</vt:lpstr>
      <vt:lpstr>PROBLEM STATEMENT</vt:lpstr>
      <vt:lpstr>THEORETICAL BACKGROUND</vt:lpstr>
      <vt:lpstr>IMPLEMENTATION AND CODE</vt:lpstr>
      <vt:lpstr>OUTPUT AND RESULTS</vt:lpstr>
      <vt:lpstr>OUTPUT AND RESULTS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ARTIFICIAL INTELLIGENCE AND DATA SCIENCE ACADEMIC YEAR 2025 - 2026 SEMESTER III ARTIFICIAL INTELLIGENCE LABORATORY  MINI PROJECT REVIEW   &lt;TITLE OF THE PROJECT&gt;</dc:title>
  <dc:creator>SANKAR GANESH K</dc:creator>
  <cp:lastModifiedBy>Say My Name</cp:lastModifiedBy>
  <cp:revision>13</cp:revision>
  <dcterms:created xsi:type="dcterms:W3CDTF">2025-10-18T08:57:34Z</dcterms:created>
  <dcterms:modified xsi:type="dcterms:W3CDTF">2025-10-29T08:21:59Z</dcterms:modified>
</cp:coreProperties>
</file>