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9144000" cy="51435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3" roundtripDataSignature="AMtx7mgJUz73yyzHy/tTMCCFCASQ46ay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ec3af5cd1b_14_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42" name="Google Shape;42;g2ec3af5cd1b_14_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c3af5cd1b_0_4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c3af5cd1b_0_4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c3af5cd1b_0_2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c3af5cd1b_0_2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c3af5cd1b_10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ec3af5cd1b_10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c3af5cd1b_0_1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c3af5cd1b_0_1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c3af5cd1b_9_0: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c3af5cd1b_9_0: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c3af5cd1b_0_3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c3af5cd1b_0_3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10"/>
          <p:cNvSpPr txBox="1"/>
          <p:nvPr>
            <p:ph type="title"/>
          </p:nvPr>
        </p:nvSpPr>
        <p:spPr>
          <a:xfrm>
            <a:off x="179628" y="227838"/>
            <a:ext cx="5320500" cy="525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6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 name="Google Shape;14;p10"/>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10"/>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 name="Google Shape;16;p10"/>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11"/>
          <p:cNvSpPr txBox="1"/>
          <p:nvPr>
            <p:ph type="ctrTitle"/>
          </p:nvPr>
        </p:nvSpPr>
        <p:spPr>
          <a:xfrm>
            <a:off x="685800" y="1594485"/>
            <a:ext cx="7772400" cy="10800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6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11"/>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11"/>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11"/>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11"/>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12"/>
          <p:cNvSpPr txBox="1"/>
          <p:nvPr>
            <p:ph type="title"/>
          </p:nvPr>
        </p:nvSpPr>
        <p:spPr>
          <a:xfrm>
            <a:off x="179628" y="227838"/>
            <a:ext cx="5320500" cy="525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6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12"/>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6" name="Google Shape;26;p12"/>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12"/>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p12"/>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13"/>
          <p:cNvSpPr txBox="1"/>
          <p:nvPr>
            <p:ph type="title"/>
          </p:nvPr>
        </p:nvSpPr>
        <p:spPr>
          <a:xfrm>
            <a:off x="179628" y="227838"/>
            <a:ext cx="5320500" cy="5253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2600">
                <a:solidFill>
                  <a:schemeClr val="dk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 name="Google Shape;31;p13"/>
          <p:cNvSpPr txBox="1"/>
          <p:nvPr>
            <p:ph idx="1" type="body"/>
          </p:nvPr>
        </p:nvSpPr>
        <p:spPr>
          <a:xfrm>
            <a:off x="45720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2" name="Google Shape;32;p13"/>
          <p:cNvSpPr txBox="1"/>
          <p:nvPr>
            <p:ph idx="2" type="body"/>
          </p:nvPr>
        </p:nvSpPr>
        <p:spPr>
          <a:xfrm>
            <a:off x="4709160" y="1183005"/>
            <a:ext cx="3977700" cy="33948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3" name="Google Shape;3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13"/>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14"/>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14"/>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14"/>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rtl="0" algn="r">
              <a:spcBef>
                <a:spcPts val="0"/>
              </a:spcBef>
              <a:buNone/>
              <a:defRPr>
                <a:solidFill>
                  <a:srgbClr val="888888"/>
                </a:solidFill>
              </a:defRPr>
            </a:lvl1pPr>
            <a:lvl2pPr indent="0" lvl="1" rtl="0" algn="r">
              <a:spcBef>
                <a:spcPts val="0"/>
              </a:spcBef>
              <a:buNone/>
              <a:defRPr>
                <a:solidFill>
                  <a:srgbClr val="888888"/>
                </a:solidFill>
              </a:defRPr>
            </a:lvl2pPr>
            <a:lvl3pPr indent="0" lvl="2" rtl="0" algn="r">
              <a:spcBef>
                <a:spcPts val="0"/>
              </a:spcBef>
              <a:buNone/>
              <a:defRPr>
                <a:solidFill>
                  <a:srgbClr val="888888"/>
                </a:solidFill>
              </a:defRPr>
            </a:lvl3pPr>
            <a:lvl4pPr indent="0" lvl="3" rtl="0" algn="r">
              <a:spcBef>
                <a:spcPts val="0"/>
              </a:spcBef>
              <a:buNone/>
              <a:defRPr>
                <a:solidFill>
                  <a:srgbClr val="888888"/>
                </a:solidFill>
              </a:defRPr>
            </a:lvl4pPr>
            <a:lvl5pPr indent="0" lvl="4" rtl="0" algn="r">
              <a:spcBef>
                <a:spcPts val="0"/>
              </a:spcBef>
              <a:buNone/>
              <a:defRPr>
                <a:solidFill>
                  <a:srgbClr val="888888"/>
                </a:solidFill>
              </a:defRPr>
            </a:lvl5pPr>
            <a:lvl6pPr indent="0" lvl="5" rtl="0" algn="r">
              <a:spcBef>
                <a:spcPts val="0"/>
              </a:spcBef>
              <a:buNone/>
              <a:defRPr>
                <a:solidFill>
                  <a:srgbClr val="888888"/>
                </a:solidFill>
              </a:defRPr>
            </a:lvl6pPr>
            <a:lvl7pPr indent="0" lvl="6" rtl="0" algn="r">
              <a:spcBef>
                <a:spcPts val="0"/>
              </a:spcBef>
              <a:buNone/>
              <a:defRPr>
                <a:solidFill>
                  <a:srgbClr val="888888"/>
                </a:solidFill>
              </a:defRPr>
            </a:lvl7pPr>
            <a:lvl8pPr indent="0" lvl="7" rtl="0" algn="r">
              <a:spcBef>
                <a:spcPts val="0"/>
              </a:spcBef>
              <a:buNone/>
              <a:defRPr>
                <a:solidFill>
                  <a:srgbClr val="888888"/>
                </a:solidFill>
              </a:defRPr>
            </a:lvl8pPr>
            <a:lvl9pPr indent="0" lvl="8" rt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9"/>
          <p:cNvPicPr preferRelativeResize="0"/>
          <p:nvPr/>
        </p:nvPicPr>
        <p:blipFill rotWithShape="1">
          <a:blip r:embed="rId1">
            <a:alphaModFix/>
          </a:blip>
          <a:srcRect b="0" l="0" r="0" t="0"/>
          <a:stretch/>
        </p:blipFill>
        <p:spPr>
          <a:xfrm>
            <a:off x="0" y="4980917"/>
            <a:ext cx="9144000" cy="161090"/>
          </a:xfrm>
          <a:prstGeom prst="rect">
            <a:avLst/>
          </a:prstGeom>
          <a:noFill/>
          <a:ln>
            <a:noFill/>
          </a:ln>
        </p:spPr>
      </p:pic>
      <p:sp>
        <p:nvSpPr>
          <p:cNvPr id="7" name="Google Shape;7;p9"/>
          <p:cNvSpPr txBox="1"/>
          <p:nvPr>
            <p:ph type="title"/>
          </p:nvPr>
        </p:nvSpPr>
        <p:spPr>
          <a:xfrm>
            <a:off x="179628" y="227838"/>
            <a:ext cx="5320500" cy="5253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9"/>
          <p:cNvSpPr txBox="1"/>
          <p:nvPr>
            <p:ph idx="1" type="body"/>
          </p:nvPr>
        </p:nvSpPr>
        <p:spPr>
          <a:xfrm>
            <a:off x="457200" y="1183005"/>
            <a:ext cx="8229600" cy="3394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9"/>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 name="Google Shape;10;p9"/>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sz="1800">
                <a:solidFill>
                  <a:srgbClr val="888888"/>
                </a:solidFil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9"/>
          <p:cNvSpPr txBox="1"/>
          <p:nvPr>
            <p:ph idx="12" type="sldNum"/>
          </p:nvPr>
        </p:nvSpPr>
        <p:spPr>
          <a:xfrm>
            <a:off x="6583680" y="4783455"/>
            <a:ext cx="2103000" cy="257100"/>
          </a:xfrm>
          <a:prstGeom prst="rect">
            <a:avLst/>
          </a:prstGeom>
          <a:noFill/>
          <a:ln>
            <a:noFill/>
          </a:ln>
        </p:spPr>
        <p:txBody>
          <a:bodyPr anchorCtr="0" anchor="t" bIns="0" lIns="0" spcFirstLastPara="1" rIns="0" wrap="square" tIns="0">
            <a:spAutoFit/>
          </a:bodyPr>
          <a:lstStyle>
            <a:lvl1pPr indent="0" lvl="0" rtl="0" algn="r">
              <a:spcBef>
                <a:spcPts val="0"/>
              </a:spcBef>
              <a:buNone/>
              <a:defRPr sz="1800">
                <a:solidFill>
                  <a:srgbClr val="888888"/>
                </a:solidFill>
              </a:defRPr>
            </a:lvl1pPr>
            <a:lvl2pPr indent="0" lvl="1" rtl="0" algn="r">
              <a:spcBef>
                <a:spcPts val="0"/>
              </a:spcBef>
              <a:buNone/>
              <a:defRPr sz="1800">
                <a:solidFill>
                  <a:srgbClr val="888888"/>
                </a:solidFill>
              </a:defRPr>
            </a:lvl2pPr>
            <a:lvl3pPr indent="0" lvl="2" rtl="0" algn="r">
              <a:spcBef>
                <a:spcPts val="0"/>
              </a:spcBef>
              <a:buNone/>
              <a:defRPr sz="1800">
                <a:solidFill>
                  <a:srgbClr val="888888"/>
                </a:solidFill>
              </a:defRPr>
            </a:lvl3pPr>
            <a:lvl4pPr indent="0" lvl="3" rtl="0" algn="r">
              <a:spcBef>
                <a:spcPts val="0"/>
              </a:spcBef>
              <a:buNone/>
              <a:defRPr sz="1800">
                <a:solidFill>
                  <a:srgbClr val="888888"/>
                </a:solidFill>
              </a:defRPr>
            </a:lvl4pPr>
            <a:lvl5pPr indent="0" lvl="4" rtl="0" algn="r">
              <a:spcBef>
                <a:spcPts val="0"/>
              </a:spcBef>
              <a:buNone/>
              <a:defRPr sz="1800">
                <a:solidFill>
                  <a:srgbClr val="888888"/>
                </a:solidFill>
              </a:defRPr>
            </a:lvl5pPr>
            <a:lvl6pPr indent="0" lvl="5" rtl="0" algn="r">
              <a:spcBef>
                <a:spcPts val="0"/>
              </a:spcBef>
              <a:buNone/>
              <a:defRPr sz="1800">
                <a:solidFill>
                  <a:srgbClr val="888888"/>
                </a:solidFill>
              </a:defRPr>
            </a:lvl6pPr>
            <a:lvl7pPr indent="0" lvl="6" rtl="0" algn="r">
              <a:spcBef>
                <a:spcPts val="0"/>
              </a:spcBef>
              <a:buNone/>
              <a:defRPr sz="1800">
                <a:solidFill>
                  <a:srgbClr val="888888"/>
                </a:solidFill>
              </a:defRPr>
            </a:lvl7pPr>
            <a:lvl8pPr indent="0" lvl="7" rtl="0" algn="r">
              <a:spcBef>
                <a:spcPts val="0"/>
              </a:spcBef>
              <a:buNone/>
              <a:defRPr sz="1800">
                <a:solidFill>
                  <a:srgbClr val="888888"/>
                </a:solidFill>
              </a:defRPr>
            </a:lvl8pPr>
            <a:lvl9pPr indent="0" lvl="8"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g2ec3af5cd1b_14_54"/>
          <p:cNvSpPr txBox="1"/>
          <p:nvPr>
            <p:ph type="ctrTitle"/>
          </p:nvPr>
        </p:nvSpPr>
        <p:spPr>
          <a:xfrm>
            <a:off x="609700" y="1681460"/>
            <a:ext cx="7772400" cy="7389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lang="en-US" sz="4800">
                <a:latin typeface="Proxima Nova"/>
                <a:ea typeface="Proxima Nova"/>
                <a:cs typeface="Proxima Nova"/>
                <a:sym typeface="Proxima Nova"/>
              </a:rPr>
              <a:t>TEAM NAME : </a:t>
            </a:r>
            <a:r>
              <a:rPr lang="en-US" sz="4800">
                <a:latin typeface="Proxima Nova"/>
                <a:ea typeface="Proxima Nova"/>
                <a:cs typeface="Proxima Nova"/>
                <a:sym typeface="Proxima Nova"/>
              </a:rPr>
              <a:t>Techtonics</a:t>
            </a:r>
            <a:endParaRPr sz="4800">
              <a:latin typeface="Proxima Nova"/>
              <a:ea typeface="Proxima Nova"/>
              <a:cs typeface="Proxima Nova"/>
              <a:sym typeface="Proxima Nova"/>
            </a:endParaRPr>
          </a:p>
        </p:txBody>
      </p:sp>
      <p:sp>
        <p:nvSpPr>
          <p:cNvPr id="45" name="Google Shape;45;g2ec3af5cd1b_14_54"/>
          <p:cNvSpPr txBox="1"/>
          <p:nvPr/>
        </p:nvSpPr>
        <p:spPr>
          <a:xfrm>
            <a:off x="1811500" y="2687050"/>
            <a:ext cx="5368800" cy="11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latin typeface="Proxima Nova"/>
                <a:ea typeface="Proxima Nova"/>
                <a:cs typeface="Proxima Nova"/>
                <a:sym typeface="Proxima Nova"/>
              </a:rPr>
              <a:t>Intel products sentiments analysis from online reviews</a:t>
            </a:r>
            <a:endParaRPr sz="23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ec3af5cd1b_0_46"/>
          <p:cNvSpPr txBox="1"/>
          <p:nvPr/>
        </p:nvSpPr>
        <p:spPr>
          <a:xfrm>
            <a:off x="138525" y="165750"/>
            <a:ext cx="8758200" cy="45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RECOMMENDATIONS(based on all the reviews analysed):</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Address Heating Issues.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Develop better cooling solutions and improve thermal design.</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Provide user guidelines for managing heating.</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Resolve Crashing Problems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Release regular firmware updates.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Implement robust bug tracking and perform extensive stress testing.</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Minimize Hanging Issues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Optimize performance for multitasking.</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Ensure software compatibility and provide diagnostic tools.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General Improvements</a:t>
            </a:r>
            <a:endParaRPr>
              <a:solidFill>
                <a:schemeClr val="dk1"/>
              </a:solidFill>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Establish a continuous feedback loop with customers.</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Enhance customer support services.</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Increase quality assurance rigor.</a:t>
            </a:r>
            <a:endParaRPr>
              <a:solidFill>
                <a:srgbClr val="222222"/>
              </a:solidFill>
              <a:highlight>
                <a:srgbClr val="FFFFFF"/>
              </a:highlight>
            </a:endParaRPr>
          </a:p>
          <a:p>
            <a:pPr indent="-317500" lvl="0" marL="457200" rtl="0" algn="l">
              <a:spcBef>
                <a:spcPts val="0"/>
              </a:spcBef>
              <a:spcAft>
                <a:spcPts val="0"/>
              </a:spcAft>
              <a:buClr>
                <a:srgbClr val="222222"/>
              </a:buClr>
              <a:buSzPts val="1400"/>
              <a:buChar char="❏"/>
            </a:pPr>
            <a:r>
              <a:rPr lang="en-US">
                <a:solidFill>
                  <a:srgbClr val="222222"/>
                </a:solidFill>
                <a:highlight>
                  <a:srgbClr val="FFFFFF"/>
                </a:highlight>
              </a:rPr>
              <a:t>Maintain transparency about known issues and resolutions.</a:t>
            </a:r>
            <a:endParaRPr>
              <a:solidFill>
                <a:srgbClr val="222222"/>
              </a:solidFill>
              <a:highlight>
                <a:srgbClr val="FFFFFF"/>
              </a:highlight>
            </a:endParaRPr>
          </a:p>
          <a:p>
            <a:pPr indent="0" lvl="0" marL="0" rtl="0" algn="l">
              <a:lnSpc>
                <a:spcPct val="150000"/>
              </a:lnSpc>
              <a:spcBef>
                <a:spcPts val="60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ec3af5cd1b_0_21"/>
          <p:cNvSpPr txBox="1"/>
          <p:nvPr/>
        </p:nvSpPr>
        <p:spPr>
          <a:xfrm>
            <a:off x="481800" y="282300"/>
            <a:ext cx="8180400" cy="42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g2ec3af5cd1b_0_21"/>
          <p:cNvSpPr txBox="1"/>
          <p:nvPr/>
        </p:nvSpPr>
        <p:spPr>
          <a:xfrm>
            <a:off x="322950" y="293000"/>
            <a:ext cx="8640300" cy="4630200"/>
          </a:xfrm>
          <a:prstGeom prst="rect">
            <a:avLst/>
          </a:prstGeom>
          <a:noFill/>
          <a:ln>
            <a:noFill/>
          </a:ln>
        </p:spPr>
        <p:txBody>
          <a:bodyPr anchorCtr="0" anchor="t" bIns="91425" lIns="91425" spcFirstLastPara="1" rIns="91425" wrap="square" tIns="91425">
            <a:noAutofit/>
          </a:bodyPr>
          <a:lstStyle/>
          <a:p>
            <a:pPr indent="0" lvl="0" marL="69850" rtl="0" algn="l">
              <a:spcBef>
                <a:spcPts val="0"/>
              </a:spcBef>
              <a:spcAft>
                <a:spcPts val="0"/>
              </a:spcAft>
              <a:buClr>
                <a:schemeClr val="dk1"/>
              </a:buClr>
              <a:buFont typeface="Arial"/>
              <a:buNone/>
            </a:pPr>
            <a:r>
              <a:rPr b="1" lang="en-US" sz="2600">
                <a:solidFill>
                  <a:schemeClr val="dk1"/>
                </a:solidFill>
              </a:rPr>
              <a:t>Team members and contribution:</a:t>
            </a:r>
            <a:endParaRPr b="1" sz="2600">
              <a:solidFill>
                <a:schemeClr val="dk1"/>
              </a:solidFill>
            </a:endParaRPr>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b="1" lang="en-US" sz="1800"/>
              <a:t>Shamsu Nisha. N(Leader)</a:t>
            </a:r>
            <a:endParaRPr b="1" sz="1800"/>
          </a:p>
          <a:p>
            <a:pPr indent="-342900" lvl="1" marL="914400" rtl="0" algn="l">
              <a:spcBef>
                <a:spcPts val="0"/>
              </a:spcBef>
              <a:spcAft>
                <a:spcPts val="0"/>
              </a:spcAft>
              <a:buSzPts val="1800"/>
              <a:buChar char="○"/>
            </a:pPr>
            <a:r>
              <a:rPr lang="en-US" sz="1800"/>
              <a:t>Labelling the reviews manually</a:t>
            </a:r>
            <a:endParaRPr sz="1800"/>
          </a:p>
          <a:p>
            <a:pPr indent="-342900" lvl="1" marL="914400" rtl="0" algn="l">
              <a:spcBef>
                <a:spcPts val="0"/>
              </a:spcBef>
              <a:spcAft>
                <a:spcPts val="0"/>
              </a:spcAft>
              <a:buSzPts val="1800"/>
              <a:buChar char="○"/>
            </a:pPr>
            <a:r>
              <a:rPr lang="en-US" sz="1800"/>
              <a:t>Made the report</a:t>
            </a:r>
            <a:endParaRPr sz="1800"/>
          </a:p>
          <a:p>
            <a:pPr indent="-342900" lvl="1" marL="914400" rtl="0" algn="l">
              <a:spcBef>
                <a:spcPts val="0"/>
              </a:spcBef>
              <a:spcAft>
                <a:spcPts val="0"/>
              </a:spcAft>
              <a:buSzPts val="1800"/>
              <a:buChar char="○"/>
            </a:pPr>
            <a:r>
              <a:rPr lang="en-US" sz="1800"/>
              <a:t>Made the PPT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b="1" lang="en-US" sz="1800"/>
              <a:t>Arjun B</a:t>
            </a:r>
            <a:endParaRPr b="1" sz="1800"/>
          </a:p>
          <a:p>
            <a:pPr indent="-342900" lvl="1" marL="914400" rtl="0" algn="l">
              <a:spcBef>
                <a:spcPts val="0"/>
              </a:spcBef>
              <a:spcAft>
                <a:spcPts val="0"/>
              </a:spcAft>
              <a:buSzPts val="1800"/>
              <a:buChar char="○"/>
            </a:pPr>
            <a:r>
              <a:rPr lang="en-US" sz="1800"/>
              <a:t>Data Scraping from e-commerce websites</a:t>
            </a:r>
            <a:endParaRPr sz="1800"/>
          </a:p>
          <a:p>
            <a:pPr indent="-342900" lvl="1" marL="914400" rtl="0" algn="l">
              <a:spcBef>
                <a:spcPts val="0"/>
              </a:spcBef>
              <a:spcAft>
                <a:spcPts val="0"/>
              </a:spcAft>
              <a:buSzPts val="1800"/>
              <a:buChar char="○"/>
            </a:pPr>
            <a:r>
              <a:rPr lang="en-US" sz="1800"/>
              <a:t>Did “Exploratory Data Analysis”</a:t>
            </a:r>
            <a:endParaRPr sz="1800"/>
          </a:p>
          <a:p>
            <a:pPr indent="-342900" lvl="1" marL="914400" rtl="0" algn="l">
              <a:spcBef>
                <a:spcPts val="0"/>
              </a:spcBef>
              <a:spcAft>
                <a:spcPts val="0"/>
              </a:spcAft>
              <a:buSzPts val="1800"/>
              <a:buChar char="○"/>
            </a:pPr>
            <a:r>
              <a:rPr lang="en-US" sz="1800"/>
              <a:t>Preparing the data for modelling(preprocessing, cleaning, tokenization etc)</a:t>
            </a:r>
            <a:endParaRPr sz="1800"/>
          </a:p>
          <a:p>
            <a:pPr indent="-342900" lvl="1" marL="914400" rtl="0" algn="l">
              <a:spcBef>
                <a:spcPts val="0"/>
              </a:spcBef>
              <a:spcAft>
                <a:spcPts val="0"/>
              </a:spcAft>
              <a:buSzPts val="1800"/>
              <a:buChar char="○"/>
            </a:pPr>
            <a:r>
              <a:rPr lang="en-US" sz="1800"/>
              <a:t>Prepared the codes and tested all the models(Supervised ML, DL, and LLMs, and also Ensembling models)</a:t>
            </a:r>
            <a:endParaRPr sz="1800"/>
          </a:p>
          <a:p>
            <a:pPr indent="-342900" lvl="1" marL="914400" rtl="0" algn="l">
              <a:spcBef>
                <a:spcPts val="0"/>
              </a:spcBef>
              <a:spcAft>
                <a:spcPts val="0"/>
              </a:spcAft>
              <a:buSzPts val="1800"/>
              <a:buChar char="○"/>
            </a:pPr>
            <a:r>
              <a:rPr lang="en-US" sz="1800"/>
              <a:t>Set up the coding environment and took care of whole coding and testing.</a:t>
            </a:r>
            <a:endParaRPr sz="1800"/>
          </a:p>
          <a:p>
            <a:pPr indent="-342900" lvl="1" marL="914400" rtl="0" algn="l">
              <a:spcBef>
                <a:spcPts val="0"/>
              </a:spcBef>
              <a:spcAft>
                <a:spcPts val="0"/>
              </a:spcAft>
              <a:buSzPts val="1800"/>
              <a:buChar char="○"/>
            </a:pPr>
            <a:r>
              <a:rPr lang="en-US" sz="1800"/>
              <a:t>Took care of the full project flow</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7"/>
          <p:cNvSpPr txBox="1"/>
          <p:nvPr>
            <p:ph type="title"/>
          </p:nvPr>
        </p:nvSpPr>
        <p:spPr>
          <a:xfrm>
            <a:off x="179628" y="227838"/>
            <a:ext cx="5320500" cy="504600"/>
          </a:xfrm>
          <a:prstGeom prst="rect">
            <a:avLst/>
          </a:prstGeom>
          <a:noFill/>
          <a:ln>
            <a:noFill/>
          </a:ln>
        </p:spPr>
        <p:txBody>
          <a:bodyPr anchorCtr="0" anchor="t" bIns="0" lIns="0" spcFirstLastPara="1" rIns="0" wrap="square" tIns="103500">
            <a:spAutoFit/>
          </a:bodyPr>
          <a:lstStyle/>
          <a:p>
            <a:pPr indent="0" lvl="0" marL="69850" rtl="0" algn="l">
              <a:lnSpc>
                <a:spcPct val="100000"/>
              </a:lnSpc>
              <a:spcBef>
                <a:spcPts val="0"/>
              </a:spcBef>
              <a:spcAft>
                <a:spcPts val="0"/>
              </a:spcAft>
              <a:buNone/>
            </a:pPr>
            <a:r>
              <a:rPr lang="en-US"/>
              <a:t>Team members and contribution:</a:t>
            </a:r>
            <a:endParaRPr/>
          </a:p>
        </p:txBody>
      </p:sp>
      <p:sp>
        <p:nvSpPr>
          <p:cNvPr id="110" name="Google Shape;110;p7"/>
          <p:cNvSpPr txBox="1"/>
          <p:nvPr/>
        </p:nvSpPr>
        <p:spPr>
          <a:xfrm>
            <a:off x="472650" y="753100"/>
            <a:ext cx="8405100" cy="413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US" sz="1800"/>
              <a:t>Gurumani Akash. S</a:t>
            </a:r>
            <a:endParaRPr b="1" sz="1800"/>
          </a:p>
          <a:p>
            <a:pPr indent="-342900" lvl="1" marL="914400" rtl="0" algn="l">
              <a:spcBef>
                <a:spcPts val="0"/>
              </a:spcBef>
              <a:spcAft>
                <a:spcPts val="0"/>
              </a:spcAft>
              <a:buSzPts val="1800"/>
              <a:buChar char="○"/>
            </a:pPr>
            <a:r>
              <a:rPr lang="en-US" sz="1800"/>
              <a:t>Clustering</a:t>
            </a:r>
            <a:endParaRPr sz="1800"/>
          </a:p>
          <a:p>
            <a:pPr indent="-342900" lvl="1" marL="914400" rtl="0" algn="l">
              <a:spcBef>
                <a:spcPts val="0"/>
              </a:spcBef>
              <a:spcAft>
                <a:spcPts val="0"/>
              </a:spcAft>
              <a:buSzPts val="1800"/>
              <a:buChar char="○"/>
            </a:pPr>
            <a:r>
              <a:rPr lang="en-US" sz="1800"/>
              <a:t>Vader</a:t>
            </a:r>
            <a:endParaRPr sz="1800"/>
          </a:p>
          <a:p>
            <a:pPr indent="-342900" lvl="1" marL="914400" rtl="0" algn="l">
              <a:spcBef>
                <a:spcPts val="0"/>
              </a:spcBef>
              <a:spcAft>
                <a:spcPts val="0"/>
              </a:spcAft>
              <a:buSzPts val="1800"/>
              <a:buChar char="○"/>
            </a:pPr>
            <a:r>
              <a:rPr lang="en-US" sz="1800"/>
              <a:t>Creating py files from ipynb notebooks for ML models.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b="1" lang="en-US" sz="1800"/>
              <a:t>Anirudhan</a:t>
            </a:r>
            <a:endParaRPr b="1" sz="1800"/>
          </a:p>
          <a:p>
            <a:pPr indent="-342900" lvl="1" marL="914400" rtl="0" algn="l">
              <a:spcBef>
                <a:spcPts val="0"/>
              </a:spcBef>
              <a:spcAft>
                <a:spcPts val="0"/>
              </a:spcAft>
              <a:buSzPts val="1800"/>
              <a:buChar char="○"/>
            </a:pPr>
            <a:r>
              <a:rPr lang="en-US" sz="1800"/>
              <a:t>Scrapping extra reviews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b="1" lang="en-US" sz="1800"/>
              <a:t>Tharani. VS</a:t>
            </a:r>
            <a:endParaRPr b="1" sz="1800"/>
          </a:p>
          <a:p>
            <a:pPr indent="-342900" lvl="1" marL="914400" rtl="0" algn="l">
              <a:spcBef>
                <a:spcPts val="0"/>
              </a:spcBef>
              <a:spcAft>
                <a:spcPts val="0"/>
              </a:spcAft>
              <a:buSzPts val="1800"/>
              <a:buChar char="○"/>
            </a:pPr>
            <a:r>
              <a:rPr lang="en-US" sz="1800"/>
              <a:t>Researching on the t</a:t>
            </a:r>
            <a:r>
              <a:rPr lang="en-US" sz="1800"/>
              <a:t>echnologies required for the project and helping the team members with updates.</a:t>
            </a:r>
            <a:endParaRPr sz="1800"/>
          </a:p>
        </p:txBody>
      </p:sp>
      <p:sp>
        <p:nvSpPr>
          <p:cNvPr id="111" name="Google Shape;111;p7"/>
          <p:cNvSpPr txBox="1"/>
          <p:nvPr/>
        </p:nvSpPr>
        <p:spPr>
          <a:xfrm>
            <a:off x="588225" y="3941550"/>
            <a:ext cx="76572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00"/>
              <a:t>MENTOR:</a:t>
            </a:r>
            <a:r>
              <a:rPr lang="en-US" sz="1700"/>
              <a:t> S.R. Senthil Kumar,Assistant Professor CSE</a:t>
            </a:r>
            <a:endParaRPr sz="1700"/>
          </a:p>
          <a:p>
            <a:pPr indent="0" lvl="0" marL="0" rtl="0" algn="l">
              <a:spcBef>
                <a:spcPts val="0"/>
              </a:spcBef>
              <a:spcAft>
                <a:spcPts val="0"/>
              </a:spcAft>
              <a:buNone/>
            </a:pPr>
            <a:r>
              <a:rPr b="1" lang="en-US" sz="1700"/>
              <a:t>INSTITUTION: </a:t>
            </a:r>
            <a:r>
              <a:rPr lang="en-US" sz="1700"/>
              <a:t>B.S.Abdur Rahman Crescent Institute of Science and Technology</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179628" y="227838"/>
            <a:ext cx="5320500" cy="525300"/>
          </a:xfrm>
          <a:prstGeom prst="rect">
            <a:avLst/>
          </a:prstGeom>
          <a:noFill/>
          <a:ln>
            <a:noFill/>
          </a:ln>
        </p:spPr>
        <p:txBody>
          <a:bodyPr anchorCtr="0" anchor="t" bIns="0" lIns="0" spcFirstLastPara="1" rIns="0" wrap="square" tIns="116325">
            <a:spAutoFit/>
          </a:bodyPr>
          <a:lstStyle/>
          <a:p>
            <a:pPr indent="0" lvl="0" marL="73660" rtl="0" algn="l">
              <a:lnSpc>
                <a:spcPct val="100000"/>
              </a:lnSpc>
              <a:spcBef>
                <a:spcPts val="0"/>
              </a:spcBef>
              <a:spcAft>
                <a:spcPts val="0"/>
              </a:spcAft>
              <a:buNone/>
            </a:pPr>
            <a:r>
              <a:rPr lang="en-US"/>
              <a:t>Conclusion</a:t>
            </a:r>
            <a:endParaRPr/>
          </a:p>
        </p:txBody>
      </p:sp>
      <p:sp>
        <p:nvSpPr>
          <p:cNvPr id="117" name="Google Shape;117;p8"/>
          <p:cNvSpPr txBox="1"/>
          <p:nvPr/>
        </p:nvSpPr>
        <p:spPr>
          <a:xfrm>
            <a:off x="397800" y="923900"/>
            <a:ext cx="8169600" cy="32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Calibri"/>
                <a:ea typeface="Calibri"/>
                <a:cs typeface="Calibri"/>
                <a:sym typeface="Calibri"/>
              </a:rPr>
              <a:t>     </a:t>
            </a:r>
            <a:r>
              <a:rPr lang="en-US" sz="2100"/>
              <a:t>This project employs machine learning, deep learning, LLM models, and ensemble techniques to analyze customer sentiments from online reviews of Intel products.  Evaluating the performance of various models including machine learning, deep learning, LLM models, and ensemble techniques to determine their accuracy in analyzing sentiments. Doing this project helped us to learn a lot, and it was a great experience. We would like to thank the organisers, our Intel mentors and the whole team and Intel, for organising and conducting the Intel Unnati Industrial Training Program 2024 successfully, and giving us a chance to participate in this wonderful program!</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title"/>
          </p:nvPr>
        </p:nvSpPr>
        <p:spPr>
          <a:xfrm>
            <a:off x="179628" y="227838"/>
            <a:ext cx="5320500" cy="413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Problem Statement</a:t>
            </a:r>
            <a:endParaRPr/>
          </a:p>
        </p:txBody>
      </p:sp>
      <p:sp>
        <p:nvSpPr>
          <p:cNvPr id="51" name="Google Shape;51;p1"/>
          <p:cNvSpPr txBox="1"/>
          <p:nvPr/>
        </p:nvSpPr>
        <p:spPr>
          <a:xfrm>
            <a:off x="258775" y="816975"/>
            <a:ext cx="8565300" cy="397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t>Intel products sentiments analysis from online reviews</a:t>
            </a:r>
            <a:endParaRPr b="1" sz="2500"/>
          </a:p>
          <a:p>
            <a:pPr indent="0" lvl="0" marL="0" rtl="0" algn="l">
              <a:spcBef>
                <a:spcPts val="0"/>
              </a:spcBef>
              <a:spcAft>
                <a:spcPts val="0"/>
              </a:spcAft>
              <a:buNone/>
            </a:pPr>
            <a:r>
              <a:t/>
            </a:r>
            <a:endParaRPr b="1" sz="2500"/>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     </a:t>
            </a:r>
            <a:r>
              <a:rPr lang="en-US" sz="2000">
                <a:solidFill>
                  <a:schemeClr val="dk1"/>
                </a:solidFill>
              </a:rPr>
              <a:t>The objective of this project is to analyze online reviews of Intel products to understand customer sentiments and opinions. By employing natural language processing (techniques and sentiment analysis, this project aims to categorize the reviews into various sentiment categories (positive, negative, future expectations and competition sentiments) and extract insights related to customer satisfaction, common issues, and expectations.</a:t>
            </a:r>
            <a:endParaRPr sz="2000">
              <a:solidFill>
                <a:schemeClr val="dk1"/>
              </a:solidFill>
            </a:endParaRPr>
          </a:p>
          <a:p>
            <a:pPr indent="0" lvl="0" marL="0" rtl="0" algn="l">
              <a:spcBef>
                <a:spcPts val="0"/>
              </a:spcBef>
              <a:spcAft>
                <a:spcPts val="0"/>
              </a:spcAft>
              <a:buNone/>
            </a:pPr>
            <a:r>
              <a:t/>
            </a:r>
            <a:endParaRPr sz="1800"/>
          </a:p>
        </p:txBody>
      </p:sp>
      <p:sp>
        <p:nvSpPr>
          <p:cNvPr id="52" name="Google Shape;52;p1"/>
          <p:cNvSpPr txBox="1"/>
          <p:nvPr/>
        </p:nvSpPr>
        <p:spPr>
          <a:xfrm>
            <a:off x="4963850" y="2442350"/>
            <a:ext cx="420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type="title"/>
          </p:nvPr>
        </p:nvSpPr>
        <p:spPr>
          <a:xfrm>
            <a:off x="147553" y="99513"/>
            <a:ext cx="5320500" cy="482400"/>
          </a:xfrm>
          <a:prstGeom prst="rect">
            <a:avLst/>
          </a:prstGeom>
          <a:noFill/>
          <a:ln>
            <a:noFill/>
          </a:ln>
        </p:spPr>
        <p:txBody>
          <a:bodyPr anchorCtr="0" anchor="t" bIns="0" lIns="0" spcFirstLastPara="1" rIns="0" wrap="square" tIns="112000">
            <a:spAutoFit/>
          </a:bodyPr>
          <a:lstStyle/>
          <a:p>
            <a:pPr indent="0" lvl="0" marL="71120" rtl="0" algn="l">
              <a:lnSpc>
                <a:spcPct val="100000"/>
              </a:lnSpc>
              <a:spcBef>
                <a:spcPts val="0"/>
              </a:spcBef>
              <a:spcAft>
                <a:spcPts val="0"/>
              </a:spcAft>
              <a:buNone/>
            </a:pPr>
            <a:r>
              <a:rPr lang="en-US" sz="2400"/>
              <a:t>Unique Idea Brief (Solution)</a:t>
            </a:r>
            <a:endParaRPr sz="2400"/>
          </a:p>
        </p:txBody>
      </p:sp>
      <p:sp>
        <p:nvSpPr>
          <p:cNvPr id="58" name="Google Shape;58;p2"/>
          <p:cNvSpPr txBox="1"/>
          <p:nvPr/>
        </p:nvSpPr>
        <p:spPr>
          <a:xfrm>
            <a:off x="280175" y="491850"/>
            <a:ext cx="8747100" cy="4159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US" sz="1700"/>
              <a:t>We have categorized the reviews into four sentiments: </a:t>
            </a:r>
            <a:r>
              <a:rPr b="1" lang="en-US" sz="1700"/>
              <a:t>positive, negative, future expectations, and competition sentiments.</a:t>
            </a:r>
            <a:endParaRPr b="1"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US" sz="1700"/>
              <a:t>We have labelled all the user reviews from the dataset manually and also with the help of chatGPT</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Font typeface="Calibri"/>
              <a:buChar char="●"/>
            </a:pPr>
            <a:r>
              <a:rPr lang="en-US" sz="1700"/>
              <a:t>We have implemented</a:t>
            </a:r>
            <a:r>
              <a:rPr b="1" lang="en-US" sz="1700"/>
              <a:t> ensemble techniques</a:t>
            </a:r>
            <a:r>
              <a:rPr lang="en-US" sz="1700"/>
              <a:t> which involves combining predictions from multiple base models to enhance overall performance.  We used both stacking and voting to combine different models' strengths for more accurate sentiment predictions.(Base model:Random Forest, Meta model: Logistic regression)</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Font typeface="Calibri"/>
              <a:buChar char="●"/>
            </a:pPr>
            <a:r>
              <a:rPr lang="en-US" sz="1700"/>
              <a:t>We have incorporated the </a:t>
            </a:r>
            <a:r>
              <a:rPr b="1" lang="en-US" sz="1700"/>
              <a:t>Llama 3 8B model, </a:t>
            </a:r>
            <a:r>
              <a:rPr lang="en-US" sz="1700"/>
              <a:t> to improve our accuracy, leveraging its scalability in handling large datasets and efficiency in training processes.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Font typeface="Calibri"/>
              <a:buChar char="●"/>
            </a:pPr>
            <a:r>
              <a:rPr lang="en-US" sz="1700"/>
              <a:t>Furthermore, we tried implementing </a:t>
            </a:r>
            <a:r>
              <a:rPr b="1" lang="en-US" sz="1700"/>
              <a:t>Mistral 8x 7B</a:t>
            </a:r>
            <a:r>
              <a:rPr lang="en-US" sz="1700"/>
              <a:t> but we could not implement it due to lack of GPU resources in free version of Colab.</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ph type="title"/>
          </p:nvPr>
        </p:nvSpPr>
        <p:spPr>
          <a:xfrm>
            <a:off x="3282138" y="94825"/>
            <a:ext cx="2649900" cy="507900"/>
          </a:xfrm>
          <a:prstGeom prst="rect">
            <a:avLst/>
          </a:prstGeom>
          <a:noFill/>
          <a:ln>
            <a:noFill/>
          </a:ln>
        </p:spPr>
        <p:txBody>
          <a:bodyPr anchorCtr="0" anchor="t" bIns="0" lIns="0" spcFirstLastPara="1" rIns="0" wrap="square" tIns="106500">
            <a:spAutoFit/>
          </a:bodyPr>
          <a:lstStyle/>
          <a:p>
            <a:pPr indent="0" lvl="0" marL="64769" rtl="0" algn="l">
              <a:lnSpc>
                <a:spcPct val="100000"/>
              </a:lnSpc>
              <a:spcBef>
                <a:spcPts val="0"/>
              </a:spcBef>
              <a:spcAft>
                <a:spcPts val="0"/>
              </a:spcAft>
              <a:buNone/>
            </a:pPr>
            <a:r>
              <a:rPr lang="en-US"/>
              <a:t>Process Flow</a:t>
            </a:r>
            <a:endParaRPr/>
          </a:p>
        </p:txBody>
      </p:sp>
      <p:pic>
        <p:nvPicPr>
          <p:cNvPr id="64" name="Google Shape;64;p4"/>
          <p:cNvPicPr preferRelativeResize="0"/>
          <p:nvPr/>
        </p:nvPicPr>
        <p:blipFill>
          <a:blip r:embed="rId3">
            <a:alphaModFix/>
          </a:blip>
          <a:stretch>
            <a:fillRect/>
          </a:stretch>
        </p:blipFill>
        <p:spPr>
          <a:xfrm>
            <a:off x="486275" y="602725"/>
            <a:ext cx="8136350" cy="4447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179628" y="227838"/>
            <a:ext cx="5320500" cy="506100"/>
          </a:xfrm>
          <a:prstGeom prst="rect">
            <a:avLst/>
          </a:prstGeom>
          <a:noFill/>
          <a:ln>
            <a:noFill/>
          </a:ln>
        </p:spPr>
        <p:txBody>
          <a:bodyPr anchorCtr="0" anchor="t" bIns="0" lIns="0" spcFirstLastPara="1" rIns="0" wrap="square" tIns="104750">
            <a:spAutoFit/>
          </a:bodyPr>
          <a:lstStyle/>
          <a:p>
            <a:pPr indent="0" lvl="0" marL="81280" rtl="0" algn="l">
              <a:lnSpc>
                <a:spcPct val="100000"/>
              </a:lnSpc>
              <a:spcBef>
                <a:spcPts val="0"/>
              </a:spcBef>
              <a:spcAft>
                <a:spcPts val="0"/>
              </a:spcAft>
              <a:buNone/>
            </a:pPr>
            <a:r>
              <a:rPr lang="en-US"/>
              <a:t>Architecture Diagram</a:t>
            </a:r>
            <a:endParaRPr/>
          </a:p>
        </p:txBody>
      </p:sp>
      <p:pic>
        <p:nvPicPr>
          <p:cNvPr id="70" name="Google Shape;70;p5"/>
          <p:cNvPicPr preferRelativeResize="0"/>
          <p:nvPr/>
        </p:nvPicPr>
        <p:blipFill rotWithShape="1">
          <a:blip r:embed="rId3">
            <a:alphaModFix/>
          </a:blip>
          <a:srcRect b="4589" l="0" r="0" t="0"/>
          <a:stretch/>
        </p:blipFill>
        <p:spPr>
          <a:xfrm>
            <a:off x="3151750" y="896025"/>
            <a:ext cx="5320500" cy="3808350"/>
          </a:xfrm>
          <a:prstGeom prst="rect">
            <a:avLst/>
          </a:prstGeom>
          <a:noFill/>
          <a:ln>
            <a:noFill/>
          </a:ln>
        </p:spPr>
      </p:pic>
      <p:sp>
        <p:nvSpPr>
          <p:cNvPr id="71" name="Google Shape;71;p5"/>
          <p:cNvSpPr txBox="1"/>
          <p:nvPr/>
        </p:nvSpPr>
        <p:spPr>
          <a:xfrm>
            <a:off x="306675" y="896025"/>
            <a:ext cx="2772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This is the architecture of Llama 3 model which gives best accuracy (0.76)</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ec3af5cd1b_10_0"/>
          <p:cNvSpPr txBox="1"/>
          <p:nvPr>
            <p:ph type="title"/>
          </p:nvPr>
        </p:nvSpPr>
        <p:spPr>
          <a:xfrm>
            <a:off x="179628" y="-12"/>
            <a:ext cx="5320500" cy="515400"/>
          </a:xfrm>
          <a:prstGeom prst="rect">
            <a:avLst/>
          </a:prstGeom>
          <a:noFill/>
          <a:ln>
            <a:noFill/>
          </a:ln>
        </p:spPr>
        <p:txBody>
          <a:bodyPr anchorCtr="0" anchor="t" bIns="0" lIns="0" spcFirstLastPara="1" rIns="0" wrap="square" tIns="114150">
            <a:spAutoFit/>
          </a:bodyPr>
          <a:lstStyle/>
          <a:p>
            <a:pPr indent="0" lvl="0" marL="69850" rtl="0" algn="l">
              <a:lnSpc>
                <a:spcPct val="100000"/>
              </a:lnSpc>
              <a:spcBef>
                <a:spcPts val="0"/>
              </a:spcBef>
              <a:spcAft>
                <a:spcPts val="0"/>
              </a:spcAft>
              <a:buNone/>
            </a:pPr>
            <a:r>
              <a:rPr lang="en-US"/>
              <a:t>Technologies Used</a:t>
            </a:r>
            <a:endParaRPr/>
          </a:p>
        </p:txBody>
      </p:sp>
      <p:sp>
        <p:nvSpPr>
          <p:cNvPr id="77" name="Google Shape;77;g2ec3af5cd1b_10_0"/>
          <p:cNvSpPr txBox="1"/>
          <p:nvPr/>
        </p:nvSpPr>
        <p:spPr>
          <a:xfrm>
            <a:off x="-189075" y="645875"/>
            <a:ext cx="7911900" cy="3473700"/>
          </a:xfrm>
          <a:prstGeom prst="rect">
            <a:avLst/>
          </a:prstGeom>
          <a:noFill/>
          <a:ln>
            <a:noFill/>
          </a:ln>
        </p:spPr>
        <p:txBody>
          <a:bodyPr anchorCtr="0" anchor="t" bIns="91425" lIns="91425" spcFirstLastPara="1" rIns="91425" wrap="square" tIns="91425">
            <a:noAutofit/>
          </a:bodyPr>
          <a:lstStyle/>
          <a:p>
            <a:pPr indent="-304800" lvl="0" marL="914400" rtl="0" algn="l">
              <a:spcBef>
                <a:spcPts val="0"/>
              </a:spcBef>
              <a:spcAft>
                <a:spcPts val="0"/>
              </a:spcAft>
              <a:buClr>
                <a:schemeClr val="dk1"/>
              </a:buClr>
              <a:buSzPts val="1200"/>
              <a:buChar char="●"/>
            </a:pPr>
            <a:r>
              <a:rPr b="1" lang="en-US" sz="1200">
                <a:solidFill>
                  <a:schemeClr val="dk1"/>
                </a:solidFill>
              </a:rPr>
              <a:t>Natural Language Processing (NLP) Techniques</a:t>
            </a:r>
            <a:endParaRPr b="1"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US" sz="1200">
                <a:solidFill>
                  <a:schemeClr val="dk1"/>
                </a:solidFill>
              </a:rPr>
              <a:t>Focus on tokenization to break text into meaningful units</a:t>
            </a:r>
            <a:endParaRPr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US" sz="1200">
                <a:solidFill>
                  <a:schemeClr val="dk1"/>
                </a:solidFill>
              </a:rPr>
              <a:t>Text vectorization methods such as </a:t>
            </a:r>
            <a:r>
              <a:rPr b="1" lang="en-US" sz="1200">
                <a:solidFill>
                  <a:schemeClr val="dk1"/>
                </a:solidFill>
              </a:rPr>
              <a:t>TF-IDF</a:t>
            </a:r>
            <a:r>
              <a:rPr lang="en-US" sz="1200">
                <a:solidFill>
                  <a:schemeClr val="dk1"/>
                </a:solidFill>
              </a:rPr>
              <a:t> to transform text into numerical representations that machine learning models can process</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b="1" lang="en-US" sz="1200">
                <a:solidFill>
                  <a:schemeClr val="dk1"/>
                </a:solidFill>
              </a:rPr>
              <a:t>Machine Learning (ML) Techniques</a:t>
            </a:r>
            <a:endParaRPr b="1" sz="1200">
              <a:solidFill>
                <a:schemeClr val="dk1"/>
              </a:solidFill>
            </a:endParaRPr>
          </a:p>
          <a:p>
            <a:pPr indent="-304800" lvl="1" marL="1371600" rtl="0" algn="l">
              <a:lnSpc>
                <a:spcPct val="115000"/>
              </a:lnSpc>
              <a:spcBef>
                <a:spcPts val="0"/>
              </a:spcBef>
              <a:spcAft>
                <a:spcPts val="0"/>
              </a:spcAft>
              <a:buClr>
                <a:schemeClr val="dk1"/>
              </a:buClr>
              <a:buSzPts val="1200"/>
              <a:buChar char="○"/>
            </a:pPr>
            <a:r>
              <a:rPr b="1" lang="en-US" sz="1200">
                <a:solidFill>
                  <a:schemeClr val="dk1"/>
                </a:solidFill>
              </a:rPr>
              <a:t>Supervised Learning Algorithms</a:t>
            </a:r>
            <a:endParaRPr b="1" sz="1200">
              <a:solidFill>
                <a:schemeClr val="dk1"/>
              </a:solidFill>
            </a:endParaRPr>
          </a:p>
          <a:p>
            <a:pPr indent="-304800" lvl="2" marL="1828800" rtl="0" algn="l">
              <a:lnSpc>
                <a:spcPct val="115000"/>
              </a:lnSpc>
              <a:spcBef>
                <a:spcPts val="0"/>
              </a:spcBef>
              <a:spcAft>
                <a:spcPts val="0"/>
              </a:spcAft>
              <a:buClr>
                <a:schemeClr val="dk1"/>
              </a:buClr>
              <a:buSzPts val="1200"/>
              <a:buChar char="■"/>
            </a:pPr>
            <a:r>
              <a:rPr lang="en-US" sz="1200">
                <a:solidFill>
                  <a:schemeClr val="dk1"/>
                </a:solidFill>
              </a:rPr>
              <a:t>Support Vector Machines (SVM)</a:t>
            </a:r>
            <a:endParaRPr sz="1200">
              <a:solidFill>
                <a:schemeClr val="dk1"/>
              </a:solidFill>
            </a:endParaRPr>
          </a:p>
          <a:p>
            <a:pPr indent="-304800" lvl="2" marL="1828800" rtl="0" algn="l">
              <a:lnSpc>
                <a:spcPct val="115000"/>
              </a:lnSpc>
              <a:spcBef>
                <a:spcPts val="0"/>
              </a:spcBef>
              <a:spcAft>
                <a:spcPts val="0"/>
              </a:spcAft>
              <a:buClr>
                <a:schemeClr val="dk1"/>
              </a:buClr>
              <a:buSzPts val="1200"/>
              <a:buChar char="■"/>
            </a:pPr>
            <a:r>
              <a:rPr lang="en-US" sz="1200">
                <a:solidFill>
                  <a:schemeClr val="dk1"/>
                </a:solidFill>
              </a:rPr>
              <a:t>Random Forests</a:t>
            </a:r>
            <a:endParaRPr sz="1200">
              <a:solidFill>
                <a:schemeClr val="dk1"/>
              </a:solidFill>
            </a:endParaRPr>
          </a:p>
          <a:p>
            <a:pPr indent="-304800" lvl="2" marL="1828800" rtl="0" algn="l">
              <a:lnSpc>
                <a:spcPct val="115000"/>
              </a:lnSpc>
              <a:spcBef>
                <a:spcPts val="0"/>
              </a:spcBef>
              <a:spcAft>
                <a:spcPts val="0"/>
              </a:spcAft>
              <a:buClr>
                <a:schemeClr val="dk1"/>
              </a:buClr>
              <a:buSzPts val="1200"/>
              <a:buChar char="■"/>
            </a:pPr>
            <a:r>
              <a:rPr lang="en-US" sz="1200">
                <a:solidFill>
                  <a:schemeClr val="dk1"/>
                </a:solidFill>
              </a:rPr>
              <a:t>Naive Bayes</a:t>
            </a:r>
            <a:endParaRPr sz="1200">
              <a:solidFill>
                <a:schemeClr val="dk1"/>
              </a:solidFill>
            </a:endParaRPr>
          </a:p>
          <a:p>
            <a:pPr indent="-304800" lvl="2" marL="1828800" rtl="0" algn="l">
              <a:lnSpc>
                <a:spcPct val="115000"/>
              </a:lnSpc>
              <a:spcBef>
                <a:spcPts val="0"/>
              </a:spcBef>
              <a:spcAft>
                <a:spcPts val="0"/>
              </a:spcAft>
              <a:buClr>
                <a:schemeClr val="dk1"/>
              </a:buClr>
              <a:buSzPts val="1200"/>
              <a:buChar char="■"/>
            </a:pPr>
            <a:r>
              <a:rPr lang="en-US" sz="1200">
                <a:solidFill>
                  <a:schemeClr val="dk1"/>
                </a:solidFill>
              </a:rPr>
              <a:t>XGBoost</a:t>
            </a:r>
            <a:endParaRPr sz="1200">
              <a:solidFill>
                <a:schemeClr val="dk1"/>
              </a:solidFill>
            </a:endParaRPr>
          </a:p>
          <a:p>
            <a:pPr indent="-304800" lvl="1" marL="1371600" rtl="0" algn="l">
              <a:lnSpc>
                <a:spcPct val="115000"/>
              </a:lnSpc>
              <a:spcBef>
                <a:spcPts val="0"/>
              </a:spcBef>
              <a:spcAft>
                <a:spcPts val="0"/>
              </a:spcAft>
              <a:buClr>
                <a:schemeClr val="dk1"/>
              </a:buClr>
              <a:buSzPts val="1200"/>
              <a:buChar char="○"/>
            </a:pPr>
            <a:r>
              <a:rPr b="1" lang="en-US" sz="1200">
                <a:solidFill>
                  <a:schemeClr val="dk1"/>
                </a:solidFill>
              </a:rPr>
              <a:t>Unsupervised Learning Algorithms</a:t>
            </a:r>
            <a:endParaRPr b="1" sz="1200">
              <a:solidFill>
                <a:schemeClr val="dk1"/>
              </a:solidFill>
            </a:endParaRPr>
          </a:p>
          <a:p>
            <a:pPr indent="-304800" lvl="2" marL="1828800" rtl="0" algn="l">
              <a:lnSpc>
                <a:spcPct val="115000"/>
              </a:lnSpc>
              <a:spcBef>
                <a:spcPts val="0"/>
              </a:spcBef>
              <a:spcAft>
                <a:spcPts val="0"/>
              </a:spcAft>
              <a:buClr>
                <a:schemeClr val="dk1"/>
              </a:buClr>
              <a:buSzPts val="1200"/>
              <a:buChar char="■"/>
            </a:pPr>
            <a:r>
              <a:rPr lang="en-US" sz="1200">
                <a:solidFill>
                  <a:schemeClr val="dk1"/>
                </a:solidFill>
              </a:rPr>
              <a:t>Clustering - K-means</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b="1" lang="en-US" sz="1200">
                <a:solidFill>
                  <a:schemeClr val="dk1"/>
                </a:solidFill>
              </a:rPr>
              <a:t>Deep Learning Models</a:t>
            </a:r>
            <a:endParaRPr b="1"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US" sz="1200">
                <a:solidFill>
                  <a:schemeClr val="dk1"/>
                </a:solidFill>
              </a:rPr>
              <a:t>Convolutional Neural Networks (CNNs)</a:t>
            </a:r>
            <a:endParaRPr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US" sz="1200">
                <a:solidFill>
                  <a:schemeClr val="dk1"/>
                </a:solidFill>
              </a:rPr>
              <a:t>Artificial Neural Networks (ANNs)</a:t>
            </a:r>
            <a:endParaRPr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US" sz="1200">
                <a:solidFill>
                  <a:schemeClr val="dk1"/>
                </a:solidFill>
              </a:rPr>
              <a:t>Long Short Term Memory (LSTM)</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b="1" lang="en-US" sz="1200">
                <a:solidFill>
                  <a:schemeClr val="dk1"/>
                </a:solidFill>
              </a:rPr>
              <a:t>LLMs</a:t>
            </a:r>
            <a:endParaRPr b="1"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US" sz="1200">
                <a:solidFill>
                  <a:schemeClr val="dk1"/>
                </a:solidFill>
              </a:rPr>
              <a:t>Llama 3 8B/Mistral 7B</a:t>
            </a:r>
            <a:endParaRPr sz="1200">
              <a:solidFill>
                <a:schemeClr val="dk1"/>
              </a:solidFill>
            </a:endParaRPr>
          </a:p>
          <a:p>
            <a:pPr indent="-304800" lvl="1" marL="1371600" rtl="0" algn="l">
              <a:lnSpc>
                <a:spcPct val="115000"/>
              </a:lnSpc>
              <a:spcBef>
                <a:spcPts val="0"/>
              </a:spcBef>
              <a:spcAft>
                <a:spcPts val="0"/>
              </a:spcAft>
              <a:buClr>
                <a:schemeClr val="dk1"/>
              </a:buClr>
              <a:buSzPts val="1200"/>
              <a:buChar char="○"/>
            </a:pPr>
            <a:r>
              <a:rPr lang="en-US" sz="1200">
                <a:solidFill>
                  <a:schemeClr val="dk1"/>
                </a:solidFill>
              </a:rPr>
              <a:t>RoBERTa/VADER</a:t>
            </a:r>
            <a:endParaRPr sz="1200">
              <a:solidFill>
                <a:schemeClr val="dk1"/>
              </a:solidFill>
            </a:endParaRPr>
          </a:p>
          <a:p>
            <a:pPr indent="-304800" lvl="0" marL="914400" rtl="0" algn="l">
              <a:lnSpc>
                <a:spcPct val="115000"/>
              </a:lnSpc>
              <a:spcBef>
                <a:spcPts val="0"/>
              </a:spcBef>
              <a:spcAft>
                <a:spcPts val="0"/>
              </a:spcAft>
              <a:buClr>
                <a:schemeClr val="dk1"/>
              </a:buClr>
              <a:buSzPts val="1200"/>
              <a:buChar char="●"/>
            </a:pPr>
            <a:r>
              <a:rPr lang="en-US" sz="1200">
                <a:solidFill>
                  <a:schemeClr val="dk1"/>
                </a:solidFill>
              </a:rPr>
              <a:t>These models are trained on labeled datasets to classify reviews into sentiment categories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ec3af5cd1b_0_10"/>
          <p:cNvSpPr txBox="1"/>
          <p:nvPr/>
        </p:nvSpPr>
        <p:spPr>
          <a:xfrm>
            <a:off x="238650" y="445850"/>
            <a:ext cx="8666700" cy="2436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US" sz="1300"/>
              <a:t>Sentiment Analysis Libraries</a:t>
            </a:r>
            <a:endParaRPr b="1" sz="1300"/>
          </a:p>
          <a:p>
            <a:pPr indent="-311150" lvl="1" marL="914400" rtl="0" algn="l">
              <a:spcBef>
                <a:spcPts val="0"/>
              </a:spcBef>
              <a:spcAft>
                <a:spcPts val="0"/>
              </a:spcAft>
              <a:buSzPts val="1300"/>
              <a:buChar char="○"/>
            </a:pPr>
            <a:r>
              <a:rPr lang="en-US" sz="1300"/>
              <a:t>   NLTK (Natural Language Toolkit) provides pre-built functionalities and tools for text processing and analysis</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b="1" lang="en-US" sz="1300"/>
              <a:t>Data Preprocessing Steps</a:t>
            </a:r>
            <a:endParaRPr b="1" sz="1300"/>
          </a:p>
          <a:p>
            <a:pPr indent="-311150" lvl="1" marL="914400" rtl="0" algn="l">
              <a:spcBef>
                <a:spcPts val="0"/>
              </a:spcBef>
              <a:spcAft>
                <a:spcPts val="0"/>
              </a:spcAft>
              <a:buSzPts val="1300"/>
              <a:buChar char="○"/>
            </a:pPr>
            <a:r>
              <a:rPr lang="en-US" sz="1300"/>
              <a:t>  Cleaning and normalizing text data</a:t>
            </a:r>
            <a:endParaRPr sz="1300"/>
          </a:p>
          <a:p>
            <a:pPr indent="-311150" lvl="1" marL="914400" rtl="0" algn="l">
              <a:spcBef>
                <a:spcPts val="0"/>
              </a:spcBef>
              <a:spcAft>
                <a:spcPts val="0"/>
              </a:spcAft>
              <a:buSzPts val="1300"/>
              <a:buChar char="○"/>
            </a:pPr>
            <a:r>
              <a:rPr lang="en-US" sz="1300"/>
              <a:t>  Removing noise such as punctuation and stopwords (common words with little semantic meaning)</a:t>
            </a:r>
            <a:endParaRPr sz="1300"/>
          </a:p>
          <a:p>
            <a:pPr indent="-311150" lvl="1" marL="914400" rtl="0" algn="l">
              <a:spcBef>
                <a:spcPts val="0"/>
              </a:spcBef>
              <a:spcAft>
                <a:spcPts val="0"/>
              </a:spcAft>
              <a:buSzPts val="1300"/>
              <a:buChar char="○"/>
            </a:pPr>
            <a:r>
              <a:rPr lang="en-US" sz="1300"/>
              <a:t>  Performing text normalization to ensure consistency and improve model accuracy</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b="1" lang="en-US" sz="1300"/>
              <a:t>Evaluation Metrics</a:t>
            </a:r>
            <a:endParaRPr b="1" sz="1300"/>
          </a:p>
          <a:p>
            <a:pPr indent="-311150" lvl="1" marL="914400" rtl="0" algn="l">
              <a:spcBef>
                <a:spcPts val="0"/>
              </a:spcBef>
              <a:spcAft>
                <a:spcPts val="0"/>
              </a:spcAft>
              <a:buSzPts val="1300"/>
              <a:buChar char="○"/>
            </a:pPr>
            <a:r>
              <a:rPr lang="en-US" sz="1300"/>
              <a:t>  Accuracy</a:t>
            </a:r>
            <a:endParaRPr sz="1300"/>
          </a:p>
          <a:p>
            <a:pPr indent="-311150" lvl="1" marL="914400" rtl="0" algn="l">
              <a:spcBef>
                <a:spcPts val="0"/>
              </a:spcBef>
              <a:spcAft>
                <a:spcPts val="0"/>
              </a:spcAft>
              <a:buSzPts val="1300"/>
              <a:buChar char="○"/>
            </a:pPr>
            <a:r>
              <a:rPr lang="en-US" sz="1300"/>
              <a:t>  Precision</a:t>
            </a:r>
            <a:endParaRPr sz="1300"/>
          </a:p>
          <a:p>
            <a:pPr indent="-311150" lvl="1" marL="914400" rtl="0" algn="l">
              <a:spcBef>
                <a:spcPts val="0"/>
              </a:spcBef>
              <a:spcAft>
                <a:spcPts val="0"/>
              </a:spcAft>
              <a:buSzPts val="1300"/>
              <a:buChar char="○"/>
            </a:pPr>
            <a:r>
              <a:rPr lang="en-US" sz="1300"/>
              <a:t>  Recall</a:t>
            </a:r>
            <a:endParaRPr sz="1300"/>
          </a:p>
          <a:p>
            <a:pPr indent="-311150" lvl="1" marL="914400" rtl="0" algn="l">
              <a:spcBef>
                <a:spcPts val="0"/>
              </a:spcBef>
              <a:spcAft>
                <a:spcPts val="0"/>
              </a:spcAft>
              <a:buSzPts val="1300"/>
              <a:buChar char="○"/>
            </a:pPr>
            <a:r>
              <a:rPr lang="en-US" sz="1300"/>
              <a:t>  F1-score</a:t>
            </a:r>
            <a:endParaRPr sz="1300"/>
          </a:p>
          <a:p>
            <a:pPr indent="-311150" lvl="1" marL="914400" rtl="0" algn="l">
              <a:spcBef>
                <a:spcPts val="0"/>
              </a:spcBef>
              <a:spcAft>
                <a:spcPts val="0"/>
              </a:spcAft>
              <a:buSzPts val="1300"/>
              <a:buChar char="○"/>
            </a:pPr>
            <a:r>
              <a:rPr lang="en-US" sz="1300"/>
              <a:t>  These metrics are used to assess the performance of sentiment analysis models, measuring how well the models predict sentiment labels</a:t>
            </a:r>
            <a:endParaRPr sz="1300"/>
          </a:p>
          <a:p>
            <a:pPr indent="-311150" lvl="0" marL="457200" rtl="0" algn="l">
              <a:spcBef>
                <a:spcPts val="0"/>
              </a:spcBef>
              <a:spcAft>
                <a:spcPts val="0"/>
              </a:spcAft>
              <a:buSzPts val="1300"/>
              <a:buChar char="●"/>
            </a:pPr>
            <a:r>
              <a:rPr b="1" lang="en-US" sz="1300"/>
              <a:t>Hyperparameter Tuning</a:t>
            </a:r>
            <a:endParaRPr b="1" sz="1300"/>
          </a:p>
          <a:p>
            <a:pPr indent="-311150" lvl="1" marL="914400" rtl="0" algn="l">
              <a:spcBef>
                <a:spcPts val="0"/>
              </a:spcBef>
              <a:spcAft>
                <a:spcPts val="0"/>
              </a:spcAft>
              <a:buSzPts val="1300"/>
              <a:buChar char="○"/>
            </a:pPr>
            <a:r>
              <a:rPr lang="en-US" sz="1300"/>
              <a:t>  Involves optimizing various parameters to enhance the performance and accuracy of machine learning models used for sentiment classification</a:t>
            </a:r>
            <a:endParaRPr sz="1300"/>
          </a:p>
          <a:p>
            <a:pPr indent="-311150" lvl="1" marL="914400" rtl="0" algn="l">
              <a:spcBef>
                <a:spcPts val="0"/>
              </a:spcBef>
              <a:spcAft>
                <a:spcPts val="0"/>
              </a:spcAft>
              <a:buSzPts val="1300"/>
              <a:buChar char="○"/>
            </a:pPr>
            <a:r>
              <a:rPr lang="en-US" sz="1300"/>
              <a:t>  This process is crucial for ensuring that the models effectively capture and classify sentiment from textual data</a:t>
            </a:r>
            <a:endParaRPr sz="1300"/>
          </a:p>
          <a:p>
            <a:pPr indent="0" lvl="0" marL="0" rtl="0" algn="l">
              <a:spcBef>
                <a:spcPts val="0"/>
              </a:spcBef>
              <a:spcAft>
                <a:spcPts val="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ec3af5cd1b_9_0"/>
          <p:cNvSpPr txBox="1"/>
          <p:nvPr/>
        </p:nvSpPr>
        <p:spPr>
          <a:xfrm>
            <a:off x="403500" y="285750"/>
            <a:ext cx="8337000" cy="585000"/>
          </a:xfrm>
          <a:prstGeom prst="rect">
            <a:avLst/>
          </a:prstGeom>
          <a:noFill/>
          <a:ln>
            <a:noFill/>
          </a:ln>
        </p:spPr>
        <p:txBody>
          <a:bodyPr anchorCtr="0" anchor="t" bIns="91425" lIns="91425" spcFirstLastPara="1" rIns="91425" wrap="square" tIns="91425">
            <a:spAutoFit/>
          </a:bodyPr>
          <a:lstStyle/>
          <a:p>
            <a:pPr indent="0" lvl="0" marL="69850" rtl="0" algn="l">
              <a:spcBef>
                <a:spcPts val="0"/>
              </a:spcBef>
              <a:spcAft>
                <a:spcPts val="0"/>
              </a:spcAft>
              <a:buNone/>
            </a:pPr>
            <a:r>
              <a:rPr b="1" lang="en-US" sz="2600">
                <a:solidFill>
                  <a:schemeClr val="dk1"/>
                </a:solidFill>
                <a:latin typeface="Proxima Nova"/>
                <a:ea typeface="Proxima Nova"/>
                <a:cs typeface="Proxima Nova"/>
                <a:sym typeface="Proxima Nova"/>
              </a:rPr>
              <a:t>Key Summary and Recommendation</a:t>
            </a:r>
            <a:r>
              <a:rPr b="1" lang="en-US" sz="2600">
                <a:solidFill>
                  <a:schemeClr val="dk1"/>
                </a:solidFill>
                <a:latin typeface="Proxima Nova"/>
                <a:ea typeface="Proxima Nova"/>
                <a:cs typeface="Proxima Nova"/>
                <a:sym typeface="Proxima Nova"/>
              </a:rPr>
              <a:t>:</a:t>
            </a:r>
            <a:endParaRPr b="1" sz="2600">
              <a:solidFill>
                <a:schemeClr val="dk1"/>
              </a:solidFill>
              <a:latin typeface="Proxima Nova"/>
              <a:ea typeface="Proxima Nova"/>
              <a:cs typeface="Proxima Nova"/>
              <a:sym typeface="Proxima Nova"/>
            </a:endParaRPr>
          </a:p>
        </p:txBody>
      </p:sp>
      <p:sp>
        <p:nvSpPr>
          <p:cNvPr id="88" name="Google Shape;88;g2ec3af5cd1b_9_0"/>
          <p:cNvSpPr txBox="1"/>
          <p:nvPr/>
        </p:nvSpPr>
        <p:spPr>
          <a:xfrm>
            <a:off x="365950" y="870750"/>
            <a:ext cx="8184300" cy="388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rgbClr val="222222"/>
                </a:solidFill>
                <a:highlight>
                  <a:srgbClr val="FFFFFF"/>
                </a:highlight>
              </a:rPr>
              <a:t>Project Overview:</a:t>
            </a:r>
            <a:endParaRPr b="1" sz="1500">
              <a:solidFill>
                <a:srgbClr val="222222"/>
              </a:solidFill>
              <a:highlight>
                <a:srgbClr val="FFFFFF"/>
              </a:highlight>
            </a:endParaRPr>
          </a:p>
          <a:p>
            <a:pPr indent="0" lvl="0" marL="0" rtl="0" algn="l">
              <a:spcBef>
                <a:spcPts val="0"/>
              </a:spcBef>
              <a:spcAft>
                <a:spcPts val="0"/>
              </a:spcAft>
              <a:buNone/>
            </a:pPr>
            <a:r>
              <a:t/>
            </a:r>
            <a:endParaRPr sz="1100">
              <a:solidFill>
                <a:srgbClr val="222222"/>
              </a:solidFill>
              <a:highlight>
                <a:srgbClr val="FFFFFF"/>
              </a:highlight>
            </a:endParaRPr>
          </a:p>
          <a:p>
            <a:pPr indent="0" lvl="0" marL="0" rtl="0" algn="l">
              <a:spcBef>
                <a:spcPts val="0"/>
              </a:spcBef>
              <a:spcAft>
                <a:spcPts val="0"/>
              </a:spcAft>
              <a:buNone/>
            </a:pPr>
            <a:r>
              <a:rPr b="1" lang="en-US" sz="1300">
                <a:solidFill>
                  <a:srgbClr val="222222"/>
                </a:solidFill>
                <a:highlight>
                  <a:srgbClr val="FFFFFF"/>
                </a:highlight>
              </a:rPr>
              <a:t>Objective:</a:t>
            </a:r>
            <a:r>
              <a:rPr lang="en-US" sz="1300">
                <a:solidFill>
                  <a:srgbClr val="222222"/>
                </a:solidFill>
                <a:highlight>
                  <a:srgbClr val="FFFFFF"/>
                </a:highlight>
              </a:rPr>
              <a:t> Perform sentiment analysis on Intel product reviews from e-commerce platforms.</a:t>
            </a:r>
            <a:endParaRPr sz="1300">
              <a:solidFill>
                <a:srgbClr val="222222"/>
              </a:solidFill>
              <a:highlight>
                <a:srgbClr val="FFFFFF"/>
              </a:highlight>
            </a:endParaRPr>
          </a:p>
          <a:p>
            <a:pPr indent="0" lvl="0" marL="0" rtl="0" algn="l">
              <a:spcBef>
                <a:spcPts val="0"/>
              </a:spcBef>
              <a:spcAft>
                <a:spcPts val="0"/>
              </a:spcAft>
              <a:buNone/>
            </a:pPr>
            <a:r>
              <a:rPr b="1" lang="en-US" sz="1300">
                <a:solidFill>
                  <a:srgbClr val="222222"/>
                </a:solidFill>
                <a:highlight>
                  <a:srgbClr val="FFFFFF"/>
                </a:highlight>
              </a:rPr>
              <a:t>Scope:</a:t>
            </a:r>
            <a:r>
              <a:rPr lang="en-US" sz="1300">
                <a:solidFill>
                  <a:srgbClr val="222222"/>
                </a:solidFill>
                <a:highlight>
                  <a:srgbClr val="FFFFFF"/>
                </a:highlight>
              </a:rPr>
              <a:t> Data scraping, data preparation, exploratory data analysis (EDA), model training, and evaluation.</a:t>
            </a:r>
            <a:endParaRPr sz="1300">
              <a:solidFill>
                <a:srgbClr val="222222"/>
              </a:solidFill>
              <a:highlight>
                <a:srgbClr val="FFFFFF"/>
              </a:highlight>
            </a:endParaRPr>
          </a:p>
          <a:p>
            <a:pPr indent="0" lvl="0" marL="0" rtl="0" algn="l">
              <a:spcBef>
                <a:spcPts val="0"/>
              </a:spcBef>
              <a:spcAft>
                <a:spcPts val="0"/>
              </a:spcAft>
              <a:buNone/>
            </a:pPr>
            <a:r>
              <a:rPr b="1" lang="en-US" sz="1300">
                <a:solidFill>
                  <a:srgbClr val="222222"/>
                </a:solidFill>
                <a:highlight>
                  <a:srgbClr val="FFFFFF"/>
                </a:highlight>
              </a:rPr>
              <a:t>Sentiment Categories:</a:t>
            </a:r>
            <a:r>
              <a:rPr lang="en-US" sz="1300">
                <a:solidFill>
                  <a:srgbClr val="222222"/>
                </a:solidFill>
                <a:highlight>
                  <a:srgbClr val="FFFFFF"/>
                </a:highlight>
              </a:rPr>
              <a:t> Positive, Negative, Competition Sentiment, Future Expectation.</a:t>
            </a:r>
            <a:endParaRPr sz="1300">
              <a:solidFill>
                <a:srgbClr val="222222"/>
              </a:solidFill>
              <a:highlight>
                <a:srgbClr val="FFFFFF"/>
              </a:highlight>
            </a:endParaRPr>
          </a:p>
          <a:p>
            <a:pPr indent="0" lvl="0" marL="0" rtl="0" algn="l">
              <a:spcBef>
                <a:spcPts val="0"/>
              </a:spcBef>
              <a:spcAft>
                <a:spcPts val="0"/>
              </a:spcAft>
              <a:buNone/>
            </a:pPr>
            <a:r>
              <a:t/>
            </a:r>
            <a:endParaRPr sz="1300">
              <a:solidFill>
                <a:srgbClr val="222222"/>
              </a:solidFill>
              <a:highlight>
                <a:srgbClr val="FFFFFF"/>
              </a:highlight>
            </a:endParaRPr>
          </a:p>
          <a:p>
            <a:pPr indent="0" lvl="0" marL="0" rtl="0" algn="l">
              <a:spcBef>
                <a:spcPts val="0"/>
              </a:spcBef>
              <a:spcAft>
                <a:spcPts val="0"/>
              </a:spcAft>
              <a:buNone/>
            </a:pPr>
            <a:r>
              <a:rPr b="1" lang="en-US" sz="1500">
                <a:solidFill>
                  <a:srgbClr val="222222"/>
                </a:solidFill>
                <a:highlight>
                  <a:srgbClr val="FFFFFF"/>
                </a:highlight>
              </a:rPr>
              <a:t>Data Collection and Preparation:</a:t>
            </a:r>
            <a:endParaRPr b="1" sz="1500">
              <a:solidFill>
                <a:srgbClr val="222222"/>
              </a:solidFill>
              <a:highlight>
                <a:srgbClr val="FFFFFF"/>
              </a:highlight>
            </a:endParaRPr>
          </a:p>
          <a:p>
            <a:pPr indent="0" lvl="0" marL="0" rtl="0" algn="l">
              <a:spcBef>
                <a:spcPts val="0"/>
              </a:spcBef>
              <a:spcAft>
                <a:spcPts val="0"/>
              </a:spcAft>
              <a:buNone/>
            </a:pPr>
            <a:r>
              <a:rPr b="1" lang="en-US" sz="1300">
                <a:solidFill>
                  <a:srgbClr val="222222"/>
                </a:solidFill>
                <a:highlight>
                  <a:srgbClr val="FFFFFF"/>
                </a:highlight>
              </a:rPr>
              <a:t>Data Sources:</a:t>
            </a:r>
            <a:r>
              <a:rPr lang="en-US" sz="1300">
                <a:solidFill>
                  <a:srgbClr val="222222"/>
                </a:solidFill>
                <a:highlight>
                  <a:srgbClr val="FFFFFF"/>
                </a:highlight>
              </a:rPr>
              <a:t> Amazon and Flipkart.</a:t>
            </a:r>
            <a:endParaRPr sz="1300">
              <a:solidFill>
                <a:srgbClr val="222222"/>
              </a:solidFill>
              <a:highlight>
                <a:srgbClr val="FFFFFF"/>
              </a:highlight>
            </a:endParaRPr>
          </a:p>
          <a:p>
            <a:pPr indent="0" lvl="0" marL="0" rtl="0" algn="l">
              <a:spcBef>
                <a:spcPts val="0"/>
              </a:spcBef>
              <a:spcAft>
                <a:spcPts val="0"/>
              </a:spcAft>
              <a:buNone/>
            </a:pPr>
            <a:r>
              <a:rPr b="1" lang="en-US" sz="1300">
                <a:solidFill>
                  <a:srgbClr val="222222"/>
                </a:solidFill>
                <a:highlight>
                  <a:srgbClr val="FFFFFF"/>
                </a:highlight>
              </a:rPr>
              <a:t>Data Cleaning:</a:t>
            </a:r>
            <a:r>
              <a:rPr lang="en-US" sz="1300">
                <a:solidFill>
                  <a:srgbClr val="222222"/>
                </a:solidFill>
                <a:highlight>
                  <a:srgbClr val="FFFFFF"/>
                </a:highlight>
              </a:rPr>
              <a:t> Removal of stopwords, punctuation, and lemmatization.</a:t>
            </a:r>
            <a:endParaRPr sz="1300">
              <a:solidFill>
                <a:srgbClr val="222222"/>
              </a:solidFill>
              <a:highlight>
                <a:srgbClr val="FFFFFF"/>
              </a:highlight>
            </a:endParaRPr>
          </a:p>
          <a:p>
            <a:pPr indent="0" lvl="0" marL="0" rtl="0" algn="l">
              <a:spcBef>
                <a:spcPts val="0"/>
              </a:spcBef>
              <a:spcAft>
                <a:spcPts val="0"/>
              </a:spcAft>
              <a:buNone/>
            </a:pPr>
            <a:r>
              <a:rPr b="1" lang="en-US" sz="1300">
                <a:solidFill>
                  <a:srgbClr val="222222"/>
                </a:solidFill>
                <a:highlight>
                  <a:srgbClr val="FFFFFF"/>
                </a:highlight>
              </a:rPr>
              <a:t>Feature Extraction:</a:t>
            </a:r>
            <a:r>
              <a:rPr lang="en-US" sz="1300">
                <a:solidFill>
                  <a:srgbClr val="222222"/>
                </a:solidFill>
                <a:highlight>
                  <a:srgbClr val="FFFFFF"/>
                </a:highlight>
              </a:rPr>
              <a:t> Vectorization of review content using TF-IDF.</a:t>
            </a:r>
            <a:endParaRPr sz="1300">
              <a:solidFill>
                <a:srgbClr val="222222"/>
              </a:solidFill>
              <a:highlight>
                <a:srgbClr val="FFFFFF"/>
              </a:highlight>
            </a:endParaRPr>
          </a:p>
          <a:p>
            <a:pPr indent="0" lvl="0" marL="0" rtl="0" algn="l">
              <a:spcBef>
                <a:spcPts val="0"/>
              </a:spcBef>
              <a:spcAft>
                <a:spcPts val="0"/>
              </a:spcAft>
              <a:buNone/>
            </a:pPr>
            <a:r>
              <a:rPr b="1" lang="en-US" sz="1300">
                <a:solidFill>
                  <a:srgbClr val="222222"/>
                </a:solidFill>
                <a:highlight>
                  <a:srgbClr val="FFFFFF"/>
                </a:highlight>
              </a:rPr>
              <a:t>Label Encoding:</a:t>
            </a:r>
            <a:r>
              <a:rPr lang="en-US" sz="1300">
                <a:solidFill>
                  <a:srgbClr val="222222"/>
                </a:solidFill>
                <a:highlight>
                  <a:srgbClr val="FFFFFF"/>
                </a:highlight>
              </a:rPr>
              <a:t> Encoding sentiments into four categories (0, 1, 2, 3).</a:t>
            </a:r>
            <a:endParaRPr sz="1300">
              <a:solidFill>
                <a:srgbClr val="222222"/>
              </a:solidFill>
              <a:highlight>
                <a:srgbClr val="FFFFFF"/>
              </a:highlight>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US" sz="1500">
                <a:solidFill>
                  <a:schemeClr val="dk1"/>
                </a:solidFill>
              </a:rPr>
              <a:t>Exploratory Data Analysis (EDA):</a:t>
            </a:r>
            <a:endParaRPr b="1" sz="15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US" sz="1300">
                <a:solidFill>
                  <a:schemeClr val="dk1"/>
                </a:solidFill>
              </a:rPr>
              <a:t>Insights:</a:t>
            </a:r>
            <a:r>
              <a:rPr lang="en-US" sz="1300">
                <a:solidFill>
                  <a:schemeClr val="dk1"/>
                </a:solidFill>
              </a:rPr>
              <a:t> Distribution of sentiments, common keywords, and trends over time.</a:t>
            </a:r>
            <a:endParaRPr sz="1300">
              <a:solidFill>
                <a:schemeClr val="dk1"/>
              </a:solidFill>
            </a:endParaRPr>
          </a:p>
          <a:p>
            <a:pPr indent="0" lvl="0" marL="0" rtl="0" algn="l">
              <a:spcBef>
                <a:spcPts val="0"/>
              </a:spcBef>
              <a:spcAft>
                <a:spcPts val="0"/>
              </a:spcAft>
              <a:buNone/>
            </a:pPr>
            <a:r>
              <a:rPr b="1" lang="en-US" sz="1300">
                <a:solidFill>
                  <a:schemeClr val="dk1"/>
                </a:solidFill>
              </a:rPr>
              <a:t>Visualizations:</a:t>
            </a:r>
            <a:r>
              <a:rPr lang="en-US" sz="1300">
                <a:solidFill>
                  <a:schemeClr val="dk1"/>
                </a:solidFill>
              </a:rPr>
              <a:t> Sentiment distribution charts, word clouds, and time series plots.</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ec3af5cd1b_0_33"/>
          <p:cNvSpPr txBox="1"/>
          <p:nvPr/>
        </p:nvSpPr>
        <p:spPr>
          <a:xfrm>
            <a:off x="212775" y="178125"/>
            <a:ext cx="8770500" cy="46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Model Training and Evaluation:</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Machine Learning Models:</a:t>
            </a:r>
            <a:r>
              <a:rPr lang="en-US">
                <a:solidFill>
                  <a:schemeClr val="dk1"/>
                </a:solidFill>
              </a:rPr>
              <a:t> SVC, RandomForest, XGBoost, Naive Bayes.</a:t>
            </a:r>
            <a:endParaRPr>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Hyperparameter Tuning:</a:t>
            </a:r>
            <a:r>
              <a:rPr lang="en-US">
                <a:solidFill>
                  <a:schemeClr val="dk1"/>
                </a:solidFill>
              </a:rPr>
              <a:t> RandomizedSearchCV and GridSearchCV.</a:t>
            </a:r>
            <a:endParaRPr>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Deep Learning Models:</a:t>
            </a:r>
            <a:r>
              <a:rPr lang="en-US">
                <a:solidFill>
                  <a:schemeClr val="dk1"/>
                </a:solidFill>
              </a:rPr>
              <a:t> Fine-tuning Llama 3 model.</a:t>
            </a:r>
            <a:endParaRPr>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Performance Metrics:</a:t>
            </a:r>
            <a:r>
              <a:rPr lang="en-US">
                <a:solidFill>
                  <a:schemeClr val="dk1"/>
                </a:solidFill>
              </a:rPr>
              <a:t> Accuracy, Precision, Recall, F1-Score.</a:t>
            </a:r>
            <a:endParaRPr>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Handling Imbalanced Data:</a:t>
            </a:r>
            <a:r>
              <a:rPr lang="en-US">
                <a:solidFill>
                  <a:schemeClr val="dk1"/>
                </a:solidFill>
              </a:rPr>
              <a:t> SMOTE and class weight balancing.</a:t>
            </a:r>
            <a:endParaRPr>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Cross-Validation:</a:t>
            </a:r>
            <a:r>
              <a:rPr lang="en-US">
                <a:solidFill>
                  <a:schemeClr val="dk1"/>
                </a:solidFill>
              </a:rPr>
              <a:t> Stratified k-fold cross-validation for robust evaluation.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US" sz="1500">
                <a:solidFill>
                  <a:schemeClr val="dk1"/>
                </a:solidFill>
              </a:rPr>
              <a:t>Ensemble Methods:</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Stacking:</a:t>
            </a:r>
            <a:r>
              <a:rPr lang="en-US">
                <a:solidFill>
                  <a:schemeClr val="dk1"/>
                </a:solidFill>
              </a:rPr>
              <a:t> RandomForest as base model, Logistic Regression as meta model.</a:t>
            </a:r>
            <a:endParaRPr>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Voting:</a:t>
            </a:r>
            <a:r>
              <a:rPr lang="en-US">
                <a:solidFill>
                  <a:schemeClr val="dk1"/>
                </a:solidFill>
              </a:rPr>
              <a:t> Voting classifier with RandomForest.</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Done along with cross validation</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0" lvl="0" marL="0" rtl="0" algn="l">
              <a:spcBef>
                <a:spcPts val="0"/>
              </a:spcBef>
              <a:spcAft>
                <a:spcPts val="0"/>
              </a:spcAft>
              <a:buClr>
                <a:schemeClr val="dk1"/>
              </a:buClr>
              <a:buSzPts val="1100"/>
              <a:buFont typeface="Arial"/>
              <a:buNone/>
            </a:pPr>
            <a:r>
              <a:t/>
            </a:r>
            <a:endParaRPr b="1"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2024-07-15T13:00:00Z</dcterms:created>
  <dc:creator>Ajeya Krishna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2024-07-15T00:00:00Z</vt:filetime>
  </property>
  <property fmtid="{D5CDD505-2E9C-101B-9397-08002B2CF9AE}" pid="5" name="Producer">
    <vt:lpwstr>Microsoft® PowerPoint® 2021</vt:lpwstr>
  </property>
</Properties>
</file>