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6" r:id="rId7"/>
    <p:sldId id="261" r:id="rId8"/>
    <p:sldId id="262" r:id="rId9"/>
    <p:sldId id="263" r:id="rId10"/>
    <p:sldId id="264" r:id="rId11"/>
    <p:sldId id="271" r:id="rId12"/>
    <p:sldId id="272" r:id="rId13"/>
    <p:sldId id="273" r:id="rId14"/>
    <p:sldId id="274" r:id="rId15"/>
    <p:sldId id="275" r:id="rId16"/>
    <p:sldId id="276" r:id="rId17"/>
    <p:sldId id="277" r:id="rId18"/>
    <p:sldId id="265" r:id="rId19"/>
    <p:sldId id="267" r:id="rId20"/>
    <p:sldId id="268" r:id="rId21"/>
    <p:sldId id="269"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a:srgbClr val="A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E90340-95A0-4018-B96E-95C4BD6EE9DB}" v="9" dt="2021-04-09T04:26:49.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4660"/>
  </p:normalViewPr>
  <p:slideViewPr>
    <p:cSldViewPr snapToGrid="0">
      <p:cViewPr varScale="1">
        <p:scale>
          <a:sx n="57" d="100"/>
          <a:sy n="57" d="100"/>
        </p:scale>
        <p:origin x="86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752999-D87B-4164-BD0E-A19CFAADC8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70084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2999-D87B-4164-BD0E-A19CFAADC8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283244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2999-D87B-4164-BD0E-A19CFAADC8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10165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2999-D87B-4164-BD0E-A19CFAADC8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46143AC-DEE5-465E-BB64-5625717561B0}"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94162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2999-D87B-4164-BD0E-A19CFAADC8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37958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52999-D87B-4164-BD0E-A19CFAADC83C}"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1809994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52999-D87B-4164-BD0E-A19CFAADC83C}"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1578144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52999-D87B-4164-BD0E-A19CFAADC8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1339107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9752999-D87B-4164-BD0E-A19CFAADC83C}" type="datetimeFigureOut">
              <a:rPr lang="en-IN" smtClean="0"/>
              <a:t>08-12-2022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46143AC-DEE5-465E-BB64-5625717561B0}" type="slidenum">
              <a:rPr lang="en-IN" smtClean="0"/>
              <a:t>‹#›</a:t>
            </a:fld>
            <a:endParaRPr lang="en-IN"/>
          </a:p>
        </p:txBody>
      </p:sp>
    </p:spTree>
    <p:extLst>
      <p:ext uri="{BB962C8B-B14F-4D97-AF65-F5344CB8AC3E}">
        <p14:creationId xmlns:p14="http://schemas.microsoft.com/office/powerpoint/2010/main" val="216342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52999-D87B-4164-BD0E-A19CFAADC8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137292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52999-D87B-4164-BD0E-A19CFAADC8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38421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752999-D87B-4164-BD0E-A19CFAADC8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110999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752999-D87B-4164-BD0E-A19CFAADC83C}"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275758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52999-D87B-4164-BD0E-A19CFAADC83C}"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404441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9752999-D87B-4164-BD0E-A19CFAADC83C}"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30670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2999-D87B-4164-BD0E-A19CFAADC8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371819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2999-D87B-4164-BD0E-A19CFAADC8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143AC-DEE5-465E-BB64-5625717561B0}" type="slidenum">
              <a:rPr lang="en-IN" smtClean="0"/>
              <a:t>‹#›</a:t>
            </a:fld>
            <a:endParaRPr lang="en-IN"/>
          </a:p>
        </p:txBody>
      </p:sp>
    </p:spTree>
    <p:extLst>
      <p:ext uri="{BB962C8B-B14F-4D97-AF65-F5344CB8AC3E}">
        <p14:creationId xmlns:p14="http://schemas.microsoft.com/office/powerpoint/2010/main" val="391848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752999-D87B-4164-BD0E-A19CFAADC83C}" type="datetimeFigureOut">
              <a:rPr lang="en-IN" smtClean="0"/>
              <a:t>08-12-2022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46143AC-DEE5-465E-BB64-5625717561B0}" type="slidenum">
              <a:rPr lang="en-IN" smtClean="0"/>
              <a:t>‹#›</a:t>
            </a:fld>
            <a:endParaRPr lang="en-IN"/>
          </a:p>
        </p:txBody>
      </p:sp>
    </p:spTree>
    <p:extLst>
      <p:ext uri="{BB962C8B-B14F-4D97-AF65-F5344CB8AC3E}">
        <p14:creationId xmlns:p14="http://schemas.microsoft.com/office/powerpoint/2010/main" val="151236947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CD87-05C2-4C61-A420-BE9F8E55D7FF}"/>
              </a:ext>
            </a:extLst>
          </p:cNvPr>
          <p:cNvSpPr>
            <a:spLocks noGrp="1"/>
          </p:cNvSpPr>
          <p:nvPr>
            <p:ph type="ctrTitle"/>
          </p:nvPr>
        </p:nvSpPr>
        <p:spPr/>
        <p:txBody>
          <a:bodyPr/>
          <a:lstStyle/>
          <a:p>
            <a:pPr marR="2540" algn="ctr">
              <a:lnSpc>
                <a:spcPct val="111000"/>
              </a:lnSpc>
              <a:spcBef>
                <a:spcPts val="65"/>
              </a:spcBef>
              <a:spcAft>
                <a:spcPts val="0"/>
              </a:spcAft>
            </a:pPr>
            <a:r>
              <a:rPr lang="en-IN" sz="2400" b="1" dirty="0">
                <a:solidFill>
                  <a:srgbClr val="FF0000"/>
                </a:solidFill>
                <a:effectLst/>
                <a:ea typeface="Times New Roman" panose="02020603050405020304" pitchFamily="18" charset="0"/>
                <a:cs typeface="Times New Roman" panose="02020603050405020304" pitchFamily="18" charset="0"/>
              </a:rPr>
              <a:t>INFERNAL BATTLE</a:t>
            </a:r>
            <a:br>
              <a:rPr lang="en-IN" sz="2400" dirty="0">
                <a:effectLst/>
                <a:ea typeface="Times New Roman" panose="02020603050405020304" pitchFamily="18" charset="0"/>
                <a:cs typeface="Times New Roman" panose="02020603050405020304" pitchFamily="18" charset="0"/>
              </a:rPr>
            </a:br>
            <a:r>
              <a:rPr lang="en-IN" sz="2400" b="1" dirty="0">
                <a:effectLst/>
                <a:ea typeface="Times New Roman" panose="02020603050405020304" pitchFamily="18" charset="0"/>
                <a:cs typeface="Times New Roman" panose="02020603050405020304" pitchFamily="18" charset="0"/>
              </a:rPr>
              <a:t>AN AI-BASED ARCADE FIGHTING GAME USING UNREAL ENGINE AND C++</a:t>
            </a:r>
            <a:endParaRPr lang="en-IN" sz="6600" dirty="0">
              <a:cs typeface="Times New Roman" panose="02020603050405020304" pitchFamily="18" charset="0"/>
            </a:endParaRPr>
          </a:p>
        </p:txBody>
      </p:sp>
      <p:sp>
        <p:nvSpPr>
          <p:cNvPr id="3" name="Subtitle 2">
            <a:extLst>
              <a:ext uri="{FF2B5EF4-FFF2-40B4-BE49-F238E27FC236}">
                <a16:creationId xmlns:a16="http://schemas.microsoft.com/office/drawing/2014/main" id="{ABBE9D92-5AA6-4B86-B349-20E48E277644}"/>
              </a:ext>
            </a:extLst>
          </p:cNvPr>
          <p:cNvSpPr>
            <a:spLocks noGrp="1"/>
          </p:cNvSpPr>
          <p:nvPr>
            <p:ph type="subTitle" idx="1"/>
          </p:nvPr>
        </p:nvSpPr>
        <p:spPr>
          <a:xfrm>
            <a:off x="680322" y="4394039"/>
            <a:ext cx="8144134" cy="1764165"/>
          </a:xfrm>
        </p:spPr>
        <p:txBody>
          <a:bodyPr>
            <a:normAutofit/>
          </a:bodyPr>
          <a:lstStyle/>
          <a:p>
            <a:pPr algn="l"/>
            <a:endParaRPr lang="en-IN" sz="2000" b="1" dirty="0">
              <a:latin typeface="+mj-lt"/>
              <a:cs typeface="Arial" panose="020B0604020202020204" pitchFamily="34" charset="0"/>
            </a:endParaRPr>
          </a:p>
          <a:p>
            <a:pPr algn="l"/>
            <a:r>
              <a:rPr lang="en-IN" sz="2000" b="1" dirty="0">
                <a:latin typeface="+mj-lt"/>
                <a:cs typeface="Arial" panose="020B0604020202020204" pitchFamily="34" charset="0"/>
              </a:rPr>
              <a:t> ANUBHAV SHARMA		2K18/IT/029   </a:t>
            </a:r>
          </a:p>
          <a:p>
            <a:pPr algn="l"/>
            <a:r>
              <a:rPr lang="en-IN" sz="2000" b="1" dirty="0">
                <a:latin typeface="+mj-lt"/>
                <a:cs typeface="Arial" panose="020B0604020202020204" pitchFamily="34" charset="0"/>
              </a:rPr>
              <a:t> ARJUN CHOUDHRY		2K18/IT/031</a:t>
            </a:r>
          </a:p>
          <a:p>
            <a:pPr algn="l"/>
            <a:endParaRPr lang="en-IN" dirty="0">
              <a:latin typeface="+mj-lt"/>
            </a:endParaRPr>
          </a:p>
        </p:txBody>
      </p:sp>
    </p:spTree>
    <p:extLst>
      <p:ext uri="{BB962C8B-B14F-4D97-AF65-F5344CB8AC3E}">
        <p14:creationId xmlns:p14="http://schemas.microsoft.com/office/powerpoint/2010/main" val="326959137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3CE3-B62C-430D-8BC9-63F145F0A1D9}"/>
              </a:ext>
            </a:extLst>
          </p:cNvPr>
          <p:cNvSpPr>
            <a:spLocks noGrp="1"/>
          </p:cNvSpPr>
          <p:nvPr>
            <p:ph type="title"/>
          </p:nvPr>
        </p:nvSpPr>
        <p:spPr/>
        <p:txBody>
          <a:bodyPr/>
          <a:lstStyle/>
          <a:p>
            <a:r>
              <a:rPr lang="en-IN" dirty="0"/>
              <a:t>GAME UI</a:t>
            </a:r>
          </a:p>
        </p:txBody>
      </p:sp>
      <p:pic>
        <p:nvPicPr>
          <p:cNvPr id="7" name="Picture 6">
            <a:extLst>
              <a:ext uri="{FF2B5EF4-FFF2-40B4-BE49-F238E27FC236}">
                <a16:creationId xmlns:a16="http://schemas.microsoft.com/office/drawing/2014/main" id="{2611106C-3430-44C7-85B1-380A09A7A61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396843" y="1159329"/>
            <a:ext cx="4795157" cy="2339619"/>
          </a:xfrm>
          <a:prstGeom prst="rect">
            <a:avLst/>
          </a:prstGeom>
        </p:spPr>
      </p:pic>
      <p:pic>
        <p:nvPicPr>
          <p:cNvPr id="8" name="Picture 7">
            <a:extLst>
              <a:ext uri="{FF2B5EF4-FFF2-40B4-BE49-F238E27FC236}">
                <a16:creationId xmlns:a16="http://schemas.microsoft.com/office/drawing/2014/main" id="{A38B9433-E337-4F13-844D-7E3BBC1AC9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396843" y="3888720"/>
            <a:ext cx="4644833" cy="2855842"/>
          </a:xfrm>
          <a:prstGeom prst="rect">
            <a:avLst/>
          </a:prstGeom>
        </p:spPr>
      </p:pic>
      <p:sp>
        <p:nvSpPr>
          <p:cNvPr id="9" name="TextBox 8">
            <a:extLst>
              <a:ext uri="{FF2B5EF4-FFF2-40B4-BE49-F238E27FC236}">
                <a16:creationId xmlns:a16="http://schemas.microsoft.com/office/drawing/2014/main" id="{FD27FBA9-24C7-4778-B4F3-0877DA2FD855}"/>
              </a:ext>
            </a:extLst>
          </p:cNvPr>
          <p:cNvSpPr txBox="1"/>
          <p:nvPr/>
        </p:nvSpPr>
        <p:spPr>
          <a:xfrm>
            <a:off x="6342861" y="697664"/>
            <a:ext cx="3667432" cy="461665"/>
          </a:xfrm>
          <a:prstGeom prst="rect">
            <a:avLst/>
          </a:prstGeom>
          <a:noFill/>
        </p:spPr>
        <p:txBody>
          <a:bodyPr wrap="square" rtlCol="0">
            <a:spAutoFit/>
          </a:bodyPr>
          <a:lstStyle/>
          <a:p>
            <a:pPr algn="ctr"/>
            <a:r>
              <a:rPr lang="en-IN" sz="2400" b="1" dirty="0"/>
              <a:t>In Combat</a:t>
            </a:r>
          </a:p>
        </p:txBody>
      </p:sp>
      <p:sp>
        <p:nvSpPr>
          <p:cNvPr id="10" name="TextBox 9">
            <a:extLst>
              <a:ext uri="{FF2B5EF4-FFF2-40B4-BE49-F238E27FC236}">
                <a16:creationId xmlns:a16="http://schemas.microsoft.com/office/drawing/2014/main" id="{0C50ADF3-F7A2-433D-B455-011665B8A7E0}"/>
              </a:ext>
            </a:extLst>
          </p:cNvPr>
          <p:cNvSpPr txBox="1"/>
          <p:nvPr/>
        </p:nvSpPr>
        <p:spPr>
          <a:xfrm>
            <a:off x="420461" y="2481890"/>
            <a:ext cx="6061982" cy="3477875"/>
          </a:xfrm>
          <a:prstGeom prst="rect">
            <a:avLst/>
          </a:prstGeom>
          <a:noFill/>
        </p:spPr>
        <p:txBody>
          <a:bodyPr wrap="square">
            <a:spAutoFit/>
          </a:bodyPr>
          <a:lstStyle/>
          <a:p>
            <a:r>
              <a:rPr lang="en-US" sz="2000" dirty="0">
                <a:latin typeface="+mj-lt"/>
                <a:ea typeface="Times New Roman" panose="02020603050405020304" pitchFamily="18" charset="0"/>
                <a:cs typeface="Times New Roman" panose="02020603050405020304" pitchFamily="18" charset="0"/>
              </a:rPr>
              <a:t>In video games, developers use graphics and text to display relevant information to the player such as health or score. This is known as the user interface (UI). We have created a UI in Unreal Engine 4 using Unreal Motion Graphics (UMG).</a:t>
            </a:r>
          </a:p>
          <a:p>
            <a:r>
              <a:rPr lang="en-US" sz="2000" dirty="0">
                <a:latin typeface="+mj-lt"/>
                <a:ea typeface="Times New Roman" panose="02020603050405020304" pitchFamily="18" charset="0"/>
                <a:cs typeface="Times New Roman" panose="02020603050405020304" pitchFamily="18" charset="0"/>
              </a:rPr>
              <a:t>This is explained in three steps:</a:t>
            </a:r>
          </a:p>
          <a:p>
            <a:endParaRPr lang="en-IN" sz="2000" dirty="0">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effectLst/>
                <a:latin typeface="+mj-lt"/>
                <a:ea typeface="Times New Roman" panose="02020603050405020304" pitchFamily="18" charset="0"/>
                <a:cs typeface="Times New Roman" panose="02020603050405020304" pitchFamily="18" charset="0"/>
              </a:rPr>
              <a:t>Character </a:t>
            </a:r>
            <a:r>
              <a:rPr lang="en-IN" sz="2000" dirty="0">
                <a:latin typeface="+mj-lt"/>
                <a:ea typeface="Times New Roman" panose="02020603050405020304" pitchFamily="18" charset="0"/>
                <a:cs typeface="Times New Roman" panose="02020603050405020304" pitchFamily="18" charset="0"/>
              </a:rPr>
              <a:t>Setup</a:t>
            </a:r>
          </a:p>
          <a:p>
            <a:pPr marL="285750" indent="-285750">
              <a:buFont typeface="Arial" panose="020B0604020202020204" pitchFamily="34" charset="0"/>
              <a:buChar char="•"/>
            </a:pPr>
            <a:r>
              <a:rPr lang="en-IN" sz="2000" dirty="0">
                <a:effectLst/>
                <a:latin typeface="+mj-lt"/>
                <a:ea typeface="Times New Roman" panose="02020603050405020304" pitchFamily="18" charset="0"/>
                <a:cs typeface="Times New Roman" panose="02020603050405020304" pitchFamily="18" charset="0"/>
              </a:rPr>
              <a:t>Game Setting</a:t>
            </a:r>
          </a:p>
          <a:p>
            <a:pPr marL="285750" indent="-285750">
              <a:buFont typeface="Arial" panose="020B0604020202020204" pitchFamily="34" charset="0"/>
              <a:buChar char="•"/>
            </a:pPr>
            <a:r>
              <a:rPr lang="en-IN" sz="2000" dirty="0">
                <a:latin typeface="+mj-lt"/>
                <a:ea typeface="Times New Roman" panose="02020603050405020304" pitchFamily="18" charset="0"/>
                <a:cs typeface="Times New Roman" panose="02020603050405020304" pitchFamily="18" charset="0"/>
              </a:rPr>
              <a:t>Game Environment</a:t>
            </a:r>
            <a:endParaRPr lang="en-IN" sz="2000" dirty="0">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mj-lt"/>
            </a:endParaRPr>
          </a:p>
        </p:txBody>
      </p:sp>
    </p:spTree>
    <p:extLst>
      <p:ext uri="{BB962C8B-B14F-4D97-AF65-F5344CB8AC3E}">
        <p14:creationId xmlns:p14="http://schemas.microsoft.com/office/powerpoint/2010/main" val="36140971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8978-450B-4E29-9BAB-356DC7C2C407}"/>
              </a:ext>
            </a:extLst>
          </p:cNvPr>
          <p:cNvSpPr>
            <a:spLocks noGrp="1"/>
          </p:cNvSpPr>
          <p:nvPr>
            <p:ph type="title"/>
          </p:nvPr>
        </p:nvSpPr>
        <p:spPr/>
        <p:txBody>
          <a:bodyPr/>
          <a:lstStyle/>
          <a:p>
            <a:r>
              <a:rPr lang="en-US" dirty="0"/>
              <a:t>CHARACTER SETUP:</a:t>
            </a:r>
          </a:p>
        </p:txBody>
      </p:sp>
      <p:pic>
        <p:nvPicPr>
          <p:cNvPr id="1026" name="Picture 2" descr="A picture containing automaton&#10;&#10;Description automatically generated">
            <a:extLst>
              <a:ext uri="{FF2B5EF4-FFF2-40B4-BE49-F238E27FC236}">
                <a16:creationId xmlns:a16="http://schemas.microsoft.com/office/drawing/2014/main" id="{B9F4CB99-2656-4B97-BBDD-5CE7EFBD7ABF}"/>
              </a:ext>
            </a:extLst>
          </p:cNvPr>
          <p:cNvPicPr>
            <a:picLocks noGrp="1" noChangeAspect="1" noChangeArrowheads="1"/>
          </p:cNvPicPr>
          <p:nvPr>
            <p:ph idx="1"/>
          </p:nvPr>
        </p:nvPicPr>
        <p:blipFill>
          <a:blip r:embed="rId2"/>
          <a:srcRect/>
          <a:stretch>
            <a:fillRect/>
          </a:stretch>
        </p:blipFill>
        <p:spPr bwMode="auto">
          <a:xfrm>
            <a:off x="9359717" y="500647"/>
            <a:ext cx="2894984" cy="31199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3A7A062-032C-4F49-92A4-0EBE7AEF2EF5}"/>
              </a:ext>
            </a:extLst>
          </p:cNvPr>
          <p:cNvPicPr>
            <a:picLocks noChangeAspect="1"/>
          </p:cNvPicPr>
          <p:nvPr/>
        </p:nvPicPr>
        <p:blipFill rotWithShape="1">
          <a:blip r:embed="rId3"/>
          <a:srcRect t="12014" b="12014"/>
          <a:stretch/>
        </p:blipFill>
        <p:spPr>
          <a:xfrm>
            <a:off x="9422418" y="4294414"/>
            <a:ext cx="2769582" cy="2351413"/>
          </a:xfrm>
          <a:prstGeom prst="rect">
            <a:avLst/>
          </a:prstGeom>
        </p:spPr>
      </p:pic>
      <p:sp>
        <p:nvSpPr>
          <p:cNvPr id="9" name="TextBox 8">
            <a:extLst>
              <a:ext uri="{FF2B5EF4-FFF2-40B4-BE49-F238E27FC236}">
                <a16:creationId xmlns:a16="http://schemas.microsoft.com/office/drawing/2014/main" id="{52F61150-6ADA-4830-BCAB-0B7FEA8E2DF4}"/>
              </a:ext>
            </a:extLst>
          </p:cNvPr>
          <p:cNvSpPr txBox="1"/>
          <p:nvPr/>
        </p:nvSpPr>
        <p:spPr>
          <a:xfrm>
            <a:off x="130629" y="1877762"/>
            <a:ext cx="8946693" cy="4801314"/>
          </a:xfrm>
          <a:prstGeom prst="rect">
            <a:avLst/>
          </a:prstGeom>
          <a:noFill/>
        </p:spPr>
        <p:txBody>
          <a:bodyPr wrap="square">
            <a:spAutoFit/>
          </a:bodyPr>
          <a:lstStyle/>
          <a:p>
            <a:pPr algn="just"/>
            <a:r>
              <a:rPr lang="en-US" dirty="0"/>
              <a:t>Primary workflow for character setup in UE4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Creating an art assets (Skeletal Meshes) and animations, using a 3rd party digital content creation (DCC) package such as 3ds Max or Maya.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Importing of Skeletal Meshes and animations into UE4 by creating a new Skeleton asset for new Skeletal Meshes.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Create a Player Controller Blueprint- handles inputs from the player.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Create a Blueprint for a Character or Pawn to parse inputs and control the actual movement (not skeletal animation) of the character.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Constructing the Animation Blueprint for the character.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Creating a Blueprint that utilizes the custom Player Controller and any other custom script assets.</a:t>
            </a:r>
          </a:p>
        </p:txBody>
      </p:sp>
    </p:spTree>
    <p:extLst>
      <p:ext uri="{BB962C8B-B14F-4D97-AF65-F5344CB8AC3E}">
        <p14:creationId xmlns:p14="http://schemas.microsoft.com/office/powerpoint/2010/main" val="415881797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B1BD-2A33-4BC7-80E8-E738CCBBD08C}"/>
              </a:ext>
            </a:extLst>
          </p:cNvPr>
          <p:cNvSpPr>
            <a:spLocks noGrp="1"/>
          </p:cNvSpPr>
          <p:nvPr>
            <p:ph type="title"/>
          </p:nvPr>
        </p:nvSpPr>
        <p:spPr>
          <a:xfrm>
            <a:off x="304762" y="769557"/>
            <a:ext cx="9613861" cy="1080938"/>
          </a:xfrm>
        </p:spPr>
        <p:txBody>
          <a:bodyPr>
            <a:normAutofit/>
          </a:bodyPr>
          <a:lstStyle/>
          <a:p>
            <a:r>
              <a:rPr lang="en-US" sz="3200" dirty="0"/>
              <a:t>GAME SETTINGS: BLOCKOUTS</a:t>
            </a:r>
          </a:p>
        </p:txBody>
      </p:sp>
      <p:pic>
        <p:nvPicPr>
          <p:cNvPr id="2050" name="Picture 2" descr="A picture containing outdoor, brick, light&#10;&#10;Description automatically generated">
            <a:extLst>
              <a:ext uri="{FF2B5EF4-FFF2-40B4-BE49-F238E27FC236}">
                <a16:creationId xmlns:a16="http://schemas.microsoft.com/office/drawing/2014/main" id="{F770CAF8-571D-446D-84C1-7757ECEAC229}"/>
              </a:ext>
            </a:extLst>
          </p:cNvPr>
          <p:cNvPicPr>
            <a:picLocks noGrp="1" noChangeAspect="1" noChangeArrowheads="1"/>
          </p:cNvPicPr>
          <p:nvPr>
            <p:ph idx="1"/>
          </p:nvPr>
        </p:nvPicPr>
        <p:blipFill>
          <a:blip r:embed="rId2"/>
          <a:srcRect/>
          <a:stretch>
            <a:fillRect/>
          </a:stretch>
        </p:blipFill>
        <p:spPr bwMode="auto">
          <a:xfrm>
            <a:off x="8342054" y="434784"/>
            <a:ext cx="2221240" cy="27987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sky, floor, brick, stone&#10;&#10;Description automatically generated">
            <a:extLst>
              <a:ext uri="{FF2B5EF4-FFF2-40B4-BE49-F238E27FC236}">
                <a16:creationId xmlns:a16="http://schemas.microsoft.com/office/drawing/2014/main" id="{3C7B4DB1-FB59-485C-B483-FBECDCEE9940}"/>
              </a:ext>
            </a:extLst>
          </p:cNvPr>
          <p:cNvPicPr>
            <a:picLocks noChangeAspect="1"/>
          </p:cNvPicPr>
          <p:nvPr/>
        </p:nvPicPr>
        <p:blipFill>
          <a:blip r:embed="rId3"/>
          <a:stretch>
            <a:fillRect/>
          </a:stretch>
        </p:blipFill>
        <p:spPr>
          <a:xfrm>
            <a:off x="6937338" y="3971730"/>
            <a:ext cx="5003125" cy="2104027"/>
          </a:xfrm>
          <a:prstGeom prst="rect">
            <a:avLst/>
          </a:prstGeom>
        </p:spPr>
      </p:pic>
      <p:sp>
        <p:nvSpPr>
          <p:cNvPr id="9" name="TextBox 8">
            <a:extLst>
              <a:ext uri="{FF2B5EF4-FFF2-40B4-BE49-F238E27FC236}">
                <a16:creationId xmlns:a16="http://schemas.microsoft.com/office/drawing/2014/main" id="{90B1502D-896A-4183-8B05-A50FDDAB8B33}"/>
              </a:ext>
            </a:extLst>
          </p:cNvPr>
          <p:cNvSpPr txBox="1"/>
          <p:nvPr/>
        </p:nvSpPr>
        <p:spPr>
          <a:xfrm>
            <a:off x="387804" y="2494883"/>
            <a:ext cx="6098720" cy="3046988"/>
          </a:xfrm>
          <a:prstGeom prst="rect">
            <a:avLst/>
          </a:prstGeom>
          <a:noFill/>
        </p:spPr>
        <p:txBody>
          <a:bodyPr wrap="square">
            <a:spAutoFit/>
          </a:bodyPr>
          <a:lstStyle/>
          <a:p>
            <a:pPr algn="just"/>
            <a:r>
              <a:rPr lang="en-US" sz="2400" dirty="0" err="1"/>
              <a:t>Blockout</a:t>
            </a:r>
            <a:r>
              <a:rPr lang="en-US" sz="2400" dirty="0"/>
              <a:t> Tools is a lightweight and extremely easy to use set of tools to quickly block out (</a:t>
            </a:r>
            <a:r>
              <a:rPr lang="en-US" sz="2400" dirty="0" err="1"/>
              <a:t>greybox</a:t>
            </a:r>
            <a:r>
              <a:rPr lang="en-US" sz="2400" dirty="0"/>
              <a:t>) the levels in Unreal Engine 4. It consists of various primitive elements with convenient scale and transform controls and custom tri-planar grid material to ease the level design workflow.</a:t>
            </a:r>
          </a:p>
        </p:txBody>
      </p:sp>
    </p:spTree>
    <p:extLst>
      <p:ext uri="{BB962C8B-B14F-4D97-AF65-F5344CB8AC3E}">
        <p14:creationId xmlns:p14="http://schemas.microsoft.com/office/powerpoint/2010/main" val="151144279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26B0-AA0B-470A-A132-B3A110A2F4BE}"/>
              </a:ext>
            </a:extLst>
          </p:cNvPr>
          <p:cNvSpPr>
            <a:spLocks noGrp="1"/>
          </p:cNvSpPr>
          <p:nvPr>
            <p:ph type="title"/>
          </p:nvPr>
        </p:nvSpPr>
        <p:spPr/>
        <p:txBody>
          <a:bodyPr/>
          <a:lstStyle/>
          <a:p>
            <a:r>
              <a:rPr lang="en-US" dirty="0"/>
              <a:t>Game Environment-</a:t>
            </a:r>
          </a:p>
        </p:txBody>
      </p:sp>
      <p:sp>
        <p:nvSpPr>
          <p:cNvPr id="3" name="Content Placeholder 2">
            <a:extLst>
              <a:ext uri="{FF2B5EF4-FFF2-40B4-BE49-F238E27FC236}">
                <a16:creationId xmlns:a16="http://schemas.microsoft.com/office/drawing/2014/main" id="{49AB5BA9-8455-4240-B649-27D6BEF58D05}"/>
              </a:ext>
            </a:extLst>
          </p:cNvPr>
          <p:cNvSpPr>
            <a:spLocks noGrp="1"/>
          </p:cNvSpPr>
          <p:nvPr>
            <p:ph idx="1"/>
          </p:nvPr>
        </p:nvSpPr>
        <p:spPr>
          <a:xfrm>
            <a:off x="680322" y="2336873"/>
            <a:ext cx="5181636" cy="3599316"/>
          </a:xfrm>
        </p:spPr>
        <p:txBody>
          <a:bodyPr>
            <a:noAutofit/>
          </a:bodyPr>
          <a:lstStyle/>
          <a:p>
            <a:pPr marL="0" indent="0" algn="just">
              <a:buNone/>
            </a:pPr>
            <a:r>
              <a:rPr lang="en-US" sz="1750" dirty="0"/>
              <a:t>This is a short walking playable experience allowing the player to become fully immersed in a beautiful and eerie medieval environment. It highlights some of the most exciting new features in Unreal Engine 4.25.4. The environment is fully dynamic and utilizes the new Sky Atmosphere system to light the scene.</a:t>
            </a:r>
          </a:p>
          <a:p>
            <a:pPr marL="0" indent="0" algn="just">
              <a:buNone/>
            </a:pPr>
            <a:r>
              <a:rPr lang="en-US" sz="1750" dirty="0"/>
              <a:t>It includes:</a:t>
            </a:r>
          </a:p>
          <a:p>
            <a:pPr algn="just"/>
            <a:r>
              <a:rPr lang="en-US" sz="1750" dirty="0"/>
              <a:t>Static Meshes</a:t>
            </a:r>
          </a:p>
          <a:p>
            <a:pPr algn="just"/>
            <a:r>
              <a:rPr lang="en-US" sz="1750" dirty="0"/>
              <a:t>Textures</a:t>
            </a:r>
          </a:p>
          <a:p>
            <a:pPr algn="just"/>
            <a:r>
              <a:rPr lang="en-US" sz="1750" dirty="0"/>
              <a:t>Floor component</a:t>
            </a:r>
          </a:p>
          <a:p>
            <a:pPr algn="just"/>
            <a:r>
              <a:rPr lang="en-US" sz="1750" dirty="0" err="1"/>
              <a:t>NavMesh</a:t>
            </a:r>
            <a:r>
              <a:rPr lang="en-US" sz="1750" dirty="0"/>
              <a:t> Bounds Volumes</a:t>
            </a:r>
          </a:p>
          <a:p>
            <a:pPr algn="just"/>
            <a:endParaRPr lang="en-US" sz="1750" dirty="0"/>
          </a:p>
        </p:txBody>
      </p:sp>
      <p:pic>
        <p:nvPicPr>
          <p:cNvPr id="3074" name="Picture 2" descr="A picture containing sky, outdoor&#10;&#10;Description automatically generated">
            <a:extLst>
              <a:ext uri="{FF2B5EF4-FFF2-40B4-BE49-F238E27FC236}">
                <a16:creationId xmlns:a16="http://schemas.microsoft.com/office/drawing/2014/main" id="{3932D767-5926-4FB6-8F69-3A0139D5009D}"/>
              </a:ext>
            </a:extLst>
          </p:cNvPr>
          <p:cNvPicPr>
            <a:picLocks noChangeAspect="1" noChangeArrowheads="1"/>
          </p:cNvPicPr>
          <p:nvPr/>
        </p:nvPicPr>
        <p:blipFill>
          <a:blip r:embed="rId2"/>
          <a:srcRect/>
          <a:stretch>
            <a:fillRect/>
          </a:stretch>
        </p:blipFill>
        <p:spPr bwMode="auto">
          <a:xfrm>
            <a:off x="6034430" y="2353868"/>
            <a:ext cx="5922168" cy="326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864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9251-0180-4FF9-B7CA-B88C10FBCEB2}"/>
              </a:ext>
            </a:extLst>
          </p:cNvPr>
          <p:cNvSpPr>
            <a:spLocks noGrp="1"/>
          </p:cNvSpPr>
          <p:nvPr>
            <p:ph type="title"/>
          </p:nvPr>
        </p:nvSpPr>
        <p:spPr/>
        <p:txBody>
          <a:bodyPr/>
          <a:lstStyle/>
          <a:p>
            <a:r>
              <a:rPr lang="en-US" dirty="0"/>
              <a:t>Static Meshes</a:t>
            </a:r>
          </a:p>
        </p:txBody>
      </p:sp>
      <p:pic>
        <p:nvPicPr>
          <p:cNvPr id="4098" name="Picture 2" descr="Static lighting on procedurally added static mesh components disappears  when running game - UE4 AnswerHub">
            <a:extLst>
              <a:ext uri="{FF2B5EF4-FFF2-40B4-BE49-F238E27FC236}">
                <a16:creationId xmlns:a16="http://schemas.microsoft.com/office/drawing/2014/main" id="{FAC67310-31F5-48A9-A371-53154DF27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9087" y="1923853"/>
            <a:ext cx="8735784" cy="471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65404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A4A3-D5D3-4345-B039-B91F5191A909}"/>
              </a:ext>
            </a:extLst>
          </p:cNvPr>
          <p:cNvSpPr>
            <a:spLocks noGrp="1"/>
          </p:cNvSpPr>
          <p:nvPr>
            <p:ph type="title"/>
          </p:nvPr>
        </p:nvSpPr>
        <p:spPr/>
        <p:txBody>
          <a:bodyPr/>
          <a:lstStyle/>
          <a:p>
            <a:r>
              <a:rPr lang="en-US" dirty="0"/>
              <a:t>TEXTURES</a:t>
            </a:r>
          </a:p>
        </p:txBody>
      </p:sp>
      <p:pic>
        <p:nvPicPr>
          <p:cNvPr id="5122" name="Picture 2" descr="Tutorial – How to use OpenEXR (.exr) material textures in Unreal Engine  4.25 – aifosDesign">
            <a:extLst>
              <a:ext uri="{FF2B5EF4-FFF2-40B4-BE49-F238E27FC236}">
                <a16:creationId xmlns:a16="http://schemas.microsoft.com/office/drawing/2014/main" id="{69E7C4C1-6D21-4085-9AB0-9C08D372C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818" y="2038338"/>
            <a:ext cx="7148210" cy="4496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5826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F276-DC4A-4B1C-B187-2CC62813B2DD}"/>
              </a:ext>
            </a:extLst>
          </p:cNvPr>
          <p:cNvSpPr>
            <a:spLocks noGrp="1"/>
          </p:cNvSpPr>
          <p:nvPr>
            <p:ph type="title"/>
          </p:nvPr>
        </p:nvSpPr>
        <p:spPr/>
        <p:txBody>
          <a:bodyPr/>
          <a:lstStyle/>
          <a:p>
            <a:r>
              <a:rPr lang="en-US" dirty="0"/>
              <a:t>FLOOR COMPONENT:</a:t>
            </a:r>
          </a:p>
        </p:txBody>
      </p:sp>
      <p:pic>
        <p:nvPicPr>
          <p:cNvPr id="6146" name="Picture 2" descr="Spline Component in BP? - Unreal Engine Forums">
            <a:extLst>
              <a:ext uri="{FF2B5EF4-FFF2-40B4-BE49-F238E27FC236}">
                <a16:creationId xmlns:a16="http://schemas.microsoft.com/office/drawing/2014/main" id="{105A67B8-FBF8-4D7B-AC49-BEA898275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818" y="2238902"/>
            <a:ext cx="7452592" cy="436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70282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E5D9-5161-4460-A539-E5A10E358B57}"/>
              </a:ext>
            </a:extLst>
          </p:cNvPr>
          <p:cNvSpPr>
            <a:spLocks noGrp="1"/>
          </p:cNvSpPr>
          <p:nvPr>
            <p:ph type="title"/>
          </p:nvPr>
        </p:nvSpPr>
        <p:spPr>
          <a:xfrm>
            <a:off x="435392" y="720571"/>
            <a:ext cx="9613861" cy="1080938"/>
          </a:xfrm>
        </p:spPr>
        <p:txBody>
          <a:bodyPr/>
          <a:lstStyle/>
          <a:p>
            <a:r>
              <a:rPr lang="en-US" dirty="0" err="1"/>
              <a:t>NavMesh</a:t>
            </a:r>
            <a:r>
              <a:rPr lang="en-US" dirty="0"/>
              <a:t> Bounds Volume </a:t>
            </a:r>
          </a:p>
        </p:txBody>
      </p:sp>
      <p:pic>
        <p:nvPicPr>
          <p:cNvPr id="7170" name="Picture 2" descr="How can I make NavMesh Bounds Volume to cover entire surface? - UE4  AnswerHub">
            <a:extLst>
              <a:ext uri="{FF2B5EF4-FFF2-40B4-BE49-F238E27FC236}">
                <a16:creationId xmlns:a16="http://schemas.microsoft.com/office/drawing/2014/main" id="{D20FF36B-E490-4B50-83BB-BAF2DBB43A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6442" y="1948466"/>
            <a:ext cx="7788729" cy="47118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177A7A5-78AA-4BB7-9D22-F309498F6A16}"/>
              </a:ext>
            </a:extLst>
          </p:cNvPr>
          <p:cNvSpPr txBox="1"/>
          <p:nvPr/>
        </p:nvSpPr>
        <p:spPr>
          <a:xfrm>
            <a:off x="0" y="2241594"/>
            <a:ext cx="4196442" cy="3729162"/>
          </a:xfrm>
          <a:prstGeom prst="rect">
            <a:avLst/>
          </a:prstGeom>
          <a:noFill/>
        </p:spPr>
        <p:txBody>
          <a:bodyPr wrap="square">
            <a:spAutoFit/>
          </a:bodyPr>
          <a:lstStyle/>
          <a:p>
            <a:pPr algn="just">
              <a:lnSpc>
                <a:spcPct val="150000"/>
              </a:lnSpc>
            </a:pPr>
            <a:r>
              <a:rPr lang="en-US" sz="2000" dirty="0" err="1"/>
              <a:t>NavMesh</a:t>
            </a:r>
            <a:r>
              <a:rPr lang="en-US" sz="2000" dirty="0"/>
              <a:t> bound volume blocks the path builder that has no gameplay collision. It is a grid of triangles which are placed (automatically, in UE4) in the 3D environment. The area within the triangle is walkable and we have 3 edges that we can move to from each part.</a:t>
            </a:r>
          </a:p>
        </p:txBody>
      </p:sp>
    </p:spTree>
    <p:extLst>
      <p:ext uri="{BB962C8B-B14F-4D97-AF65-F5344CB8AC3E}">
        <p14:creationId xmlns:p14="http://schemas.microsoft.com/office/powerpoint/2010/main" val="425469680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04AE-1A06-458D-B873-177D95BAC5D8}"/>
              </a:ext>
            </a:extLst>
          </p:cNvPr>
          <p:cNvSpPr>
            <a:spLocks noGrp="1"/>
          </p:cNvSpPr>
          <p:nvPr>
            <p:ph type="title"/>
          </p:nvPr>
        </p:nvSpPr>
        <p:spPr/>
        <p:txBody>
          <a:bodyPr/>
          <a:lstStyle/>
          <a:p>
            <a:r>
              <a:rPr lang="en-IN" dirty="0"/>
              <a:t>COLLISION DETECTION MECHANISM</a:t>
            </a:r>
          </a:p>
        </p:txBody>
      </p:sp>
      <p:sp>
        <p:nvSpPr>
          <p:cNvPr id="3" name="Content Placeholder 2">
            <a:extLst>
              <a:ext uri="{FF2B5EF4-FFF2-40B4-BE49-F238E27FC236}">
                <a16:creationId xmlns:a16="http://schemas.microsoft.com/office/drawing/2014/main" id="{5F33249E-636E-4341-99EC-AAE479A3E52D}"/>
              </a:ext>
            </a:extLst>
          </p:cNvPr>
          <p:cNvSpPr>
            <a:spLocks noGrp="1"/>
          </p:cNvSpPr>
          <p:nvPr>
            <p:ph idx="1"/>
          </p:nvPr>
        </p:nvSpPr>
        <p:spPr/>
        <p:txBody>
          <a:bodyPr>
            <a:normAutofit/>
          </a:bodyPr>
          <a:lstStyle/>
          <a:p>
            <a:pPr marL="0" indent="0" algn="just">
              <a:buNone/>
            </a:pPr>
            <a:r>
              <a:rPr lang="en-US" sz="2000" dirty="0"/>
              <a:t>We have devised an intricate mechanism for detecting whether the player (Bryan) or the agent (skin hunter) have been hit by the other player in the game. For detecting this, we have put invisible box collision elements at both left and right arms of the players while constructing the character blueprint classes. </a:t>
            </a:r>
          </a:p>
          <a:p>
            <a:pPr marL="0" indent="0" algn="just">
              <a:buNone/>
            </a:pPr>
            <a:r>
              <a:rPr lang="en-US" sz="2000" dirty="0"/>
              <a:t>The invisible boundaries keep a check so that nothing violates it. This is managed by the function </a:t>
            </a:r>
            <a:r>
              <a:rPr lang="en-US" sz="2000" dirty="0" err="1"/>
              <a:t>begin_overlap</a:t>
            </a:r>
            <a:r>
              <a:rPr lang="en-US" sz="2000" dirty="0"/>
              <a:t>(), which checks the same. Whenever the invisible boundaries of the players get violated, a bool check variable called </a:t>
            </a:r>
            <a:r>
              <a:rPr lang="en-US" sz="2000" dirty="0" err="1"/>
              <a:t>is_punching</a:t>
            </a:r>
            <a:r>
              <a:rPr lang="en-US" sz="2000" dirty="0"/>
              <a:t> is checked to verify if the other player was punching at that time. If that was indeed the case, then the health bar (initiated with 100 health points) gets deducted by a value of 10 health points each time a hit is encountered.</a:t>
            </a:r>
            <a:endParaRPr lang="en-IN" sz="2000" dirty="0"/>
          </a:p>
        </p:txBody>
      </p:sp>
      <p:sp>
        <p:nvSpPr>
          <p:cNvPr id="5" name="Cube 4">
            <a:extLst>
              <a:ext uri="{FF2B5EF4-FFF2-40B4-BE49-F238E27FC236}">
                <a16:creationId xmlns:a16="http://schemas.microsoft.com/office/drawing/2014/main" id="{3CC64D91-754A-40D4-A82B-D35B2F828335}"/>
              </a:ext>
            </a:extLst>
          </p:cNvPr>
          <p:cNvSpPr/>
          <p:nvPr/>
        </p:nvSpPr>
        <p:spPr>
          <a:xfrm>
            <a:off x="3873913" y="5410163"/>
            <a:ext cx="1160207" cy="1052051"/>
          </a:xfrm>
          <a:prstGeom prst="cube">
            <a:avLst/>
          </a:prstGeom>
          <a:solidFill>
            <a:srgbClr val="FF0000"/>
          </a:solidFill>
          <a:ln>
            <a:solidFill>
              <a:srgbClr val="5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a:extLst>
              <a:ext uri="{FF2B5EF4-FFF2-40B4-BE49-F238E27FC236}">
                <a16:creationId xmlns:a16="http://schemas.microsoft.com/office/drawing/2014/main" id="{AA2C73DB-761E-45CA-923D-2BE6FE6DCE10}"/>
              </a:ext>
            </a:extLst>
          </p:cNvPr>
          <p:cNvSpPr/>
          <p:nvPr/>
        </p:nvSpPr>
        <p:spPr>
          <a:xfrm>
            <a:off x="4837471" y="5410163"/>
            <a:ext cx="2290916" cy="105205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56275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1169-B18E-4361-8564-5BB01C870C05}"/>
              </a:ext>
            </a:extLst>
          </p:cNvPr>
          <p:cNvSpPr>
            <a:spLocks noGrp="1"/>
          </p:cNvSpPr>
          <p:nvPr>
            <p:ph type="title"/>
          </p:nvPr>
        </p:nvSpPr>
        <p:spPr/>
        <p:txBody>
          <a:bodyPr/>
          <a:lstStyle/>
          <a:p>
            <a:r>
              <a:rPr lang="en-IN" dirty="0"/>
              <a:t>IN-GAME AI LOGIC</a:t>
            </a:r>
          </a:p>
        </p:txBody>
      </p:sp>
      <p:pic>
        <p:nvPicPr>
          <p:cNvPr id="5" name="Picture 4">
            <a:extLst>
              <a:ext uri="{FF2B5EF4-FFF2-40B4-BE49-F238E27FC236}">
                <a16:creationId xmlns:a16="http://schemas.microsoft.com/office/drawing/2014/main" id="{D83000B3-775D-40DC-9936-1AA1B9AB1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24" y="2290179"/>
            <a:ext cx="9818124" cy="4181646"/>
          </a:xfrm>
          <a:prstGeom prst="rect">
            <a:avLst/>
          </a:prstGeom>
        </p:spPr>
      </p:pic>
    </p:spTree>
    <p:extLst>
      <p:ext uri="{BB962C8B-B14F-4D97-AF65-F5344CB8AC3E}">
        <p14:creationId xmlns:p14="http://schemas.microsoft.com/office/powerpoint/2010/main" val="75753715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3029-CCD1-4322-A97F-F92FFDBEA4D3}"/>
              </a:ext>
            </a:extLst>
          </p:cNvPr>
          <p:cNvSpPr>
            <a:spLocks noGrp="1"/>
          </p:cNvSpPr>
          <p:nvPr>
            <p:ph type="title"/>
          </p:nvPr>
        </p:nvSpPr>
        <p:spPr/>
        <p:txBody>
          <a:bodyPr/>
          <a:lstStyle/>
          <a:p>
            <a:r>
              <a:rPr lang="en-IN" dirty="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CBC2C33-4CD3-40F2-BD2B-6F08A4938FC2}"/>
              </a:ext>
            </a:extLst>
          </p:cNvPr>
          <p:cNvSpPr>
            <a:spLocks noGrp="1"/>
          </p:cNvSpPr>
          <p:nvPr>
            <p:ph idx="1"/>
          </p:nvPr>
        </p:nvSpPr>
        <p:spPr>
          <a:xfrm>
            <a:off x="680321" y="2336872"/>
            <a:ext cx="5848297" cy="4319105"/>
          </a:xfrm>
        </p:spPr>
        <p:txBody>
          <a:bodyPr>
            <a:normAutofit/>
          </a:bodyPr>
          <a:lstStyle/>
          <a:p>
            <a:pPr marL="0" indent="0" algn="just">
              <a:buNone/>
            </a:pPr>
            <a:r>
              <a:rPr lang="en-IN" sz="2000" dirty="0">
                <a:effectLst/>
                <a:latin typeface="+mj-lt"/>
                <a:ea typeface="Times New Roman" panose="02020603050405020304" pitchFamily="18" charset="0"/>
                <a:cs typeface="Times New Roman" panose="02020603050405020304" pitchFamily="18" charset="0"/>
              </a:rPr>
              <a:t>AI algorithms used in games, or “game AI”, refers to an extremely broad set of computer algorithms ranging from robotics, computer graphics, control theory (both by the user and the computer) and computer science in general. However, contrary to popular belief, game AI is often not made up of "true AI", i.e., the techniques used do not necessarily help the computer “learn” or other standard criteria, but only constitutes "automated computation" or a predetermined and limited set of responses to a predetermined and limited set of inputs.</a:t>
            </a:r>
          </a:p>
          <a:p>
            <a:pPr marL="0" indent="0" algn="just">
              <a:buNone/>
            </a:pPr>
            <a:endParaRPr lang="en-IN" sz="1800" dirty="0">
              <a:latin typeface="+mj-lt"/>
              <a:cs typeface="Times New Roman" panose="02020603050405020304" pitchFamily="18" charset="0"/>
            </a:endParaRPr>
          </a:p>
        </p:txBody>
      </p:sp>
      <p:pic>
        <p:nvPicPr>
          <p:cNvPr id="3074" name="Picture 2" descr="In a historic moment for AI, computers gain ability to generalize learning  between activities - ExtremeTech">
            <a:extLst>
              <a:ext uri="{FF2B5EF4-FFF2-40B4-BE49-F238E27FC236}">
                <a16:creationId xmlns:a16="http://schemas.microsoft.com/office/drawing/2014/main" id="{1C29B120-5E4F-48DF-87A8-9AA88A47E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378" y="2437014"/>
            <a:ext cx="4689988" cy="258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54886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B291-2260-4FBC-9D2D-15E5A0ACA1E4}"/>
              </a:ext>
            </a:extLst>
          </p:cNvPr>
          <p:cNvSpPr>
            <a:spLocks noGrp="1"/>
          </p:cNvSpPr>
          <p:nvPr>
            <p:ph type="title"/>
          </p:nvPr>
        </p:nvSpPr>
        <p:spPr/>
        <p:txBody>
          <a:bodyPr/>
          <a:lstStyle/>
          <a:p>
            <a:r>
              <a:rPr lang="en-IN" dirty="0"/>
              <a:t>BEHAVIOUR TREE</a:t>
            </a:r>
          </a:p>
        </p:txBody>
      </p:sp>
      <p:pic>
        <p:nvPicPr>
          <p:cNvPr id="4" name="Picture 3">
            <a:extLst>
              <a:ext uri="{FF2B5EF4-FFF2-40B4-BE49-F238E27FC236}">
                <a16:creationId xmlns:a16="http://schemas.microsoft.com/office/drawing/2014/main" id="{7DE2CFF9-C1E6-4417-9C1F-2640FAFDB27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42419" y="2244213"/>
            <a:ext cx="6907161" cy="4284406"/>
          </a:xfrm>
          <a:prstGeom prst="rect">
            <a:avLst/>
          </a:prstGeom>
        </p:spPr>
      </p:pic>
    </p:spTree>
    <p:extLst>
      <p:ext uri="{BB962C8B-B14F-4D97-AF65-F5344CB8AC3E}">
        <p14:creationId xmlns:p14="http://schemas.microsoft.com/office/powerpoint/2010/main" val="95885617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37D1-1E2F-4012-8D57-D6F6F9E5200B}"/>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D6B6D699-EE5D-4356-93D7-C5C1B685FE0E}"/>
              </a:ext>
            </a:extLst>
          </p:cNvPr>
          <p:cNvSpPr>
            <a:spLocks noGrp="1"/>
          </p:cNvSpPr>
          <p:nvPr>
            <p:ph idx="1"/>
          </p:nvPr>
        </p:nvSpPr>
        <p:spPr>
          <a:xfrm>
            <a:off x="680321" y="2153265"/>
            <a:ext cx="9613861" cy="4522838"/>
          </a:xfrm>
        </p:spPr>
        <p:txBody>
          <a:bodyPr>
            <a:normAutofit/>
          </a:bodyPr>
          <a:lstStyle/>
          <a:p>
            <a:pPr marL="0" indent="0" algn="just" fontAlgn="base">
              <a:spcBef>
                <a:spcPts val="300"/>
              </a:spcBef>
              <a:buNone/>
            </a:pPr>
            <a:r>
              <a:rPr lang="en-IN" sz="1600" dirty="0">
                <a:effectLst/>
                <a:latin typeface="+mj-lt"/>
                <a:ea typeface="Times New Roman" panose="02020603050405020304" pitchFamily="18" charset="0"/>
              </a:rPr>
              <a:t>We intend to take this project further, and some of the features in our roadmap include:</a:t>
            </a:r>
          </a:p>
          <a:p>
            <a:pPr marL="342900" lvl="0" indent="-342900" algn="just" fontAlgn="base">
              <a:lnSpc>
                <a:spcPct val="200000"/>
              </a:lnSpc>
              <a:spcBef>
                <a:spcPts val="300"/>
              </a:spcBef>
              <a:buFont typeface="+mj-lt"/>
              <a:buAutoNum type="arabicPeriod"/>
            </a:pPr>
            <a:r>
              <a:rPr lang="en-IN" sz="1600" dirty="0">
                <a:effectLst/>
                <a:latin typeface="+mj-lt"/>
                <a:ea typeface="Times New Roman" panose="02020603050405020304" pitchFamily="18" charset="0"/>
              </a:rPr>
              <a:t>Adding multiple playable characters to the game.</a:t>
            </a:r>
          </a:p>
          <a:p>
            <a:pPr marL="342900" lvl="0" indent="-342900" algn="just">
              <a:lnSpc>
                <a:spcPct val="200000"/>
              </a:lnSpc>
              <a:spcBef>
                <a:spcPts val="300"/>
              </a:spcBef>
              <a:buFont typeface="+mj-lt"/>
              <a:buAutoNum type="arabicPeriod"/>
            </a:pPr>
            <a:r>
              <a:rPr lang="en-IN" sz="1600" dirty="0">
                <a:effectLst/>
                <a:latin typeface="+mj-lt"/>
                <a:ea typeface="Times New Roman" panose="02020603050405020304" pitchFamily="18" charset="0"/>
              </a:rPr>
              <a:t>Adding newer and trickier levels/maps to the game.</a:t>
            </a:r>
          </a:p>
          <a:p>
            <a:pPr marL="342900" lvl="0" indent="-342900" algn="just">
              <a:lnSpc>
                <a:spcPct val="200000"/>
              </a:lnSpc>
              <a:spcBef>
                <a:spcPts val="300"/>
              </a:spcBef>
              <a:buFont typeface="+mj-lt"/>
              <a:buAutoNum type="arabicPeriod"/>
            </a:pPr>
            <a:r>
              <a:rPr lang="en-IN" sz="1600" dirty="0">
                <a:effectLst/>
                <a:latin typeface="+mj-lt"/>
                <a:ea typeface="Times New Roman" panose="02020603050405020304" pitchFamily="18" charset="0"/>
              </a:rPr>
              <a:t>Refining AI of the game to incorporate 2-3 NPCs at the same time.</a:t>
            </a:r>
          </a:p>
          <a:p>
            <a:pPr marL="342900" lvl="0" indent="-342900" algn="just">
              <a:lnSpc>
                <a:spcPct val="200000"/>
              </a:lnSpc>
              <a:spcBef>
                <a:spcPts val="300"/>
              </a:spcBef>
              <a:buFont typeface="+mj-lt"/>
              <a:buAutoNum type="arabicPeriod"/>
            </a:pPr>
            <a:r>
              <a:rPr lang="en-IN" sz="1600" dirty="0">
                <a:effectLst/>
                <a:latin typeface="+mj-lt"/>
                <a:ea typeface="Times New Roman" panose="02020603050405020304" pitchFamily="18" charset="0"/>
              </a:rPr>
              <a:t>Add a Special Move feature to the game to make it more exciting.</a:t>
            </a:r>
          </a:p>
          <a:p>
            <a:pPr marL="342900" lvl="0" indent="-342900" algn="just">
              <a:lnSpc>
                <a:spcPct val="200000"/>
              </a:lnSpc>
              <a:spcBef>
                <a:spcPts val="300"/>
              </a:spcBef>
              <a:buFont typeface="+mj-lt"/>
              <a:buAutoNum type="arabicPeriod"/>
            </a:pPr>
            <a:r>
              <a:rPr lang="en-IN" sz="1600" dirty="0">
                <a:effectLst/>
                <a:latin typeface="+mj-lt"/>
                <a:ea typeface="Times New Roman" panose="02020603050405020304" pitchFamily="18" charset="0"/>
              </a:rPr>
              <a:t>Increase the number of players and make it playable over the internet.</a:t>
            </a:r>
          </a:p>
          <a:p>
            <a:pPr marL="342900" lvl="0" indent="-342900" algn="just">
              <a:lnSpc>
                <a:spcPct val="200000"/>
              </a:lnSpc>
              <a:spcBef>
                <a:spcPts val="300"/>
              </a:spcBef>
              <a:buFont typeface="+mj-lt"/>
              <a:buAutoNum type="arabicPeriod"/>
            </a:pPr>
            <a:r>
              <a:rPr lang="en-IN" sz="1600" dirty="0">
                <a:effectLst/>
                <a:latin typeface="+mj-lt"/>
                <a:ea typeface="Times New Roman" panose="02020603050405020304" pitchFamily="18" charset="0"/>
              </a:rPr>
              <a:t>Add more movement modes like flying and swimming.</a:t>
            </a:r>
          </a:p>
          <a:p>
            <a:pPr marL="342900" lvl="0" indent="-342900" algn="just">
              <a:lnSpc>
                <a:spcPct val="200000"/>
              </a:lnSpc>
              <a:spcBef>
                <a:spcPts val="300"/>
              </a:spcBef>
              <a:buFont typeface="+mj-lt"/>
              <a:buAutoNum type="arabicPeriod"/>
            </a:pPr>
            <a:r>
              <a:rPr lang="en-IN" sz="1600" dirty="0">
                <a:effectLst/>
                <a:latin typeface="+mj-lt"/>
                <a:ea typeface="Times New Roman" panose="02020603050405020304" pitchFamily="18" charset="0"/>
              </a:rPr>
              <a:t>Giving each character a weapon for more damage.</a:t>
            </a:r>
          </a:p>
          <a:p>
            <a:pPr marL="342900" lvl="0" indent="-342900" algn="just">
              <a:lnSpc>
                <a:spcPct val="200000"/>
              </a:lnSpc>
              <a:spcBef>
                <a:spcPts val="300"/>
              </a:spcBef>
              <a:buFont typeface="+mj-lt"/>
              <a:buAutoNum type="arabicPeriod"/>
            </a:pPr>
            <a:r>
              <a:rPr lang="en-IN" sz="1600" dirty="0">
                <a:effectLst/>
                <a:latin typeface="+mj-lt"/>
                <a:ea typeface="Times New Roman" panose="02020603050405020304" pitchFamily="18" charset="0"/>
              </a:rPr>
              <a:t>Improve the in-game graphics.</a:t>
            </a:r>
          </a:p>
          <a:p>
            <a:pPr marL="0" indent="0">
              <a:buNone/>
            </a:pPr>
            <a:endParaRPr lang="en-IN" sz="2000" dirty="0">
              <a:latin typeface="+mj-lt"/>
            </a:endParaRPr>
          </a:p>
        </p:txBody>
      </p:sp>
    </p:spTree>
    <p:extLst>
      <p:ext uri="{BB962C8B-B14F-4D97-AF65-F5344CB8AC3E}">
        <p14:creationId xmlns:p14="http://schemas.microsoft.com/office/powerpoint/2010/main" val="193328102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2171-F688-4675-93AD-6CDA852B824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47BA6C4-83C2-4A39-B532-97C5DC06FD98}"/>
              </a:ext>
            </a:extLst>
          </p:cNvPr>
          <p:cNvSpPr>
            <a:spLocks noGrp="1"/>
          </p:cNvSpPr>
          <p:nvPr>
            <p:ph idx="1"/>
          </p:nvPr>
        </p:nvSpPr>
        <p:spPr/>
        <p:txBody>
          <a:bodyPr>
            <a:normAutofit/>
          </a:bodyPr>
          <a:lstStyle/>
          <a:p>
            <a:pPr marL="0" indent="0" algn="just">
              <a:buNone/>
            </a:pPr>
            <a:r>
              <a:rPr lang="en-IN" sz="2000" dirty="0"/>
              <a:t>https://docs.unrealengine.com/en-US/AnimatingObjects/index.html</a:t>
            </a:r>
          </a:p>
          <a:p>
            <a:pPr marL="0" indent="0" algn="just">
              <a:buNone/>
            </a:pPr>
            <a:r>
              <a:rPr lang="en-IN" sz="2000" dirty="0"/>
              <a:t>https://docs.unrealengine.com/en-US/Basics/Actors/index.html</a:t>
            </a:r>
          </a:p>
          <a:p>
            <a:pPr marL="0" indent="0" algn="just">
              <a:buNone/>
            </a:pPr>
            <a:r>
              <a:rPr lang="en-IN" sz="2000" dirty="0"/>
              <a:t>https://www.oreilly.com/library/view/unreal-engine-4/9781784393120/ch04s03.html</a:t>
            </a:r>
          </a:p>
          <a:p>
            <a:pPr marL="0" indent="0" algn="just">
              <a:buNone/>
            </a:pPr>
            <a:r>
              <a:rPr lang="en-IN" sz="2000" dirty="0"/>
              <a:t>https://www.nielsvandermolen.com/how-to-implement-custom-pathfinding-a-cc-in-unreal-engine-4/</a:t>
            </a:r>
          </a:p>
          <a:p>
            <a:pPr marL="0" indent="0" algn="just">
              <a:buNone/>
            </a:pPr>
            <a:r>
              <a:rPr lang="en-IN" sz="2000" dirty="0"/>
              <a:t>https://medium.com/@mscansian/a-with-navigation-meshes-246fd9e72424</a:t>
            </a:r>
          </a:p>
          <a:p>
            <a:pPr marL="0" indent="0" algn="just">
              <a:buNone/>
            </a:pPr>
            <a:r>
              <a:rPr lang="en-IN" sz="2000" dirty="0"/>
              <a:t>https://www.nielsvandermolen.com/how-to-implement-custom-pathfinding-a-cc-in-unreal-engine-4/</a:t>
            </a:r>
          </a:p>
          <a:p>
            <a:pPr marL="0" indent="0" algn="just">
              <a:buNone/>
            </a:pPr>
            <a:endParaRPr lang="en-IN" sz="2000" dirty="0"/>
          </a:p>
        </p:txBody>
      </p:sp>
    </p:spTree>
    <p:extLst>
      <p:ext uri="{BB962C8B-B14F-4D97-AF65-F5344CB8AC3E}">
        <p14:creationId xmlns:p14="http://schemas.microsoft.com/office/powerpoint/2010/main" val="36001674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2EB8-AD3E-43D3-BE40-5F17CA99E01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C480AB5-8F61-4C42-8AF7-31C9829B1507}"/>
              </a:ext>
            </a:extLst>
          </p:cNvPr>
          <p:cNvSpPr>
            <a:spLocks noGrp="1"/>
          </p:cNvSpPr>
          <p:nvPr>
            <p:ph idx="1"/>
          </p:nvPr>
        </p:nvSpPr>
        <p:spPr>
          <a:xfrm>
            <a:off x="680321" y="2336873"/>
            <a:ext cx="6015447" cy="4083592"/>
          </a:xfrm>
        </p:spPr>
        <p:txBody>
          <a:bodyPr>
            <a:normAutofit/>
          </a:bodyPr>
          <a:lstStyle/>
          <a:p>
            <a:pPr algn="just"/>
            <a:r>
              <a:rPr lang="en-IN" sz="1800" dirty="0">
                <a:effectLst/>
                <a:latin typeface="+mj-lt"/>
                <a:ea typeface="Times New Roman" panose="02020603050405020304" pitchFamily="18" charset="0"/>
              </a:rPr>
              <a:t>In this project, we have created a single player, AI-based, Arcade fighting game called Infernal Battle. This is a human versus computer game in which our character, Bryan, is tasked with fighting a demon, Skin Hunter. The latter is controlled by the computer, hence is an NPC. </a:t>
            </a:r>
          </a:p>
          <a:p>
            <a:pPr algn="just"/>
            <a:r>
              <a:rPr lang="en-IN" sz="1800" dirty="0">
                <a:effectLst/>
                <a:latin typeface="+mj-lt"/>
                <a:ea typeface="Times New Roman" panose="02020603050405020304" pitchFamily="18" charset="0"/>
              </a:rPr>
              <a:t>The game has been built using Unreal Engine 4.25.4, built using a C++ backend. The main workflow has been created using visual scripting, with the code further optimised and cross-checked by editing the code. Our project uses around 70 classes for function calls which are either pre-defined or custom designed.</a:t>
            </a:r>
          </a:p>
          <a:p>
            <a:pPr marL="0" indent="0">
              <a:buNone/>
            </a:pPr>
            <a:endParaRPr lang="en-IN" sz="1800" dirty="0">
              <a:latin typeface="+mj-lt"/>
            </a:endParaRPr>
          </a:p>
        </p:txBody>
      </p:sp>
      <p:pic>
        <p:nvPicPr>
          <p:cNvPr id="5" name="Picture 4">
            <a:extLst>
              <a:ext uri="{FF2B5EF4-FFF2-40B4-BE49-F238E27FC236}">
                <a16:creationId xmlns:a16="http://schemas.microsoft.com/office/drawing/2014/main" id="{2AEB07AF-3CAF-4C46-A8D7-1B9F3DDAE946}"/>
              </a:ext>
            </a:extLst>
          </p:cNvPr>
          <p:cNvPicPr/>
          <p:nvPr/>
        </p:nvPicPr>
        <p:blipFill>
          <a:blip r:embed="rId2">
            <a:extLst>
              <a:ext uri="{28A0092B-C50C-407E-A947-70E740481C1C}">
                <a14:useLocalDpi xmlns:a14="http://schemas.microsoft.com/office/drawing/2010/main" val="0"/>
              </a:ext>
            </a:extLst>
          </a:blip>
          <a:stretch>
            <a:fillRect/>
          </a:stretch>
        </p:blipFill>
        <p:spPr>
          <a:xfrm>
            <a:off x="6939679" y="2718158"/>
            <a:ext cx="4572000" cy="2562225"/>
          </a:xfrm>
          <a:prstGeom prst="rect">
            <a:avLst/>
          </a:prstGeom>
        </p:spPr>
      </p:pic>
    </p:spTree>
    <p:extLst>
      <p:ext uri="{BB962C8B-B14F-4D97-AF65-F5344CB8AC3E}">
        <p14:creationId xmlns:p14="http://schemas.microsoft.com/office/powerpoint/2010/main" val="2393139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BA2F-870E-4F51-9479-1AD33E53CC78}"/>
              </a:ext>
            </a:extLst>
          </p:cNvPr>
          <p:cNvSpPr>
            <a:spLocks noGrp="1"/>
          </p:cNvSpPr>
          <p:nvPr>
            <p:ph type="title"/>
          </p:nvPr>
        </p:nvSpPr>
        <p:spPr/>
        <p:txBody>
          <a:bodyPr/>
          <a:lstStyle/>
          <a:p>
            <a:r>
              <a:rPr lang="en-IN" dirty="0"/>
              <a:t>PRIOR KNOWLEDGE REQUIRED</a:t>
            </a:r>
          </a:p>
        </p:txBody>
      </p:sp>
      <p:sp>
        <p:nvSpPr>
          <p:cNvPr id="3" name="Content Placeholder 2">
            <a:extLst>
              <a:ext uri="{FF2B5EF4-FFF2-40B4-BE49-F238E27FC236}">
                <a16:creationId xmlns:a16="http://schemas.microsoft.com/office/drawing/2014/main" id="{3BEB54AE-8E24-495D-AD52-FE217FFE8FF6}"/>
              </a:ext>
            </a:extLst>
          </p:cNvPr>
          <p:cNvSpPr>
            <a:spLocks noGrp="1"/>
          </p:cNvSpPr>
          <p:nvPr>
            <p:ph idx="1"/>
          </p:nvPr>
        </p:nvSpPr>
        <p:spPr/>
        <p:txBody>
          <a:bodyPr>
            <a:normAutofit/>
          </a:bodyPr>
          <a:lstStyle/>
          <a:p>
            <a:pPr marL="342900" lvl="0" indent="-342900" algn="just">
              <a:buFont typeface="+mj-lt"/>
              <a:buAutoNum type="arabicPeriod"/>
            </a:pPr>
            <a:r>
              <a:rPr lang="en-IN" sz="1800" b="1" dirty="0">
                <a:effectLst/>
                <a:latin typeface="+mj-lt"/>
                <a:ea typeface="Times New Roman" panose="02020603050405020304" pitchFamily="18" charset="0"/>
              </a:rPr>
              <a:t>Workflow Designing using Visual Scripting</a:t>
            </a:r>
            <a:endParaRPr lang="en-IN" sz="1800" dirty="0">
              <a:effectLst/>
              <a:latin typeface="+mj-lt"/>
              <a:ea typeface="Times New Roman" panose="02020603050405020304" pitchFamily="18" charset="0"/>
            </a:endParaRPr>
          </a:p>
          <a:p>
            <a:pPr marL="342900" lvl="0" indent="-342900" algn="just">
              <a:buFont typeface="+mj-lt"/>
              <a:buAutoNum type="arabicPeriod"/>
            </a:pPr>
            <a:r>
              <a:rPr lang="en-IN" sz="1800" b="1" dirty="0">
                <a:effectLst/>
                <a:latin typeface="+mj-lt"/>
                <a:ea typeface="Times New Roman" panose="02020603050405020304" pitchFamily="18" charset="0"/>
              </a:rPr>
              <a:t>Knowledge of C++, Blueprinting and Classes</a:t>
            </a:r>
            <a:r>
              <a:rPr lang="en-IN" sz="1800" dirty="0">
                <a:effectLst/>
                <a:latin typeface="+mj-lt"/>
                <a:ea typeface="Times New Roman" panose="02020603050405020304" pitchFamily="18" charset="0"/>
              </a:rPr>
              <a:t> </a:t>
            </a:r>
          </a:p>
          <a:p>
            <a:pPr marL="342900" lvl="0" indent="-342900" algn="just">
              <a:buFont typeface="+mj-lt"/>
              <a:buAutoNum type="arabicPeriod"/>
            </a:pPr>
            <a:r>
              <a:rPr lang="en-IN" sz="1800" b="1" dirty="0">
                <a:effectLst/>
                <a:latin typeface="+mj-lt"/>
                <a:ea typeface="Times New Roman" panose="02020603050405020304" pitchFamily="18" charset="0"/>
              </a:rPr>
              <a:t>Unreal Engine:</a:t>
            </a:r>
            <a:r>
              <a:rPr lang="en-IN" sz="1800" dirty="0">
                <a:effectLst/>
                <a:latin typeface="+mj-lt"/>
                <a:ea typeface="Times New Roman" panose="02020603050405020304" pitchFamily="18" charset="0"/>
              </a:rPr>
              <a:t> We chose Unreal Engine over Unity due to its significant use of visual scripting and the use of a C++ backend. The major challenges in developing a game using Unreal Engine are developing the controls of the player and the computer-controlled character.</a:t>
            </a:r>
          </a:p>
          <a:p>
            <a:pPr marL="342900" lvl="0" indent="-342900" algn="just">
              <a:buFont typeface="+mj-lt"/>
              <a:buAutoNum type="arabicPeriod"/>
            </a:pPr>
            <a:r>
              <a:rPr lang="en-IN" sz="1800" b="1" dirty="0">
                <a:effectLst/>
                <a:latin typeface="+mj-lt"/>
                <a:ea typeface="Times New Roman" panose="02020603050405020304" pitchFamily="18" charset="0"/>
              </a:rPr>
              <a:t>AI Search Algorithms:</a:t>
            </a:r>
            <a:r>
              <a:rPr lang="en-IN" sz="1800" dirty="0">
                <a:effectLst/>
                <a:latin typeface="+mj-lt"/>
                <a:ea typeface="Times New Roman" panose="02020603050405020304" pitchFamily="18" charset="0"/>
              </a:rPr>
              <a:t> Prior knowledge of AI search algorithms was very important for proper control of the computer-controlled character. We chose a modified A* algorithm for the same.</a:t>
            </a:r>
          </a:p>
          <a:p>
            <a:pPr marL="0" indent="0">
              <a:buNone/>
            </a:pPr>
            <a:endParaRPr lang="en-IN" dirty="0">
              <a:latin typeface="+mj-lt"/>
            </a:endParaRPr>
          </a:p>
        </p:txBody>
      </p:sp>
    </p:spTree>
    <p:extLst>
      <p:ext uri="{BB962C8B-B14F-4D97-AF65-F5344CB8AC3E}">
        <p14:creationId xmlns:p14="http://schemas.microsoft.com/office/powerpoint/2010/main" val="27258081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5A62-ADB1-47BB-8942-48494408CBE2}"/>
              </a:ext>
            </a:extLst>
          </p:cNvPr>
          <p:cNvSpPr>
            <a:spLocks noGrp="1"/>
          </p:cNvSpPr>
          <p:nvPr>
            <p:ph type="title"/>
          </p:nvPr>
        </p:nvSpPr>
        <p:spPr/>
        <p:txBody>
          <a:bodyPr/>
          <a:lstStyle/>
          <a:p>
            <a:r>
              <a:rPr lang="en-IN" dirty="0"/>
              <a:t>STATE SPACE SEARCH</a:t>
            </a:r>
          </a:p>
        </p:txBody>
      </p:sp>
      <p:sp>
        <p:nvSpPr>
          <p:cNvPr id="3" name="Content Placeholder 2">
            <a:extLst>
              <a:ext uri="{FF2B5EF4-FFF2-40B4-BE49-F238E27FC236}">
                <a16:creationId xmlns:a16="http://schemas.microsoft.com/office/drawing/2014/main" id="{9BE8B14A-D286-4D3C-BB01-D1DBD41B265D}"/>
              </a:ext>
            </a:extLst>
          </p:cNvPr>
          <p:cNvSpPr>
            <a:spLocks noGrp="1"/>
          </p:cNvSpPr>
          <p:nvPr>
            <p:ph idx="1"/>
          </p:nvPr>
        </p:nvSpPr>
        <p:spPr>
          <a:xfrm>
            <a:off x="680321" y="2143432"/>
            <a:ext cx="10951240" cy="4552336"/>
          </a:xfrm>
        </p:spPr>
        <p:txBody>
          <a:bodyPr>
            <a:normAutofit/>
          </a:bodyPr>
          <a:lstStyle/>
          <a:p>
            <a:pPr marL="228600" lvl="2" algn="just">
              <a:buFont typeface="+mj-lt"/>
              <a:buAutoNum type="arabicPeriod"/>
            </a:pPr>
            <a:r>
              <a:rPr lang="en-IN" sz="2000" b="1" dirty="0">
                <a:effectLst/>
                <a:latin typeface="+mj-lt"/>
                <a:ea typeface="Times New Roman" panose="02020603050405020304" pitchFamily="18" charset="0"/>
              </a:rPr>
              <a:t>Agent: </a:t>
            </a:r>
            <a:r>
              <a:rPr lang="en-IN" sz="2000" dirty="0">
                <a:effectLst/>
                <a:latin typeface="+mj-lt"/>
                <a:ea typeface="Times New Roman" panose="02020603050405020304" pitchFamily="18" charset="0"/>
                <a:cs typeface="Arial" panose="020B0604020202020204" pitchFamily="34" charset="0"/>
              </a:rPr>
              <a:t>Our agent is a problem-solving goal-based agent which searches for the protagonist character of the game (Bryan) using AI Search-based techniques, and tries to reduce Bryan’s health to zero after finding him.</a:t>
            </a:r>
          </a:p>
          <a:p>
            <a:pPr marL="228600" lvl="2" algn="just">
              <a:buFont typeface="+mj-lt"/>
              <a:buAutoNum type="arabicPeriod"/>
            </a:pPr>
            <a:endParaRPr lang="en-IN" sz="2000" dirty="0">
              <a:effectLst/>
              <a:latin typeface="+mj-lt"/>
              <a:ea typeface="Times New Roman" panose="02020603050405020304" pitchFamily="18" charset="0"/>
            </a:endParaRPr>
          </a:p>
          <a:p>
            <a:pPr marL="228600" lvl="2" algn="just">
              <a:buFont typeface="+mj-lt"/>
              <a:buAutoNum type="arabicPeriod"/>
            </a:pPr>
            <a:r>
              <a:rPr lang="en-IN" sz="2000" b="1" dirty="0">
                <a:effectLst/>
                <a:latin typeface="+mj-lt"/>
                <a:ea typeface="Times New Roman" panose="02020603050405020304" pitchFamily="18" charset="0"/>
              </a:rPr>
              <a:t>States: </a:t>
            </a:r>
            <a:r>
              <a:rPr lang="en-IN" sz="2000" dirty="0">
                <a:effectLst/>
                <a:latin typeface="+mj-lt"/>
                <a:ea typeface="Times New Roman" panose="02020603050405020304" pitchFamily="18" charset="0"/>
                <a:cs typeface="Arial" panose="020B0604020202020204" pitchFamily="34" charset="0"/>
              </a:rPr>
              <a:t>All the positions in the arena for battle in the game “Infernal battle” are states in our project. </a:t>
            </a:r>
            <a:endParaRPr lang="en-IN" sz="2000" dirty="0">
              <a:effectLst/>
              <a:latin typeface="+mj-lt"/>
              <a:ea typeface="Times New Roman" panose="02020603050405020304" pitchFamily="18" charset="0"/>
            </a:endParaRPr>
          </a:p>
          <a:p>
            <a:pPr marL="228600" lvl="2" algn="just">
              <a:buFont typeface="+mj-lt"/>
              <a:buAutoNum type="arabicPeriod"/>
            </a:pPr>
            <a:endParaRPr lang="en-IN" sz="2000" b="1" dirty="0">
              <a:effectLst/>
              <a:latin typeface="+mj-lt"/>
              <a:ea typeface="Times New Roman" panose="02020603050405020304" pitchFamily="18" charset="0"/>
            </a:endParaRPr>
          </a:p>
          <a:p>
            <a:pPr marL="228600" lvl="2" algn="just">
              <a:buFont typeface="+mj-lt"/>
              <a:buAutoNum type="arabicPeriod"/>
            </a:pPr>
            <a:r>
              <a:rPr lang="en-IN" sz="2000" b="1" dirty="0">
                <a:effectLst/>
                <a:latin typeface="+mj-lt"/>
                <a:ea typeface="Times New Roman" panose="02020603050405020304" pitchFamily="18" charset="0"/>
              </a:rPr>
              <a:t>Initial State: </a:t>
            </a:r>
            <a:r>
              <a:rPr lang="en-IN" sz="2000" dirty="0">
                <a:effectLst/>
                <a:latin typeface="+mj-lt"/>
                <a:ea typeface="Times New Roman" panose="02020603050405020304" pitchFamily="18" charset="0"/>
                <a:cs typeface="Arial" panose="020B0604020202020204" pitchFamily="34" charset="0"/>
              </a:rPr>
              <a:t>The initial state of the agent is situated near the centre of the arena.</a:t>
            </a:r>
            <a:endParaRPr lang="en-IN" sz="2000" dirty="0">
              <a:effectLst/>
              <a:latin typeface="+mj-lt"/>
              <a:ea typeface="Times New Roman" panose="02020603050405020304" pitchFamily="18" charset="0"/>
            </a:endParaRPr>
          </a:p>
          <a:p>
            <a:pPr marL="228600" lvl="2" algn="just">
              <a:buFont typeface="+mj-lt"/>
              <a:buAutoNum type="arabicPeriod"/>
            </a:pPr>
            <a:endParaRPr lang="en-IN" sz="2000" b="1" dirty="0">
              <a:effectLst/>
              <a:latin typeface="+mj-lt"/>
              <a:ea typeface="Times New Roman" panose="02020603050405020304" pitchFamily="18" charset="0"/>
            </a:endParaRPr>
          </a:p>
          <a:p>
            <a:pPr marL="228600" lvl="2" algn="just">
              <a:buFont typeface="+mj-lt"/>
              <a:buAutoNum type="arabicPeriod"/>
            </a:pPr>
            <a:r>
              <a:rPr lang="en-IN" sz="2000" b="1" dirty="0">
                <a:effectLst/>
                <a:latin typeface="+mj-lt"/>
                <a:ea typeface="Times New Roman" panose="02020603050405020304" pitchFamily="18" charset="0"/>
              </a:rPr>
              <a:t>Goal State: </a:t>
            </a:r>
            <a:r>
              <a:rPr lang="en-IN" sz="2000" dirty="0">
                <a:effectLst/>
                <a:latin typeface="+mj-lt"/>
                <a:ea typeface="Times New Roman" panose="02020603050405020304" pitchFamily="18" charset="0"/>
                <a:cs typeface="Arial" panose="020B0604020202020204" pitchFamily="34" charset="0"/>
              </a:rPr>
              <a:t>The goal state keeps changing according to the inputs given by the user to change the position of Bryan in the game.</a:t>
            </a:r>
            <a:endParaRPr lang="en-IN" sz="2000" dirty="0">
              <a:effectLst/>
              <a:latin typeface="+mj-lt"/>
              <a:ea typeface="Times New Roman" panose="02020603050405020304" pitchFamily="18" charset="0"/>
            </a:endParaRPr>
          </a:p>
        </p:txBody>
      </p:sp>
    </p:spTree>
    <p:extLst>
      <p:ext uri="{BB962C8B-B14F-4D97-AF65-F5344CB8AC3E}">
        <p14:creationId xmlns:p14="http://schemas.microsoft.com/office/powerpoint/2010/main" val="3520397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5A62-ADB1-47BB-8942-48494408CBE2}"/>
              </a:ext>
            </a:extLst>
          </p:cNvPr>
          <p:cNvSpPr>
            <a:spLocks noGrp="1"/>
          </p:cNvSpPr>
          <p:nvPr>
            <p:ph type="title"/>
          </p:nvPr>
        </p:nvSpPr>
        <p:spPr/>
        <p:txBody>
          <a:bodyPr/>
          <a:lstStyle/>
          <a:p>
            <a:r>
              <a:rPr lang="en-IN" dirty="0"/>
              <a:t>STATE SPACE SEARCH</a:t>
            </a:r>
          </a:p>
        </p:txBody>
      </p:sp>
      <p:sp>
        <p:nvSpPr>
          <p:cNvPr id="3" name="Content Placeholder 2">
            <a:extLst>
              <a:ext uri="{FF2B5EF4-FFF2-40B4-BE49-F238E27FC236}">
                <a16:creationId xmlns:a16="http://schemas.microsoft.com/office/drawing/2014/main" id="{9BE8B14A-D286-4D3C-BB01-D1DBD41B265D}"/>
              </a:ext>
            </a:extLst>
          </p:cNvPr>
          <p:cNvSpPr>
            <a:spLocks noGrp="1"/>
          </p:cNvSpPr>
          <p:nvPr>
            <p:ph idx="1"/>
          </p:nvPr>
        </p:nvSpPr>
        <p:spPr>
          <a:xfrm>
            <a:off x="680321" y="2143432"/>
            <a:ext cx="10951240" cy="4552336"/>
          </a:xfrm>
        </p:spPr>
        <p:txBody>
          <a:bodyPr>
            <a:normAutofit/>
          </a:bodyPr>
          <a:lstStyle/>
          <a:p>
            <a:pPr marL="342900" lvl="2" indent="-342900" algn="just">
              <a:buFont typeface="+mj-lt"/>
              <a:buAutoNum type="arabicPeriod" startAt="5"/>
            </a:pPr>
            <a:r>
              <a:rPr lang="en-IN" sz="2000" b="1" dirty="0">
                <a:effectLst/>
                <a:latin typeface="+mj-lt"/>
                <a:ea typeface="Times New Roman" panose="02020603050405020304" pitchFamily="18" charset="0"/>
              </a:rPr>
              <a:t>Action: </a:t>
            </a:r>
            <a:r>
              <a:rPr lang="en-IN" sz="2000" dirty="0">
                <a:effectLst/>
                <a:latin typeface="+mj-lt"/>
                <a:ea typeface="Times New Roman" panose="02020603050405020304" pitchFamily="18" charset="0"/>
                <a:cs typeface="Arial" panose="020B0604020202020204" pitchFamily="34" charset="0"/>
              </a:rPr>
              <a:t>The agent can move left, right, in front, backward, and diagonally as well from its current position. The agent can punch to hit the target to reduce its health and achieve the objective of the game.</a:t>
            </a:r>
            <a:r>
              <a:rPr lang="en-IN" sz="2000" dirty="0">
                <a:effectLst/>
                <a:latin typeface="+mj-lt"/>
                <a:ea typeface="Times New Roman" panose="02020603050405020304" pitchFamily="18" charset="0"/>
              </a:rPr>
              <a:t> </a:t>
            </a:r>
          </a:p>
          <a:p>
            <a:pPr marL="342900" lvl="2" indent="-342900" algn="just">
              <a:buFont typeface="+mj-lt"/>
              <a:buAutoNum type="arabicPeriod" startAt="5"/>
            </a:pPr>
            <a:endParaRPr lang="en-IN" sz="2000" dirty="0">
              <a:effectLst/>
              <a:latin typeface="+mj-lt"/>
              <a:ea typeface="Times New Roman" panose="02020603050405020304" pitchFamily="18" charset="0"/>
            </a:endParaRPr>
          </a:p>
          <a:p>
            <a:pPr marL="342900" lvl="2" indent="-342900" algn="just">
              <a:buFont typeface="+mj-lt"/>
              <a:buAutoNum type="arabicPeriod" startAt="5"/>
            </a:pPr>
            <a:r>
              <a:rPr lang="en-IN" sz="2000" b="1" dirty="0">
                <a:effectLst/>
                <a:latin typeface="+mj-lt"/>
                <a:ea typeface="Times New Roman" panose="02020603050405020304" pitchFamily="18" charset="0"/>
              </a:rPr>
              <a:t>Transition Model: </a:t>
            </a:r>
            <a:r>
              <a:rPr lang="en-IN" sz="2000" dirty="0">
                <a:effectLst/>
                <a:latin typeface="+mj-lt"/>
                <a:ea typeface="Times New Roman" panose="02020603050405020304" pitchFamily="18" charset="0"/>
                <a:cs typeface="Arial" panose="020B0604020202020204" pitchFamily="34" charset="0"/>
              </a:rPr>
              <a:t>The change in position and the fighting pattern of the agent with respect to the player’s position constitute the transition model in our project.</a:t>
            </a:r>
            <a:endParaRPr lang="en-IN" sz="2000" dirty="0">
              <a:effectLst/>
              <a:latin typeface="+mj-lt"/>
              <a:ea typeface="Times New Roman" panose="02020603050405020304" pitchFamily="18" charset="0"/>
            </a:endParaRPr>
          </a:p>
          <a:p>
            <a:pPr marL="342900" lvl="2" indent="-342900" algn="just">
              <a:buFont typeface="+mj-lt"/>
              <a:buAutoNum type="arabicPeriod" startAt="5"/>
            </a:pPr>
            <a:endParaRPr lang="en-IN" sz="2000" b="1" dirty="0">
              <a:effectLst/>
              <a:latin typeface="+mj-lt"/>
              <a:ea typeface="Times New Roman" panose="02020603050405020304" pitchFamily="18" charset="0"/>
            </a:endParaRPr>
          </a:p>
          <a:p>
            <a:pPr marL="342900" lvl="2" indent="-342900" algn="just">
              <a:buFont typeface="+mj-lt"/>
              <a:buAutoNum type="arabicPeriod" startAt="5"/>
            </a:pPr>
            <a:r>
              <a:rPr lang="en-IN" sz="2000" b="1" dirty="0">
                <a:effectLst/>
                <a:latin typeface="+mj-lt"/>
                <a:ea typeface="Times New Roman" panose="02020603050405020304" pitchFamily="18" charset="0"/>
              </a:rPr>
              <a:t>Goal Test: </a:t>
            </a:r>
            <a:r>
              <a:rPr lang="en-IN" sz="2000" dirty="0">
                <a:effectLst/>
                <a:latin typeface="+mj-lt"/>
                <a:ea typeface="Times New Roman" panose="02020603050405020304" pitchFamily="18" charset="0"/>
                <a:cs typeface="Arial" panose="020B0604020202020204" pitchFamily="34" charset="0"/>
              </a:rPr>
              <a:t>When the agent detects the player, that state of the agent is the goal state for that instant of time till the player moves again and the goal state changes again.</a:t>
            </a:r>
            <a:endParaRPr lang="en-IN" sz="2000" dirty="0">
              <a:effectLst/>
              <a:latin typeface="+mj-lt"/>
              <a:ea typeface="Times New Roman" panose="02020603050405020304" pitchFamily="18" charset="0"/>
            </a:endParaRPr>
          </a:p>
          <a:p>
            <a:pPr marL="342900" lvl="2" indent="-342900" algn="just">
              <a:buFont typeface="+mj-lt"/>
              <a:buAutoNum type="arabicPeriod" startAt="5"/>
            </a:pPr>
            <a:endParaRPr lang="en-IN" sz="2000" b="1" dirty="0">
              <a:effectLst/>
              <a:latin typeface="+mj-lt"/>
              <a:ea typeface="Times New Roman" panose="02020603050405020304" pitchFamily="18" charset="0"/>
            </a:endParaRPr>
          </a:p>
          <a:p>
            <a:pPr marL="342900" lvl="2" indent="-342900" algn="just">
              <a:buFont typeface="+mj-lt"/>
              <a:buAutoNum type="arabicPeriod" startAt="5"/>
            </a:pPr>
            <a:r>
              <a:rPr lang="en-IN" sz="2000" b="1" dirty="0">
                <a:effectLst/>
                <a:latin typeface="+mj-lt"/>
                <a:ea typeface="Times New Roman" panose="02020603050405020304" pitchFamily="18" charset="0"/>
              </a:rPr>
              <a:t>Path Cost: </a:t>
            </a:r>
            <a:r>
              <a:rPr lang="en-IN" sz="2000" dirty="0">
                <a:effectLst/>
                <a:latin typeface="+mj-lt"/>
                <a:ea typeface="Times New Roman" panose="02020603050405020304" pitchFamily="18" charset="0"/>
                <a:cs typeface="Arial" panose="020B0604020202020204" pitchFamily="34" charset="0"/>
              </a:rPr>
              <a:t>The cost of movement is delay, as a movement of the agent in the wrong direction would give the player time to attack the agent and ultimately win the game. Even an attack movement results in some delay as the agent cannot move while it is attacking.</a:t>
            </a:r>
            <a:endParaRPr lang="en-IN" sz="2000" dirty="0">
              <a:effectLst/>
              <a:latin typeface="+mj-lt"/>
              <a:ea typeface="Times New Roman" panose="02020603050405020304" pitchFamily="18" charset="0"/>
            </a:endParaRPr>
          </a:p>
        </p:txBody>
      </p:sp>
    </p:spTree>
    <p:extLst>
      <p:ext uri="{BB962C8B-B14F-4D97-AF65-F5344CB8AC3E}">
        <p14:creationId xmlns:p14="http://schemas.microsoft.com/office/powerpoint/2010/main" val="11991323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0181-8DD9-4CF8-BD80-16A34E2DD2E0}"/>
              </a:ext>
            </a:extLst>
          </p:cNvPr>
          <p:cNvSpPr>
            <a:spLocks noGrp="1"/>
          </p:cNvSpPr>
          <p:nvPr>
            <p:ph type="title"/>
          </p:nvPr>
        </p:nvSpPr>
        <p:spPr/>
        <p:txBody>
          <a:bodyPr/>
          <a:lstStyle/>
          <a:p>
            <a:r>
              <a:rPr lang="en-IN" dirty="0"/>
              <a:t>A* SEARCH ALGORITHM</a:t>
            </a:r>
          </a:p>
        </p:txBody>
      </p:sp>
      <p:sp>
        <p:nvSpPr>
          <p:cNvPr id="3" name="Content Placeholder 2">
            <a:extLst>
              <a:ext uri="{FF2B5EF4-FFF2-40B4-BE49-F238E27FC236}">
                <a16:creationId xmlns:a16="http://schemas.microsoft.com/office/drawing/2014/main" id="{6E5B01F4-EDE0-4930-80FA-A3561739A341}"/>
              </a:ext>
            </a:extLst>
          </p:cNvPr>
          <p:cNvSpPr>
            <a:spLocks noGrp="1"/>
          </p:cNvSpPr>
          <p:nvPr>
            <p:ph idx="1"/>
          </p:nvPr>
        </p:nvSpPr>
        <p:spPr>
          <a:xfrm>
            <a:off x="680322" y="2336872"/>
            <a:ext cx="5287859" cy="4231075"/>
          </a:xfrm>
        </p:spPr>
        <p:txBody>
          <a:bodyPr>
            <a:normAutofit/>
          </a:bodyPr>
          <a:lstStyle/>
          <a:p>
            <a:pPr marL="0" indent="0" algn="just">
              <a:spcBef>
                <a:spcPts val="200"/>
              </a:spcBef>
              <a:spcAft>
                <a:spcPts val="700"/>
              </a:spcAft>
              <a:buNone/>
            </a:pPr>
            <a:r>
              <a:rPr lang="en-IN" sz="1800" dirty="0">
                <a:effectLst/>
                <a:latin typeface="+mj-lt"/>
                <a:ea typeface="Times New Roman" panose="02020603050405020304" pitchFamily="18" charset="0"/>
                <a:cs typeface="Arial" panose="020B0604020202020204" pitchFamily="34" charset="0"/>
              </a:rPr>
              <a:t>In our game, we have used A* algorithm code with a slight modification. In Unreal Engine program, each node is a grid in the arena and as we are constantly changing the destination node, the agent needs to revise the destination node. </a:t>
            </a:r>
            <a:endParaRPr lang="en-IN" sz="1800" dirty="0">
              <a:effectLst/>
              <a:latin typeface="+mj-lt"/>
              <a:ea typeface="Times New Roman" panose="02020603050405020304" pitchFamily="18" charset="0"/>
            </a:endParaRPr>
          </a:p>
          <a:p>
            <a:pPr marL="0" indent="0" algn="just">
              <a:spcBef>
                <a:spcPts val="200"/>
              </a:spcBef>
              <a:spcAft>
                <a:spcPts val="700"/>
              </a:spcAft>
              <a:buNone/>
            </a:pPr>
            <a:r>
              <a:rPr lang="en-IN" sz="1800" dirty="0">
                <a:effectLst/>
                <a:latin typeface="+mj-lt"/>
                <a:ea typeface="Times New Roman" panose="02020603050405020304" pitchFamily="18" charset="0"/>
                <a:cs typeface="Arial" panose="020B0604020202020204" pitchFamily="34" charset="0"/>
              </a:rPr>
              <a:t>In our game, the agent continuously searches for the player to quickly kill him. For this quick path-finding, A* search algorithm served the purpose best. Other search algorithm would not have been as time efficient to be able to constantly change the destination in real time. However, using A* algorithm, by keeping our heuristics for the player node updated each time it moves, the agent is able to quickly find and attack the agent.</a:t>
            </a:r>
            <a:endParaRPr lang="en-IN" sz="1800" dirty="0">
              <a:effectLst/>
              <a:latin typeface="+mj-lt"/>
              <a:ea typeface="Times New Roman" panose="02020603050405020304" pitchFamily="18" charset="0"/>
            </a:endParaRPr>
          </a:p>
          <a:p>
            <a:pPr marL="0" indent="0">
              <a:buNone/>
            </a:pPr>
            <a:endParaRPr lang="en-IN" dirty="0">
              <a:latin typeface="+mj-lt"/>
            </a:endParaRPr>
          </a:p>
        </p:txBody>
      </p:sp>
      <p:pic>
        <p:nvPicPr>
          <p:cNvPr id="4098" name="Picture 2" descr="A* Search Algorithm - GeeksforGeeks">
            <a:extLst>
              <a:ext uri="{FF2B5EF4-FFF2-40B4-BE49-F238E27FC236}">
                <a16:creationId xmlns:a16="http://schemas.microsoft.com/office/drawing/2014/main" id="{2E142E88-6CC8-42BE-A55A-38E307122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996" y="2739995"/>
            <a:ext cx="5755251" cy="3054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1922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D665-ACDD-4963-BE3E-7E2B75DCF03A}"/>
              </a:ext>
            </a:extLst>
          </p:cNvPr>
          <p:cNvSpPr>
            <a:spLocks noGrp="1"/>
          </p:cNvSpPr>
          <p:nvPr>
            <p:ph type="title"/>
          </p:nvPr>
        </p:nvSpPr>
        <p:spPr/>
        <p:txBody>
          <a:bodyPr/>
          <a:lstStyle/>
          <a:p>
            <a:r>
              <a:rPr lang="en-IN" dirty="0"/>
              <a:t>A* SEARCH ALGORITHM</a:t>
            </a:r>
          </a:p>
        </p:txBody>
      </p:sp>
      <p:sp>
        <p:nvSpPr>
          <p:cNvPr id="3" name="Content Placeholder 2">
            <a:extLst>
              <a:ext uri="{FF2B5EF4-FFF2-40B4-BE49-F238E27FC236}">
                <a16:creationId xmlns:a16="http://schemas.microsoft.com/office/drawing/2014/main" id="{23D305AD-9A05-40D9-87DB-33AB2B28CB51}"/>
              </a:ext>
            </a:extLst>
          </p:cNvPr>
          <p:cNvSpPr>
            <a:spLocks noGrp="1"/>
          </p:cNvSpPr>
          <p:nvPr>
            <p:ph idx="1"/>
          </p:nvPr>
        </p:nvSpPr>
        <p:spPr>
          <a:xfrm>
            <a:off x="403123" y="2074606"/>
            <a:ext cx="11257935" cy="4424517"/>
          </a:xfrm>
        </p:spPr>
        <p:txBody>
          <a:bodyPr>
            <a:normAutofit fontScale="92500" lnSpcReduction="10000"/>
          </a:bodyPr>
          <a:lstStyle/>
          <a:p>
            <a:pPr marL="0" indent="0" algn="just">
              <a:spcBef>
                <a:spcPts val="200"/>
              </a:spcBef>
              <a:spcAft>
                <a:spcPts val="700"/>
              </a:spcAft>
              <a:buNone/>
            </a:pPr>
            <a:r>
              <a:rPr lang="en-IN" dirty="0">
                <a:effectLst/>
                <a:latin typeface="+mj-lt"/>
                <a:ea typeface="Times New Roman" panose="02020603050405020304" pitchFamily="18" charset="0"/>
                <a:cs typeface="Arial" panose="020B0604020202020204" pitchFamily="34" charset="0"/>
              </a:rPr>
              <a:t>The algorithm for A* implementation is as follows:</a:t>
            </a:r>
            <a:endParaRPr lang="en-IN" dirty="0">
              <a:effectLst/>
              <a:latin typeface="+mj-lt"/>
              <a:ea typeface="Times New Roman" panose="02020603050405020304" pitchFamily="18" charset="0"/>
            </a:endParaRPr>
          </a:p>
          <a:p>
            <a:pPr marL="342900" lvl="0" indent="-342900" algn="just" fontAlgn="base">
              <a:spcBef>
                <a:spcPts val="200"/>
              </a:spcBef>
              <a:spcAft>
                <a:spcPts val="0"/>
              </a:spcAft>
              <a:buFont typeface="+mj-lt"/>
              <a:buAutoNum type="arabicPeriod"/>
              <a:tabLst>
                <a:tab pos="457200" algn="l"/>
              </a:tabLst>
            </a:pPr>
            <a:r>
              <a:rPr lang="en-US" dirty="0">
                <a:effectLst/>
                <a:latin typeface="+mj-lt"/>
                <a:ea typeface="Times New Roman" panose="02020603050405020304" pitchFamily="18" charset="0"/>
                <a:cs typeface="Arial" panose="020B0604020202020204" pitchFamily="34" charset="0"/>
              </a:rPr>
              <a:t>Add the start point to Open. Loop until a path has been found to the endpoint or all the tiles have been exhausted (e.g. no path can be found)</a:t>
            </a:r>
          </a:p>
          <a:p>
            <a:pPr marL="342900" lvl="0" indent="-342900" algn="just" fontAlgn="base">
              <a:spcBef>
                <a:spcPts val="200"/>
              </a:spcBef>
              <a:spcAft>
                <a:spcPts val="0"/>
              </a:spcAft>
              <a:buFont typeface="+mj-lt"/>
              <a:buAutoNum type="arabicPeriod"/>
              <a:tabLst>
                <a:tab pos="457200" algn="l"/>
              </a:tabLst>
            </a:pPr>
            <a:r>
              <a:rPr lang="en-US" dirty="0">
                <a:effectLst/>
                <a:latin typeface="+mj-lt"/>
                <a:ea typeface="Times New Roman" panose="02020603050405020304" pitchFamily="18" charset="0"/>
                <a:cs typeface="Arial" panose="020B0604020202020204" pitchFamily="34" charset="0"/>
              </a:rPr>
              <a:t>Find the tile with the lowest </a:t>
            </a:r>
            <a:r>
              <a:rPr lang="en-US" dirty="0" err="1">
                <a:effectLst/>
                <a:latin typeface="+mj-lt"/>
                <a:ea typeface="Times New Roman" panose="02020603050405020304" pitchFamily="18" charset="0"/>
                <a:cs typeface="Arial" panose="020B0604020202020204" pitchFamily="34" charset="0"/>
              </a:rPr>
              <a:t>FCost</a:t>
            </a:r>
            <a:r>
              <a:rPr lang="en-US" dirty="0">
                <a:effectLst/>
                <a:latin typeface="+mj-lt"/>
                <a:ea typeface="Times New Roman" panose="02020603050405020304" pitchFamily="18" charset="0"/>
                <a:cs typeface="Arial" panose="020B0604020202020204" pitchFamily="34" charset="0"/>
              </a:rPr>
              <a:t> in Open (Tile X)</a:t>
            </a:r>
          </a:p>
          <a:p>
            <a:pPr marL="342900" lvl="0" indent="-342900" algn="just" fontAlgn="base">
              <a:spcBef>
                <a:spcPts val="200"/>
              </a:spcBef>
              <a:spcAft>
                <a:spcPts val="0"/>
              </a:spcAft>
              <a:buFont typeface="+mj-lt"/>
              <a:buAutoNum type="arabicPeriod"/>
              <a:tabLst>
                <a:tab pos="457200" algn="l"/>
              </a:tabLst>
            </a:pPr>
            <a:r>
              <a:rPr lang="en-US" dirty="0">
                <a:effectLst/>
                <a:latin typeface="+mj-lt"/>
                <a:ea typeface="Times New Roman" panose="02020603050405020304" pitchFamily="18" charset="0"/>
                <a:cs typeface="Arial" panose="020B0604020202020204" pitchFamily="34" charset="0"/>
              </a:rPr>
              <a:t>Remove Tile X from Open; Add Tile X to Closed</a:t>
            </a:r>
          </a:p>
          <a:p>
            <a:pPr marL="342900" lvl="0" indent="-342900" algn="just" fontAlgn="base">
              <a:spcBef>
                <a:spcPts val="200"/>
              </a:spcBef>
              <a:spcAft>
                <a:spcPts val="0"/>
              </a:spcAft>
              <a:buFont typeface="+mj-lt"/>
              <a:buAutoNum type="arabicPeriod"/>
              <a:tabLst>
                <a:tab pos="457200" algn="l"/>
              </a:tabLst>
            </a:pPr>
            <a:r>
              <a:rPr lang="en-US" dirty="0">
                <a:effectLst/>
                <a:latin typeface="+mj-lt"/>
                <a:ea typeface="Times New Roman" panose="02020603050405020304" pitchFamily="18" charset="0"/>
                <a:cs typeface="Arial" panose="020B0604020202020204" pitchFamily="34" charset="0"/>
              </a:rPr>
              <a:t>Set the parent index to the index of the tile in Closed</a:t>
            </a:r>
          </a:p>
          <a:p>
            <a:pPr marL="342900" lvl="0" indent="-342900" algn="just" fontAlgn="base">
              <a:spcBef>
                <a:spcPts val="200"/>
              </a:spcBef>
              <a:spcAft>
                <a:spcPts val="0"/>
              </a:spcAft>
              <a:buFont typeface="+mj-lt"/>
              <a:buAutoNum type="arabicPeriod"/>
              <a:tabLst>
                <a:tab pos="457200" algn="l"/>
              </a:tabLst>
            </a:pPr>
            <a:r>
              <a:rPr lang="en-US" dirty="0">
                <a:effectLst/>
                <a:latin typeface="+mj-lt"/>
                <a:ea typeface="Times New Roman" panose="02020603050405020304" pitchFamily="18" charset="0"/>
                <a:cs typeface="Arial" panose="020B0604020202020204" pitchFamily="34" charset="0"/>
              </a:rPr>
              <a:t>Get the </a:t>
            </a:r>
            <a:r>
              <a:rPr lang="en-US" dirty="0" err="1">
                <a:effectLst/>
                <a:latin typeface="+mj-lt"/>
                <a:ea typeface="Times New Roman" panose="02020603050405020304" pitchFamily="18" charset="0"/>
                <a:cs typeface="Arial" panose="020B0604020202020204" pitchFamily="34" charset="0"/>
              </a:rPr>
              <a:t>neighbours</a:t>
            </a:r>
            <a:r>
              <a:rPr lang="en-US" dirty="0">
                <a:effectLst/>
                <a:latin typeface="+mj-lt"/>
                <a:ea typeface="Times New Roman" panose="02020603050405020304" pitchFamily="18" charset="0"/>
                <a:cs typeface="Arial" panose="020B0604020202020204" pitchFamily="34" charset="0"/>
              </a:rPr>
              <a:t> of Tile X and do the following steps for all the </a:t>
            </a:r>
            <a:r>
              <a:rPr lang="en-US" dirty="0" err="1">
                <a:effectLst/>
                <a:latin typeface="+mj-lt"/>
                <a:ea typeface="Times New Roman" panose="02020603050405020304" pitchFamily="18" charset="0"/>
                <a:cs typeface="Arial" panose="020B0604020202020204" pitchFamily="34" charset="0"/>
              </a:rPr>
              <a:t>neighbours</a:t>
            </a:r>
            <a:r>
              <a:rPr lang="en-US" dirty="0">
                <a:effectLst/>
                <a:latin typeface="+mj-lt"/>
                <a:ea typeface="Times New Roman" panose="02020603050405020304" pitchFamily="18" charset="0"/>
                <a:cs typeface="Arial" panose="020B0604020202020204" pitchFamily="34" charset="0"/>
              </a:rPr>
              <a:t> (</a:t>
            </a:r>
            <a:r>
              <a:rPr lang="en-US" dirty="0" err="1">
                <a:effectLst/>
                <a:latin typeface="+mj-lt"/>
                <a:ea typeface="Times New Roman" panose="02020603050405020304" pitchFamily="18" charset="0"/>
                <a:cs typeface="Arial" panose="020B0604020202020204" pitchFamily="34" charset="0"/>
              </a:rPr>
              <a:t>Neighbour</a:t>
            </a:r>
            <a:r>
              <a:rPr lang="en-US" dirty="0">
                <a:effectLst/>
                <a:latin typeface="+mj-lt"/>
                <a:ea typeface="Times New Roman" panose="02020603050405020304" pitchFamily="18" charset="0"/>
                <a:cs typeface="Arial" panose="020B0604020202020204" pitchFamily="34" charset="0"/>
              </a:rPr>
              <a:t> Y)</a:t>
            </a:r>
          </a:p>
          <a:p>
            <a:pPr marL="342900" lvl="0" indent="-342900" algn="just" fontAlgn="base">
              <a:spcBef>
                <a:spcPts val="200"/>
              </a:spcBef>
              <a:spcAft>
                <a:spcPts val="0"/>
              </a:spcAft>
              <a:buFont typeface="+mj-lt"/>
              <a:buAutoNum type="arabicPeriod"/>
              <a:tabLst>
                <a:tab pos="457200" algn="l"/>
              </a:tabLst>
            </a:pPr>
            <a:r>
              <a:rPr lang="en-US" dirty="0">
                <a:effectLst/>
                <a:latin typeface="+mj-lt"/>
                <a:ea typeface="Times New Roman" panose="02020603050405020304" pitchFamily="18" charset="0"/>
                <a:cs typeface="Arial" panose="020B0604020202020204" pitchFamily="34" charset="0"/>
              </a:rPr>
              <a:t>Check that </a:t>
            </a:r>
            <a:r>
              <a:rPr lang="en-US" dirty="0" err="1">
                <a:effectLst/>
                <a:latin typeface="+mj-lt"/>
                <a:ea typeface="Times New Roman" panose="02020603050405020304" pitchFamily="18" charset="0"/>
                <a:cs typeface="Arial" panose="020B0604020202020204" pitchFamily="34" charset="0"/>
              </a:rPr>
              <a:t>neighbour</a:t>
            </a:r>
            <a:r>
              <a:rPr lang="en-US" dirty="0">
                <a:effectLst/>
                <a:latin typeface="+mj-lt"/>
                <a:ea typeface="Times New Roman" panose="02020603050405020304" pitchFamily="18" charset="0"/>
                <a:cs typeface="Arial" panose="020B0604020202020204" pitchFamily="34" charset="0"/>
              </a:rPr>
              <a:t> Y is a tile which we can walk on and that it is not in Closed</a:t>
            </a:r>
          </a:p>
          <a:p>
            <a:pPr marL="342900" lvl="0" indent="-342900" algn="just" fontAlgn="base">
              <a:spcBef>
                <a:spcPts val="200"/>
              </a:spcBef>
              <a:spcAft>
                <a:spcPts val="0"/>
              </a:spcAft>
              <a:buFont typeface="+mj-lt"/>
              <a:buAutoNum type="arabicPeriod"/>
              <a:tabLst>
                <a:tab pos="457200" algn="l"/>
              </a:tabLst>
            </a:pPr>
            <a:r>
              <a:rPr lang="en-US" dirty="0">
                <a:effectLst/>
                <a:latin typeface="+mj-lt"/>
                <a:ea typeface="Times New Roman" panose="02020603050405020304" pitchFamily="18" charset="0"/>
                <a:cs typeface="Arial" panose="020B0604020202020204" pitchFamily="34" charset="0"/>
              </a:rPr>
              <a:t>Calculate the </a:t>
            </a:r>
            <a:r>
              <a:rPr lang="en-US" dirty="0" err="1">
                <a:effectLst/>
                <a:latin typeface="+mj-lt"/>
                <a:ea typeface="Times New Roman" panose="02020603050405020304" pitchFamily="18" charset="0"/>
                <a:cs typeface="Arial" panose="020B0604020202020204" pitchFamily="34" charset="0"/>
              </a:rPr>
              <a:t>GCost</a:t>
            </a:r>
            <a:r>
              <a:rPr lang="en-US" dirty="0">
                <a:effectLst/>
                <a:latin typeface="+mj-lt"/>
                <a:ea typeface="Times New Roman" panose="02020603050405020304" pitchFamily="18" charset="0"/>
                <a:cs typeface="Arial" panose="020B0604020202020204" pitchFamily="34" charset="0"/>
              </a:rPr>
              <a:t>, </a:t>
            </a:r>
            <a:r>
              <a:rPr lang="en-US" dirty="0" err="1">
                <a:effectLst/>
                <a:latin typeface="+mj-lt"/>
                <a:ea typeface="Times New Roman" panose="02020603050405020304" pitchFamily="18" charset="0"/>
                <a:cs typeface="Arial" panose="020B0604020202020204" pitchFamily="34" charset="0"/>
              </a:rPr>
              <a:t>HCost</a:t>
            </a:r>
            <a:r>
              <a:rPr lang="en-US" dirty="0">
                <a:effectLst/>
                <a:latin typeface="+mj-lt"/>
                <a:ea typeface="Times New Roman" panose="02020603050405020304" pitchFamily="18" charset="0"/>
                <a:cs typeface="Arial" panose="020B0604020202020204" pitchFamily="34" charset="0"/>
              </a:rPr>
              <a:t>, and </a:t>
            </a:r>
            <a:r>
              <a:rPr lang="en-US" dirty="0" err="1">
                <a:effectLst/>
                <a:latin typeface="+mj-lt"/>
                <a:ea typeface="Times New Roman" panose="02020603050405020304" pitchFamily="18" charset="0"/>
                <a:cs typeface="Arial" panose="020B0604020202020204" pitchFamily="34" charset="0"/>
              </a:rPr>
              <a:t>FCost</a:t>
            </a:r>
            <a:r>
              <a:rPr lang="en-US" dirty="0">
                <a:effectLst/>
                <a:latin typeface="+mj-lt"/>
                <a:ea typeface="Times New Roman" panose="02020603050405020304" pitchFamily="18" charset="0"/>
                <a:cs typeface="Arial" panose="020B0604020202020204" pitchFamily="34" charset="0"/>
              </a:rPr>
              <a:t> for </a:t>
            </a:r>
            <a:r>
              <a:rPr lang="en-US" dirty="0" err="1">
                <a:effectLst/>
                <a:latin typeface="+mj-lt"/>
                <a:ea typeface="Times New Roman" panose="02020603050405020304" pitchFamily="18" charset="0"/>
                <a:cs typeface="Arial" panose="020B0604020202020204" pitchFamily="34" charset="0"/>
              </a:rPr>
              <a:t>NeighBour</a:t>
            </a:r>
            <a:r>
              <a:rPr lang="en-US" dirty="0">
                <a:effectLst/>
                <a:latin typeface="+mj-lt"/>
                <a:ea typeface="Times New Roman" panose="02020603050405020304" pitchFamily="18" charset="0"/>
                <a:cs typeface="Arial" panose="020B0604020202020204" pitchFamily="34" charset="0"/>
              </a:rPr>
              <a:t> Y</a:t>
            </a:r>
          </a:p>
          <a:p>
            <a:pPr marL="342900" lvl="0" indent="-342900" algn="just" fontAlgn="base">
              <a:spcBef>
                <a:spcPts val="200"/>
              </a:spcBef>
              <a:spcAft>
                <a:spcPts val="0"/>
              </a:spcAft>
              <a:buFont typeface="+mj-lt"/>
              <a:buAutoNum type="arabicPeriod"/>
              <a:tabLst>
                <a:tab pos="457200" algn="l"/>
              </a:tabLst>
            </a:pPr>
            <a:r>
              <a:rPr lang="en-US" dirty="0">
                <a:effectLst/>
                <a:latin typeface="+mj-lt"/>
                <a:ea typeface="Times New Roman" panose="02020603050405020304" pitchFamily="18" charset="0"/>
                <a:cs typeface="Arial" panose="020B0604020202020204" pitchFamily="34" charset="0"/>
              </a:rPr>
              <a:t>If </a:t>
            </a:r>
            <a:r>
              <a:rPr lang="en-US" dirty="0" err="1">
                <a:latin typeface="+mj-lt"/>
                <a:ea typeface="Times New Roman" panose="02020603050405020304" pitchFamily="18" charset="0"/>
                <a:cs typeface="Arial" panose="020B0604020202020204" pitchFamily="34" charset="0"/>
              </a:rPr>
              <a:t>n</a:t>
            </a:r>
            <a:r>
              <a:rPr lang="en-US" dirty="0" err="1">
                <a:effectLst/>
                <a:latin typeface="+mj-lt"/>
                <a:ea typeface="Times New Roman" panose="02020603050405020304" pitchFamily="18" charset="0"/>
                <a:cs typeface="Arial" panose="020B0604020202020204" pitchFamily="34" charset="0"/>
              </a:rPr>
              <a:t>eighbour</a:t>
            </a:r>
            <a:r>
              <a:rPr lang="en-US" dirty="0">
                <a:effectLst/>
                <a:latin typeface="+mj-lt"/>
                <a:ea typeface="Times New Roman" panose="02020603050405020304" pitchFamily="18" charset="0"/>
                <a:cs typeface="Arial" panose="020B0604020202020204" pitchFamily="34" charset="0"/>
              </a:rPr>
              <a:t> Y is in the Open array if so update the </a:t>
            </a:r>
            <a:r>
              <a:rPr lang="en-US" dirty="0" err="1">
                <a:effectLst/>
                <a:latin typeface="+mj-lt"/>
                <a:ea typeface="Times New Roman" panose="02020603050405020304" pitchFamily="18" charset="0"/>
                <a:cs typeface="Arial" panose="020B0604020202020204" pitchFamily="34" charset="0"/>
              </a:rPr>
              <a:t>FCost</a:t>
            </a:r>
            <a:r>
              <a:rPr lang="en-US" dirty="0">
                <a:effectLst/>
                <a:latin typeface="+mj-lt"/>
                <a:ea typeface="Times New Roman" panose="02020603050405020304" pitchFamily="18" charset="0"/>
                <a:cs typeface="Arial" panose="020B0604020202020204" pitchFamily="34" charset="0"/>
              </a:rPr>
              <a:t> is lower with the new costs and the parent index. If the </a:t>
            </a:r>
            <a:r>
              <a:rPr lang="en-US" dirty="0" err="1">
                <a:effectLst/>
                <a:latin typeface="+mj-lt"/>
                <a:ea typeface="Times New Roman" panose="02020603050405020304" pitchFamily="18" charset="0"/>
                <a:cs typeface="Arial" panose="020B0604020202020204" pitchFamily="34" charset="0"/>
              </a:rPr>
              <a:t>neighbour</a:t>
            </a:r>
            <a:r>
              <a:rPr lang="en-US" dirty="0">
                <a:effectLst/>
                <a:latin typeface="+mj-lt"/>
                <a:ea typeface="Times New Roman" panose="02020603050405020304" pitchFamily="18" charset="0"/>
                <a:cs typeface="Arial" panose="020B0604020202020204" pitchFamily="34" charset="0"/>
              </a:rPr>
              <a:t> is not in the array add it to Open.</a:t>
            </a:r>
          </a:p>
          <a:p>
            <a:pPr marL="342900" lvl="0" indent="-342900" algn="just" fontAlgn="base">
              <a:spcBef>
                <a:spcPts val="200"/>
              </a:spcBef>
              <a:spcAft>
                <a:spcPts val="0"/>
              </a:spcAft>
              <a:buFont typeface="+mj-lt"/>
              <a:buAutoNum type="arabicPeriod"/>
              <a:tabLst>
                <a:tab pos="457200" algn="l"/>
              </a:tabLst>
            </a:pPr>
            <a:r>
              <a:rPr lang="en-US" dirty="0">
                <a:effectLst/>
                <a:latin typeface="+mj-lt"/>
                <a:ea typeface="Times New Roman" panose="02020603050405020304" pitchFamily="18" charset="0"/>
                <a:cs typeface="Arial" panose="020B0604020202020204" pitchFamily="34" charset="0"/>
              </a:rPr>
              <a:t>When all </a:t>
            </a:r>
            <a:r>
              <a:rPr lang="en-US" dirty="0" err="1">
                <a:effectLst/>
                <a:latin typeface="+mj-lt"/>
                <a:ea typeface="Times New Roman" panose="02020603050405020304" pitchFamily="18" charset="0"/>
                <a:cs typeface="Arial" panose="020B0604020202020204" pitchFamily="34" charset="0"/>
              </a:rPr>
              <a:t>neighbours</a:t>
            </a:r>
            <a:r>
              <a:rPr lang="en-US" dirty="0">
                <a:effectLst/>
                <a:latin typeface="+mj-lt"/>
                <a:ea typeface="Times New Roman" panose="02020603050405020304" pitchFamily="18" charset="0"/>
                <a:cs typeface="Arial" panose="020B0604020202020204" pitchFamily="34" charset="0"/>
              </a:rPr>
              <a:t> have been checked go continue with the initial loop of the Open array</a:t>
            </a:r>
            <a:endParaRPr lang="en-IN" dirty="0">
              <a:effectLst/>
              <a:latin typeface="+mj-lt"/>
              <a:ea typeface="Times New Roman" panose="02020603050405020304" pitchFamily="18" charset="0"/>
            </a:endParaRPr>
          </a:p>
        </p:txBody>
      </p:sp>
    </p:spTree>
    <p:extLst>
      <p:ext uri="{BB962C8B-B14F-4D97-AF65-F5344CB8AC3E}">
        <p14:creationId xmlns:p14="http://schemas.microsoft.com/office/powerpoint/2010/main" val="9993251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68EF-1751-4EA4-A1C9-4DB9A7B3386A}"/>
              </a:ext>
            </a:extLst>
          </p:cNvPr>
          <p:cNvSpPr>
            <a:spLocks noGrp="1"/>
          </p:cNvSpPr>
          <p:nvPr>
            <p:ph type="title"/>
          </p:nvPr>
        </p:nvSpPr>
        <p:spPr>
          <a:xfrm>
            <a:off x="680321" y="753228"/>
            <a:ext cx="9613861" cy="1080938"/>
          </a:xfrm>
        </p:spPr>
        <p:txBody>
          <a:bodyPr/>
          <a:lstStyle/>
          <a:p>
            <a:r>
              <a:rPr lang="en-IN" dirty="0"/>
              <a:t>IMPLEMENTATION DETAILS</a:t>
            </a:r>
          </a:p>
        </p:txBody>
      </p:sp>
      <p:graphicFrame>
        <p:nvGraphicFramePr>
          <p:cNvPr id="4" name="Table 3">
            <a:extLst>
              <a:ext uri="{FF2B5EF4-FFF2-40B4-BE49-F238E27FC236}">
                <a16:creationId xmlns:a16="http://schemas.microsoft.com/office/drawing/2014/main" id="{AD078A2D-4DED-45E8-8C22-C70B1A01BBC4}"/>
              </a:ext>
            </a:extLst>
          </p:cNvPr>
          <p:cNvGraphicFramePr>
            <a:graphicFrameLocks noGrp="1"/>
          </p:cNvGraphicFramePr>
          <p:nvPr>
            <p:extLst>
              <p:ext uri="{D42A27DB-BD31-4B8C-83A1-F6EECF244321}">
                <p14:modId xmlns:p14="http://schemas.microsoft.com/office/powerpoint/2010/main" val="142769286"/>
              </p:ext>
            </p:extLst>
          </p:nvPr>
        </p:nvGraphicFramePr>
        <p:xfrm>
          <a:off x="1242230" y="2349907"/>
          <a:ext cx="8206565" cy="3569110"/>
        </p:xfrm>
        <a:graphic>
          <a:graphicData uri="http://schemas.openxmlformats.org/drawingml/2006/table">
            <a:tbl>
              <a:tblPr firstRow="1" firstCol="1" bandRow="1">
                <a:tableStyleId>{9D7B26C5-4107-4FEC-AEDC-1716B250A1EF}</a:tableStyleId>
              </a:tblPr>
              <a:tblGrid>
                <a:gridCol w="4076856">
                  <a:extLst>
                    <a:ext uri="{9D8B030D-6E8A-4147-A177-3AD203B41FA5}">
                      <a16:colId xmlns:a16="http://schemas.microsoft.com/office/drawing/2014/main" val="806886382"/>
                    </a:ext>
                  </a:extLst>
                </a:gridCol>
                <a:gridCol w="4129709">
                  <a:extLst>
                    <a:ext uri="{9D8B030D-6E8A-4147-A177-3AD203B41FA5}">
                      <a16:colId xmlns:a16="http://schemas.microsoft.com/office/drawing/2014/main" val="1444386382"/>
                    </a:ext>
                  </a:extLst>
                </a:gridCol>
              </a:tblGrid>
              <a:tr h="446138">
                <a:tc>
                  <a:txBody>
                    <a:bodyPr/>
                    <a:lstStyle/>
                    <a:p>
                      <a:pPr algn="just"/>
                      <a:r>
                        <a:rPr lang="en-IN" sz="1800" dirty="0">
                          <a:effectLst/>
                        </a:rPr>
                        <a:t>Programming Languages Used</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IN" sz="1800">
                          <a:effectLst/>
                        </a:rPr>
                        <a:t>C++ (direct and via Blueprinting)</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6301344"/>
                  </a:ext>
                </a:extLst>
              </a:tr>
              <a:tr h="1338416">
                <a:tc>
                  <a:txBody>
                    <a:bodyPr/>
                    <a:lstStyle/>
                    <a:p>
                      <a:pPr algn="just"/>
                      <a:r>
                        <a:rPr lang="en-IN" sz="1800" dirty="0">
                          <a:effectLst/>
                        </a:rPr>
                        <a:t>Operating System</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IN" sz="1800">
                          <a:effectLst/>
                        </a:rPr>
                        <a:t>Created in Windows, but packageable for Windows, Linux, MacOS, Android</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6900166"/>
                  </a:ext>
                </a:extLst>
              </a:tr>
              <a:tr h="892278">
                <a:tc>
                  <a:txBody>
                    <a:bodyPr/>
                    <a:lstStyle/>
                    <a:p>
                      <a:pPr algn="just"/>
                      <a:r>
                        <a:rPr lang="en-IN" sz="1800" dirty="0">
                          <a:effectLst/>
                        </a:rPr>
                        <a:t>Library, Packages or APIs Used</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IN" sz="1800">
                          <a:effectLst/>
                        </a:rPr>
                        <a:t>Unreal Engine Modules and Libraries, Standard C++ classes</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0115538"/>
                  </a:ext>
                </a:extLst>
              </a:tr>
              <a:tr h="892278">
                <a:tc>
                  <a:txBody>
                    <a:bodyPr/>
                    <a:lstStyle/>
                    <a:p>
                      <a:pPr algn="just"/>
                      <a:r>
                        <a:rPr lang="en-IN" sz="1800">
                          <a:effectLst/>
                        </a:rPr>
                        <a:t>Interface Design (GUI)</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IN" sz="1800" dirty="0">
                          <a:effectLst/>
                        </a:rPr>
                        <a:t>Classes with parent class Unreal Engine Viewport Widget</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879921"/>
                  </a:ext>
                </a:extLst>
              </a:tr>
            </a:tbl>
          </a:graphicData>
        </a:graphic>
      </p:graphicFrame>
    </p:spTree>
    <p:extLst>
      <p:ext uri="{BB962C8B-B14F-4D97-AF65-F5344CB8AC3E}">
        <p14:creationId xmlns:p14="http://schemas.microsoft.com/office/powerpoint/2010/main" val="3236161962"/>
      </p:ext>
    </p:extLst>
  </p:cSld>
  <p:clrMapOvr>
    <a:masterClrMapping/>
  </p:clrMapOvr>
  <p:transition spd="slow">
    <p:push dir="u"/>
  </p:transition>
</p:sld>
</file>

<file path=ppt/theme/theme1.xml><?xml version="1.0" encoding="utf-8"?>
<a:theme xmlns:a="http://schemas.openxmlformats.org/drawingml/2006/main" name="Berl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TM03457496[[fn=Parallax]]</Template>
  <TotalTime>211</TotalTime>
  <Words>1716</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Trebuchet MS</vt:lpstr>
      <vt:lpstr>Berlin</vt:lpstr>
      <vt:lpstr>INFERNAL BATTLE AN AI-BASED ARCADE FIGHTING GAME USING UNREAL ENGINE AND C++</vt:lpstr>
      <vt:lpstr>ABSTRACT</vt:lpstr>
      <vt:lpstr>INTRODUCTION</vt:lpstr>
      <vt:lpstr>PRIOR KNOWLEDGE REQUIRED</vt:lpstr>
      <vt:lpstr>STATE SPACE SEARCH</vt:lpstr>
      <vt:lpstr>STATE SPACE SEARCH</vt:lpstr>
      <vt:lpstr>A* SEARCH ALGORITHM</vt:lpstr>
      <vt:lpstr>A* SEARCH ALGORITHM</vt:lpstr>
      <vt:lpstr>IMPLEMENTATION DETAILS</vt:lpstr>
      <vt:lpstr>GAME UI</vt:lpstr>
      <vt:lpstr>CHARACTER SETUP:</vt:lpstr>
      <vt:lpstr>GAME SETTINGS: BLOCKOUTS</vt:lpstr>
      <vt:lpstr>Game Environment-</vt:lpstr>
      <vt:lpstr>Static Meshes</vt:lpstr>
      <vt:lpstr>TEXTURES</vt:lpstr>
      <vt:lpstr>FLOOR COMPONENT:</vt:lpstr>
      <vt:lpstr>NavMesh Bounds Volume </vt:lpstr>
      <vt:lpstr>COLLISION DETECTION MECHANISM</vt:lpstr>
      <vt:lpstr>IN-GAME AI LOGIC</vt:lpstr>
      <vt:lpstr>BEHAVIOUR TREE</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INFERNAL BATTLE: AN AI-BASED ARCADE FIGHTING GAME USING UNREAL ENGINE AND C++</dc:title>
  <dc:creator>Arjun Choudhry</dc:creator>
  <cp:lastModifiedBy>Arjun Choudhry</cp:lastModifiedBy>
  <cp:revision>35</cp:revision>
  <dcterms:created xsi:type="dcterms:W3CDTF">2021-04-08T15:55:22Z</dcterms:created>
  <dcterms:modified xsi:type="dcterms:W3CDTF">2022-12-08T08:13:45Z</dcterms:modified>
</cp:coreProperties>
</file>