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59" r:id="rId6"/>
    <p:sldId id="260" r:id="rId7"/>
    <p:sldId id="267" r:id="rId8"/>
    <p:sldId id="268" r:id="rId9"/>
    <p:sldId id="262" r:id="rId10"/>
    <p:sldId id="269" r:id="rId11"/>
    <p:sldId id="271" r:id="rId12"/>
    <p:sldId id="272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19-05-2021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289325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LENDING CLUB CASE STUDY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b="0" i="0" u="none" strike="noStrike" baseline="0" dirty="0">
                <a:latin typeface="TimesNewRomanPSMT"/>
              </a:rPr>
              <a:t>Group Members:</a:t>
            </a:r>
          </a:p>
          <a:p>
            <a:pPr algn="l"/>
            <a:r>
              <a:rPr lang="en-IN" sz="1800" dirty="0"/>
              <a:t>   Niraj Kumar</a:t>
            </a:r>
          </a:p>
          <a:p>
            <a:pPr algn="l"/>
            <a:r>
              <a:rPr lang="en-IN" sz="1800" dirty="0">
                <a:solidFill>
                  <a:srgbClr val="525252"/>
                </a:solidFill>
              </a:rPr>
              <a:t>   </a:t>
            </a:r>
            <a:r>
              <a:rPr lang="en-IN" sz="1800" b="0" i="0" dirty="0">
                <a:effectLst/>
              </a:rPr>
              <a:t>Arjun Ashok Kumar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58813"/>
            <a:ext cx="9313817" cy="856138"/>
          </a:xfrm>
        </p:spPr>
        <p:txBody>
          <a:bodyPr/>
          <a:lstStyle/>
          <a:p>
            <a:r>
              <a:rPr lang="en-US" sz="2800" dirty="0"/>
              <a:t>Home Ownership Analysis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4315C2-F333-48C1-B688-63CE4ED20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548" y="1681247"/>
            <a:ext cx="4228111" cy="31508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E9486-F0C4-4D95-A3D7-FBF29F42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938" y="1672397"/>
            <a:ext cx="6005514" cy="3272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334C71-E0E7-4C01-9659-897341C3BA4F}"/>
              </a:ext>
            </a:extLst>
          </p:cNvPr>
          <p:cNvSpPr txBox="1"/>
          <p:nvPr/>
        </p:nvSpPr>
        <p:spPr>
          <a:xfrm>
            <a:off x="830548" y="5360565"/>
            <a:ext cx="1013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Observation:</a:t>
            </a:r>
          </a:p>
          <a:p>
            <a:r>
              <a:rPr lang="en-US" dirty="0"/>
              <a:t>- People with rent and mortgage commitment seems to take more loans. They also have higher number of defaulters. This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D911-5B8F-432A-9218-17A369BC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Issued month and year analysis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FAB034-CDA1-4D2F-A575-60E0C500AB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5" y="1630567"/>
            <a:ext cx="5524402" cy="350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3BFDB0-8388-408E-B6C9-D9972025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350" y="1630567"/>
            <a:ext cx="5595677" cy="350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F1BB20-0446-4AA6-B896-C23B970783BD}"/>
              </a:ext>
            </a:extLst>
          </p:cNvPr>
          <p:cNvSpPr txBox="1"/>
          <p:nvPr/>
        </p:nvSpPr>
        <p:spPr>
          <a:xfrm>
            <a:off x="293615" y="5427677"/>
            <a:ext cx="11283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number of loans issued increases each year as well as through out the year.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defaulter count remains consistent with the change in loan </a:t>
            </a:r>
            <a:r>
              <a:rPr lang="en-US" dirty="0" err="1"/>
              <a:t>applicaitions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41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33C7-BA72-4FBC-B266-AF37D9B2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Term, Debt to Income, and Verification Status Analysis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8C239A-F203-461A-BA8E-C2FF48033E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23" y="1526096"/>
            <a:ext cx="5514469" cy="330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6D85C63-93FF-4D1C-A0F9-7FB66EF75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158" y="1526096"/>
            <a:ext cx="37242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31DED02-BDBC-4F71-BC73-E3FF4AB3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584" y="4093654"/>
            <a:ext cx="37814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F206DC-DF5F-47ED-AC88-4BEC6F04337B}"/>
              </a:ext>
            </a:extLst>
          </p:cNvPr>
          <p:cNvSpPr txBox="1"/>
          <p:nvPr/>
        </p:nvSpPr>
        <p:spPr>
          <a:xfrm>
            <a:off x="855676" y="5041782"/>
            <a:ext cx="6040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Observation:</a:t>
            </a:r>
          </a:p>
          <a:p>
            <a:r>
              <a:rPr lang="en-US" dirty="0"/>
              <a:t>- The standout point is that the percent of defaulters for the 60 month term is considerably higher. This is another variable to look out for.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49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9BA7-39A6-4A6E-A525-173D91CA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by state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0F2D-C93C-444F-A28D-166614A8A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2181138"/>
            <a:ext cx="5802904" cy="4018049"/>
          </a:xfrm>
        </p:spPr>
        <p:txBody>
          <a:bodyPr/>
          <a:lstStyle/>
          <a:p>
            <a:r>
              <a:rPr lang="en-US" dirty="0"/>
              <a:t>Observation:</a:t>
            </a:r>
          </a:p>
          <a:p>
            <a:pPr lvl="1"/>
            <a:r>
              <a:rPr lang="en-US" dirty="0"/>
              <a:t>California(CA) has the highest number of defaulters. This should be considered during the loan approval.</a:t>
            </a:r>
          </a:p>
          <a:p>
            <a:pPr lvl="1"/>
            <a:r>
              <a:rPr lang="en-US" dirty="0"/>
              <a:t>Florida(FL) and New York(NY) also have high number of defaulters and should be considered during the approval process.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8F4D63-FB43-4825-A5DE-B4E4CA29E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414" y="1496218"/>
            <a:ext cx="5092636" cy="491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648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1E9FDE-061C-44D3-9FAE-BC6DC842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To conclude the following variable stands out when trying to identify defaulters: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Purpose: debt consolidation had more defaulters compared to others.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Address state: Applicants from California particularly were highly likely to default. Florida and New York also showed higher number of defaulters.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Interest rate: The applicants were more likely to default with higher interest rates.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Term: The percent of defaulters were higher for loans with 60 month term.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Lending Club is the largest online loan marketplace, facilitating personal loans, business loans and financing of medical procedures. It's largest source of credit loss is lending loans to ‘risky’ applicants. </a:t>
            </a: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Lending Club wants to identify the risky loan applicants, so that such loans can be reduced thereby cutting down the amount of credit loss.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Our aim is to find the driving factors behind loan getting default.</a:t>
            </a:r>
            <a:endParaRPr lang="en-IN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/>
              <a:t> </a:t>
            </a:r>
            <a:r>
              <a:rPr lang="en-IN" sz="2800" b="1" dirty="0"/>
              <a:t>Lending Club Case Study 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solving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53BDA-5A30-40C1-BDA7-ED5DA8368628}"/>
              </a:ext>
            </a:extLst>
          </p:cNvPr>
          <p:cNvSpPr txBox="1"/>
          <p:nvPr/>
        </p:nvSpPr>
        <p:spPr>
          <a:xfrm flipH="1">
            <a:off x="2030029" y="1975530"/>
            <a:ext cx="2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PREPARATION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D4021-E89B-4B29-B3C3-23A65857F36B}"/>
              </a:ext>
            </a:extLst>
          </p:cNvPr>
          <p:cNvSpPr txBox="1"/>
          <p:nvPr/>
        </p:nvSpPr>
        <p:spPr>
          <a:xfrm flipH="1">
            <a:off x="8007841" y="1912352"/>
            <a:ext cx="18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3AA59C-286C-4AFC-ADB5-F8718BB5E5E2}"/>
              </a:ext>
            </a:extLst>
          </p:cNvPr>
          <p:cNvSpPr/>
          <p:nvPr/>
        </p:nvSpPr>
        <p:spPr>
          <a:xfrm>
            <a:off x="721567" y="2649894"/>
            <a:ext cx="1570031" cy="578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Read the  csv files using proper encoding.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A54F0-7C1F-48FC-B7F4-52FB61D2FF51}"/>
              </a:ext>
            </a:extLst>
          </p:cNvPr>
          <p:cNvCxnSpPr>
            <a:cxnSpLocks/>
          </p:cNvCxnSpPr>
          <p:nvPr/>
        </p:nvCxnSpPr>
        <p:spPr>
          <a:xfrm>
            <a:off x="2291598" y="2911152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80662A5-E7ED-407F-97F6-B7B18EB950BB}"/>
              </a:ext>
            </a:extLst>
          </p:cNvPr>
          <p:cNvSpPr/>
          <p:nvPr/>
        </p:nvSpPr>
        <p:spPr>
          <a:xfrm>
            <a:off x="3064637" y="2421298"/>
            <a:ext cx="2289110" cy="979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Removing the null valued columns, unnecessary variables and checking the null value percentage and removing the respective rows.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ACA03E-8A0B-4762-846D-A91A913F3B97}"/>
              </a:ext>
            </a:extLst>
          </p:cNvPr>
          <p:cNvSpPr/>
          <p:nvPr/>
        </p:nvSpPr>
        <p:spPr>
          <a:xfrm>
            <a:off x="3480302" y="3923317"/>
            <a:ext cx="1647783" cy="805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Check for outliners and remove unwanted</a:t>
            </a:r>
          </a:p>
          <a:p>
            <a:pPr algn="ctr"/>
            <a:r>
              <a:rPr lang="en-IN" sz="1200" dirty="0"/>
              <a:t>records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A017EC-3EF7-423D-AF0C-5C99C29E7C8F}"/>
              </a:ext>
            </a:extLst>
          </p:cNvPr>
          <p:cNvCxnSpPr>
            <a:cxnSpLocks/>
          </p:cNvCxnSpPr>
          <p:nvPr/>
        </p:nvCxnSpPr>
        <p:spPr>
          <a:xfrm>
            <a:off x="4209191" y="3429000"/>
            <a:ext cx="1" cy="50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CB893E6-4F06-44BC-8488-23BD539E195B}"/>
              </a:ext>
            </a:extLst>
          </p:cNvPr>
          <p:cNvSpPr/>
          <p:nvPr/>
        </p:nvSpPr>
        <p:spPr>
          <a:xfrm>
            <a:off x="5872378" y="3932676"/>
            <a:ext cx="1647783" cy="729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200" dirty="0"/>
          </a:p>
          <a:p>
            <a:pPr algn="l"/>
            <a:r>
              <a:rPr lang="en-US" sz="1200" dirty="0"/>
              <a:t>Analyzing each column, plotting the distributions of each column.</a:t>
            </a:r>
          </a:p>
          <a:p>
            <a:pPr algn="l"/>
            <a:endParaRPr lang="en-IN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53B1AA-6002-478D-9F94-094D790D0FC5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181908" y="4297209"/>
            <a:ext cx="69047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018DBD-1285-4D27-8BD0-3B27C084544C}"/>
              </a:ext>
            </a:extLst>
          </p:cNvPr>
          <p:cNvCxnSpPr/>
          <p:nvPr/>
        </p:nvCxnSpPr>
        <p:spPr>
          <a:xfrm flipV="1">
            <a:off x="6657395" y="3429000"/>
            <a:ext cx="0" cy="58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0268A46-72F9-4D11-BA3F-77CC479A96BD}"/>
              </a:ext>
            </a:extLst>
          </p:cNvPr>
          <p:cNvSpPr/>
          <p:nvPr/>
        </p:nvSpPr>
        <p:spPr>
          <a:xfrm>
            <a:off x="5850917" y="2572869"/>
            <a:ext cx="1690707" cy="856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Analyzing the continuous data columns with respect to the categorical column.</a:t>
            </a:r>
            <a:endParaRPr lang="en-IN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E89003-26D0-48CA-919E-8E885CEE322A}"/>
              </a:ext>
            </a:extLst>
          </p:cNvPr>
          <p:cNvCxnSpPr/>
          <p:nvPr/>
        </p:nvCxnSpPr>
        <p:spPr>
          <a:xfrm>
            <a:off x="7520162" y="2987701"/>
            <a:ext cx="487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C4CA71A-84DC-4FD4-861F-98B1A4C54173}"/>
              </a:ext>
            </a:extLst>
          </p:cNvPr>
          <p:cNvSpPr/>
          <p:nvPr/>
        </p:nvSpPr>
        <p:spPr>
          <a:xfrm>
            <a:off x="8050765" y="2604558"/>
            <a:ext cx="1679204" cy="922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Analyzing the two variable behavior like term and loan status with respect to loan amount.</a:t>
            </a:r>
            <a:endParaRPr lang="en-IN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700608-14F8-4427-91D8-23FDEB58E1A4}"/>
              </a:ext>
            </a:extLst>
          </p:cNvPr>
          <p:cNvSpPr/>
          <p:nvPr/>
        </p:nvSpPr>
        <p:spPr>
          <a:xfrm>
            <a:off x="8703754" y="4939004"/>
            <a:ext cx="3003206" cy="1038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Analyzing all plots and recommendations for reducing the loss of business by detecting columns best which contribute to loan defaulters.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7B8C381-52BF-464D-81B9-9DFDA62E6488}"/>
              </a:ext>
            </a:extLst>
          </p:cNvPr>
          <p:cNvCxnSpPr>
            <a:stCxn id="40" idx="2"/>
          </p:cNvCxnSpPr>
          <p:nvPr/>
        </p:nvCxnSpPr>
        <p:spPr>
          <a:xfrm rot="16200000" flipH="1">
            <a:off x="8774587" y="3642750"/>
            <a:ext cx="1412034" cy="11804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 Data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E4B77-DC67-4641-91BC-DD355A31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removed all variables with mostly missing data. </a:t>
            </a:r>
          </a:p>
          <a:p>
            <a:r>
              <a:rPr lang="en-US" dirty="0"/>
              <a:t>We have also customer behavior columns such as revolving balance, next payment date, etc. as these details are not available at the time of application.</a:t>
            </a:r>
          </a:p>
          <a:p>
            <a:r>
              <a:rPr lang="en-US" dirty="0"/>
              <a:t>All current loans were not included in the analysis as the loan term is still in process and the data won’t yield any meaning full information.</a:t>
            </a:r>
          </a:p>
          <a:p>
            <a:r>
              <a:rPr lang="en-US" dirty="0"/>
              <a:t>For categorical variables with some missing values, we have considered them as a separate 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25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dirty="0"/>
              <a:t>Loan Status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EFBD06-94E1-4307-AB15-63D12BFB9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36319"/>
            <a:ext cx="5666792" cy="37853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3BC4C2-1B91-43CB-BB68-2FA23CB69905}"/>
              </a:ext>
            </a:extLst>
          </p:cNvPr>
          <p:cNvSpPr txBox="1"/>
          <p:nvPr/>
        </p:nvSpPr>
        <p:spPr>
          <a:xfrm>
            <a:off x="429210" y="515060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Calibri-Bold"/>
              </a:rPr>
              <a:t>Observations:</a:t>
            </a:r>
          </a:p>
          <a:p>
            <a:pPr algn="l"/>
            <a:r>
              <a:rPr lang="en-US" sz="1400" b="0" i="0" u="none" strike="noStrike" baseline="0" dirty="0">
                <a:latin typeface="ArialMT"/>
              </a:rPr>
              <a:t>1.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Most of the loans are Fully Paid.</a:t>
            </a:r>
          </a:p>
          <a:p>
            <a:pPr algn="l"/>
            <a:r>
              <a:rPr lang="en-US" sz="1400" b="0" i="0" u="none" strike="noStrike" baseline="0" dirty="0">
                <a:latin typeface="ArialMT"/>
              </a:rPr>
              <a:t>2.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About 14% of loan are having status as defaulters.</a:t>
            </a:r>
          </a:p>
          <a:p>
            <a:pPr algn="l"/>
            <a:r>
              <a:rPr lang="en-US" sz="1400" b="0" i="0" u="none" strike="noStrike" baseline="0" dirty="0">
                <a:latin typeface="ArialMT"/>
              </a:rPr>
              <a:t>3.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The loan has been increasing exponentially over the years.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EFD63E-239D-43FD-8A0B-744FA3A8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60" y="1365241"/>
            <a:ext cx="5567673" cy="37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sz="2800" dirty="0"/>
              <a:t>Loan Grade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3CBCF-29D9-4F51-95DF-4B02FCBD8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127" y="1496218"/>
            <a:ext cx="4584136" cy="33059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592E15-51C0-4786-BBF4-1C66EE8FF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981" y="1155236"/>
            <a:ext cx="4712892" cy="2632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AF88E-D024-42A0-B881-EAF1ED1EC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761" y="3902378"/>
            <a:ext cx="4845504" cy="2824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326406-B88E-4B76-A56F-1733A929E74A}"/>
              </a:ext>
            </a:extLst>
          </p:cNvPr>
          <p:cNvSpPr txBox="1"/>
          <p:nvPr/>
        </p:nvSpPr>
        <p:spPr>
          <a:xfrm>
            <a:off x="248817" y="473053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Calibri-Bold"/>
              </a:rPr>
              <a:t>Observation:</a:t>
            </a:r>
          </a:p>
          <a:p>
            <a:pPr algn="l"/>
            <a:r>
              <a:rPr lang="en-US" sz="1400" b="0" i="0" u="none" strike="noStrike" baseline="0" dirty="0">
                <a:latin typeface="ArialMT"/>
              </a:rPr>
              <a:t>1.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Most of the loans have grade of A and B. Therefore stating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most of the loans are high graded loans.</a:t>
            </a:r>
          </a:p>
          <a:p>
            <a:pPr algn="l"/>
            <a:r>
              <a:rPr lang="en-US" sz="1400" b="0" i="0" u="none" strike="noStrike" baseline="0" dirty="0">
                <a:latin typeface="ArialMT"/>
              </a:rPr>
              <a:t>2.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High Quality loans have low interest rate.</a:t>
            </a:r>
          </a:p>
          <a:p>
            <a:pPr algn="l"/>
            <a:r>
              <a:rPr lang="en-US" sz="1400" b="0" i="0" u="none" strike="noStrike" baseline="0" dirty="0">
                <a:latin typeface="ArialMT"/>
              </a:rPr>
              <a:t>3.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H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igher interest rate have higher tendency to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default the loan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Loan Applicants Work Experience Analysis</a:t>
            </a:r>
            <a:r>
              <a:rPr lang="en-IN" b="1" dirty="0"/>
              <a:t> 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94B89-AA2F-488F-A35C-6ECEDB9EE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38" y="1633068"/>
            <a:ext cx="4916391" cy="27025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0EBF01-F678-4B0A-8F90-71EA1843A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754" y="1418545"/>
            <a:ext cx="6134100" cy="284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B7ADF9-864C-41E1-AFC2-33D7D37A0CB7}"/>
              </a:ext>
            </a:extLst>
          </p:cNvPr>
          <p:cNvSpPr txBox="1"/>
          <p:nvPr/>
        </p:nvSpPr>
        <p:spPr>
          <a:xfrm>
            <a:off x="435427" y="4972838"/>
            <a:ext cx="111283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Calibri-Bold"/>
              </a:rPr>
              <a:t>Observation:</a:t>
            </a:r>
          </a:p>
          <a:p>
            <a:pPr algn="l"/>
            <a:r>
              <a:rPr lang="en-US" sz="1400" b="0" i="0" u="none" strike="noStrike" baseline="0" dirty="0">
                <a:latin typeface="ArialMT"/>
              </a:rPr>
              <a:t>1.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Majority of employees applying for the loan have more than 10 years of experience</a:t>
            </a:r>
          </a:p>
          <a:p>
            <a:pPr algn="l"/>
            <a:r>
              <a:rPr lang="en-US" sz="1400" b="0" i="0" u="none" strike="noStrike" baseline="0" dirty="0">
                <a:latin typeface="ArialMT"/>
              </a:rPr>
              <a:t>2.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Tendency of person to default the loan with 10 years of experience is also high. So company need to be careful</a:t>
            </a:r>
          </a:p>
          <a:p>
            <a:pPr algn="l"/>
            <a:r>
              <a:rPr lang="en-IN" sz="1800" b="0" i="0" u="none" strike="noStrike" baseline="0">
                <a:latin typeface="Calibri" panose="020F0502020204030204" pitchFamily="34" charset="0"/>
              </a:rPr>
              <a:t>     when granting loan.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0559" y="758267"/>
            <a:ext cx="9313817" cy="856138"/>
          </a:xfrm>
        </p:spPr>
        <p:txBody>
          <a:bodyPr/>
          <a:lstStyle/>
          <a:p>
            <a:r>
              <a:rPr lang="en-US" sz="2800" dirty="0"/>
              <a:t>Loan Applicant’s Annual Income Analysis</a:t>
            </a:r>
            <a:endParaRPr lang="en-IN" sz="28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7C99B09-66D8-47EC-A80A-08CD9424C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6211" y="1716272"/>
            <a:ext cx="4731481" cy="30812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4176CE-E456-42CA-B6AA-C82815381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17" y="1698808"/>
            <a:ext cx="4672537" cy="2923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3DA1E1-8702-4BC9-A0F8-189B7A360EE8}"/>
              </a:ext>
            </a:extLst>
          </p:cNvPr>
          <p:cNvSpPr txBox="1"/>
          <p:nvPr/>
        </p:nvSpPr>
        <p:spPr>
          <a:xfrm>
            <a:off x="671030" y="4899404"/>
            <a:ext cx="10461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number of loans are higher for under the 100000 annual income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number of defaulters are also higher in this segment. But this could be because of the higher number of loans and may not be a driving factor for the defaulters.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US" sz="2800" dirty="0"/>
              <a:t>Purpose of Loan Analysis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60E5DC-9EE8-4FF3-B9C4-267E5992E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349" y="1885734"/>
            <a:ext cx="3917153" cy="34771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4C546B-4435-4DE2-94F5-0DED9D05B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672" y="1818860"/>
            <a:ext cx="6512653" cy="3590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5D4BED-E098-46D0-B57D-F6533BF8E325}"/>
              </a:ext>
            </a:extLst>
          </p:cNvPr>
          <p:cNvSpPr txBox="1"/>
          <p:nvPr/>
        </p:nvSpPr>
        <p:spPr>
          <a:xfrm flipH="1">
            <a:off x="881349" y="5637402"/>
            <a:ext cx="10334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Observation:</a:t>
            </a:r>
          </a:p>
          <a:p>
            <a:r>
              <a:rPr lang="en-US" dirty="0"/>
              <a:t>- Debt consolidation has the highest number of loans. It also has the highest number of defaulters. This is some thing to look out for new applicants.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6478</TotalTime>
  <Words>752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ArialMT</vt:lpstr>
      <vt:lpstr>Calibri</vt:lpstr>
      <vt:lpstr>Calibri-Bold</vt:lpstr>
      <vt:lpstr>Helvetica Neue</vt:lpstr>
      <vt:lpstr>Times New Roman</vt:lpstr>
      <vt:lpstr>TimesNewRomanPSMT</vt:lpstr>
      <vt:lpstr>Office Theme</vt:lpstr>
      <vt:lpstr>LENDING CLUB CASE STUDY  SUBMISSION </vt:lpstr>
      <vt:lpstr> Lending Club Case Study Analysis</vt:lpstr>
      <vt:lpstr> Problem solving methodology</vt:lpstr>
      <vt:lpstr> Data Cleaning</vt:lpstr>
      <vt:lpstr> Loan Status Analysis</vt:lpstr>
      <vt:lpstr> Loan Grade Analysis </vt:lpstr>
      <vt:lpstr>Loan Applicants Work Experience Analysis </vt:lpstr>
      <vt:lpstr>Loan Applicant’s Annual Income Analysis</vt:lpstr>
      <vt:lpstr>Purpose of Loan Analysis</vt:lpstr>
      <vt:lpstr>Home Ownership Analysis</vt:lpstr>
      <vt:lpstr>Issued month and year analysis</vt:lpstr>
      <vt:lpstr>Term, Debt to Income, and Verification Status Analysis</vt:lpstr>
      <vt:lpstr>Analysis by state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Arjun Ashok Kumar</cp:lastModifiedBy>
  <cp:revision>64</cp:revision>
  <dcterms:created xsi:type="dcterms:W3CDTF">2016-06-09T08:16:28Z</dcterms:created>
  <dcterms:modified xsi:type="dcterms:W3CDTF">2021-05-19T10:48:05Z</dcterms:modified>
</cp:coreProperties>
</file>