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1" r:id="rId1"/>
  </p:sldMasterIdLst>
  <p:sldIdLst>
    <p:sldId id="256" r:id="rId2"/>
    <p:sldId id="257" r:id="rId3"/>
    <p:sldId id="258" r:id="rId4"/>
    <p:sldId id="259" r:id="rId5"/>
    <p:sldId id="266" r:id="rId6"/>
    <p:sldId id="260" r:id="rId7"/>
    <p:sldId id="261" r:id="rId8"/>
    <p:sldId id="263" r:id="rId9"/>
    <p:sldId id="264" r:id="rId10"/>
    <p:sldId id="267" r:id="rId11"/>
    <p:sldId id="265"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Objects="1">
      <p:cViewPr varScale="1">
        <p:scale>
          <a:sx n="112" d="100"/>
          <a:sy n="112" d="100"/>
        </p:scale>
        <p:origin x="576" y="184"/>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71A4DA-5DAA-466B-834A-5E1A1ED37F25}" type="datetimeFigureOut">
              <a:rPr lang="en-US" smtClean="0"/>
              <a:t>2/10/20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D0761C-F36A-41D0-BC48-61F6EF094CAB}" type="slidenum">
              <a:rPr lang="en-US" smtClean="0"/>
              <a:t>‹#›</a:t>
            </a:fld>
            <a:endParaRPr lang="en-US"/>
          </a:p>
        </p:txBody>
      </p:sp>
    </p:spTree>
    <p:extLst>
      <p:ext uri="{BB962C8B-B14F-4D97-AF65-F5344CB8AC3E}">
        <p14:creationId xmlns:p14="http://schemas.microsoft.com/office/powerpoint/2010/main" val="1384177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71A4DA-5DAA-466B-834A-5E1A1ED37F25}" type="datetimeFigureOut">
              <a:rPr lang="en-US" smtClean="0"/>
              <a:t>2/10/20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D0761C-F36A-41D0-BC48-61F6EF094CAB}" type="slidenum">
              <a:rPr lang="en-US" smtClean="0"/>
              <a:t>‹#›</a:t>
            </a:fld>
            <a:endParaRPr lang="en-US"/>
          </a:p>
        </p:txBody>
      </p:sp>
    </p:spTree>
    <p:extLst>
      <p:ext uri="{BB962C8B-B14F-4D97-AF65-F5344CB8AC3E}">
        <p14:creationId xmlns:p14="http://schemas.microsoft.com/office/powerpoint/2010/main" val="1605196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71A4DA-5DAA-466B-834A-5E1A1ED37F25}" type="datetimeFigureOut">
              <a:rPr lang="en-US" smtClean="0"/>
              <a:t>2/10/20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D0761C-F36A-41D0-BC48-61F6EF094CA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841297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71A4DA-5DAA-466B-834A-5E1A1ED37F25}" type="datetimeFigureOut">
              <a:rPr lang="en-US" smtClean="0"/>
              <a:t>2/10/20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D0761C-F36A-41D0-BC48-61F6EF094CAB}" type="slidenum">
              <a:rPr lang="en-US" smtClean="0"/>
              <a:t>‹#›</a:t>
            </a:fld>
            <a:endParaRPr lang="en-US"/>
          </a:p>
        </p:txBody>
      </p:sp>
    </p:spTree>
    <p:extLst>
      <p:ext uri="{BB962C8B-B14F-4D97-AF65-F5344CB8AC3E}">
        <p14:creationId xmlns:p14="http://schemas.microsoft.com/office/powerpoint/2010/main" val="2518405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71A4DA-5DAA-466B-834A-5E1A1ED37F25}" type="datetimeFigureOut">
              <a:rPr lang="en-US" smtClean="0"/>
              <a:t>2/10/20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D0761C-F36A-41D0-BC48-61F6EF094CA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29292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71A4DA-5DAA-466B-834A-5E1A1ED37F25}" type="datetimeFigureOut">
              <a:rPr lang="en-US" smtClean="0"/>
              <a:t>2/10/20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D0761C-F36A-41D0-BC48-61F6EF094CAB}" type="slidenum">
              <a:rPr lang="en-US" smtClean="0"/>
              <a:t>‹#›</a:t>
            </a:fld>
            <a:endParaRPr lang="en-US"/>
          </a:p>
        </p:txBody>
      </p:sp>
    </p:spTree>
    <p:extLst>
      <p:ext uri="{BB962C8B-B14F-4D97-AF65-F5344CB8AC3E}">
        <p14:creationId xmlns:p14="http://schemas.microsoft.com/office/powerpoint/2010/main" val="35414567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71A4DA-5DAA-466B-834A-5E1A1ED37F25}" type="datetimeFigureOut">
              <a:rPr lang="en-US" smtClean="0"/>
              <a:t>2/10/20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D0761C-F36A-41D0-BC48-61F6EF094CAB}" type="slidenum">
              <a:rPr lang="en-US" smtClean="0"/>
              <a:t>‹#›</a:t>
            </a:fld>
            <a:endParaRPr lang="en-US"/>
          </a:p>
        </p:txBody>
      </p:sp>
    </p:spTree>
    <p:extLst>
      <p:ext uri="{BB962C8B-B14F-4D97-AF65-F5344CB8AC3E}">
        <p14:creationId xmlns:p14="http://schemas.microsoft.com/office/powerpoint/2010/main" val="1101650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71A4DA-5DAA-466B-834A-5E1A1ED37F25}" type="datetimeFigureOut">
              <a:rPr lang="en-US" smtClean="0"/>
              <a:t>2/10/20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D0761C-F36A-41D0-BC48-61F6EF094CAB}" type="slidenum">
              <a:rPr lang="en-US" smtClean="0"/>
              <a:t>‹#›</a:t>
            </a:fld>
            <a:endParaRPr lang="en-US"/>
          </a:p>
        </p:txBody>
      </p:sp>
    </p:spTree>
    <p:extLst>
      <p:ext uri="{BB962C8B-B14F-4D97-AF65-F5344CB8AC3E}">
        <p14:creationId xmlns:p14="http://schemas.microsoft.com/office/powerpoint/2010/main" val="4246739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71A4DA-5DAA-466B-834A-5E1A1ED37F25}" type="datetimeFigureOut">
              <a:rPr lang="en-US" smtClean="0"/>
              <a:t>2/10/20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D0761C-F36A-41D0-BC48-61F6EF094CAB}" type="slidenum">
              <a:rPr lang="en-US" smtClean="0"/>
              <a:t>‹#›</a:t>
            </a:fld>
            <a:endParaRPr lang="en-US"/>
          </a:p>
        </p:txBody>
      </p:sp>
    </p:spTree>
    <p:extLst>
      <p:ext uri="{BB962C8B-B14F-4D97-AF65-F5344CB8AC3E}">
        <p14:creationId xmlns:p14="http://schemas.microsoft.com/office/powerpoint/2010/main" val="1175629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71A4DA-5DAA-466B-834A-5E1A1ED37F25}" type="datetimeFigureOut">
              <a:rPr lang="en-US" smtClean="0"/>
              <a:t>2/10/20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D0761C-F36A-41D0-BC48-61F6EF094CAB}" type="slidenum">
              <a:rPr lang="en-US" smtClean="0"/>
              <a:t>‹#›</a:t>
            </a:fld>
            <a:endParaRPr lang="en-US"/>
          </a:p>
        </p:txBody>
      </p:sp>
    </p:spTree>
    <p:extLst>
      <p:ext uri="{BB962C8B-B14F-4D97-AF65-F5344CB8AC3E}">
        <p14:creationId xmlns:p14="http://schemas.microsoft.com/office/powerpoint/2010/main" val="248364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71A4DA-5DAA-466B-834A-5E1A1ED37F25}" type="datetimeFigureOut">
              <a:rPr lang="en-US" smtClean="0"/>
              <a:t>2/10/20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D0761C-F36A-41D0-BC48-61F6EF094CAB}" type="slidenum">
              <a:rPr lang="en-US" smtClean="0"/>
              <a:t>‹#›</a:t>
            </a:fld>
            <a:endParaRPr lang="en-US"/>
          </a:p>
        </p:txBody>
      </p:sp>
    </p:spTree>
    <p:extLst>
      <p:ext uri="{BB962C8B-B14F-4D97-AF65-F5344CB8AC3E}">
        <p14:creationId xmlns:p14="http://schemas.microsoft.com/office/powerpoint/2010/main" val="211346402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71A4DA-5DAA-466B-834A-5E1A1ED37F25}" type="datetimeFigureOut">
              <a:rPr lang="en-US" smtClean="0"/>
              <a:t>2/10/20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D0761C-F36A-41D0-BC48-61F6EF094CAB}" type="slidenum">
              <a:rPr lang="en-US" smtClean="0"/>
              <a:t>‹#›</a:t>
            </a:fld>
            <a:endParaRPr lang="en-US"/>
          </a:p>
        </p:txBody>
      </p:sp>
    </p:spTree>
    <p:extLst>
      <p:ext uri="{BB962C8B-B14F-4D97-AF65-F5344CB8AC3E}">
        <p14:creationId xmlns:p14="http://schemas.microsoft.com/office/powerpoint/2010/main" val="258338793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71A4DA-5DAA-466B-834A-5E1A1ED37F25}" type="datetimeFigureOut">
              <a:rPr lang="en-US" smtClean="0"/>
              <a:t>2/10/20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D0761C-F36A-41D0-BC48-61F6EF094CAB}" type="slidenum">
              <a:rPr lang="en-US" smtClean="0"/>
              <a:t>‹#›</a:t>
            </a:fld>
            <a:endParaRPr lang="en-US"/>
          </a:p>
        </p:txBody>
      </p:sp>
    </p:spTree>
    <p:extLst>
      <p:ext uri="{BB962C8B-B14F-4D97-AF65-F5344CB8AC3E}">
        <p14:creationId xmlns:p14="http://schemas.microsoft.com/office/powerpoint/2010/main" val="2764680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71A4DA-5DAA-466B-834A-5E1A1ED37F25}" type="datetimeFigureOut">
              <a:rPr lang="en-US" smtClean="0"/>
              <a:t>2/10/20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D0761C-F36A-41D0-BC48-61F6EF094CAB}" type="slidenum">
              <a:rPr lang="en-US" smtClean="0"/>
              <a:t>‹#›</a:t>
            </a:fld>
            <a:endParaRPr lang="en-US"/>
          </a:p>
        </p:txBody>
      </p:sp>
    </p:spTree>
    <p:extLst>
      <p:ext uri="{BB962C8B-B14F-4D97-AF65-F5344CB8AC3E}">
        <p14:creationId xmlns:p14="http://schemas.microsoft.com/office/powerpoint/2010/main" val="4111446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71A4DA-5DAA-466B-834A-5E1A1ED37F25}" type="datetimeFigureOut">
              <a:rPr lang="en-US" smtClean="0"/>
              <a:t>2/10/20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D0761C-F36A-41D0-BC48-61F6EF094CAB}" type="slidenum">
              <a:rPr lang="en-US" smtClean="0"/>
              <a:t>‹#›</a:t>
            </a:fld>
            <a:endParaRPr lang="en-US"/>
          </a:p>
        </p:txBody>
      </p:sp>
    </p:spTree>
    <p:extLst>
      <p:ext uri="{BB962C8B-B14F-4D97-AF65-F5344CB8AC3E}">
        <p14:creationId xmlns:p14="http://schemas.microsoft.com/office/powerpoint/2010/main" val="367166987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BD0761C-F36A-41D0-BC48-61F6EF094CAB}" type="slidenum">
              <a:rPr lang="en-US" smtClean="0"/>
              <a:t>‹#›</a:t>
            </a:fld>
            <a:endParaRPr lang="en-US"/>
          </a:p>
        </p:txBody>
      </p:sp>
      <p:sp>
        <p:nvSpPr>
          <p:cNvPr id="5" name="Date Placeholder 4"/>
          <p:cNvSpPr>
            <a:spLocks noGrp="1"/>
          </p:cNvSpPr>
          <p:nvPr>
            <p:ph type="dt" sz="half" idx="10"/>
          </p:nvPr>
        </p:nvSpPr>
        <p:spPr/>
        <p:txBody>
          <a:bodyPr/>
          <a:lstStyle/>
          <a:p>
            <a:fld id="{F371A4DA-5DAA-466B-834A-5E1A1ED37F25}" type="datetimeFigureOut">
              <a:rPr lang="en-US" smtClean="0"/>
              <a:t>2/10/20</a:t>
            </a:fld>
            <a:endParaRPr lang="en-US"/>
          </a:p>
        </p:txBody>
      </p:sp>
    </p:spTree>
    <p:extLst>
      <p:ext uri="{BB962C8B-B14F-4D97-AF65-F5344CB8AC3E}">
        <p14:creationId xmlns:p14="http://schemas.microsoft.com/office/powerpoint/2010/main" val="1807713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371A4DA-5DAA-466B-834A-5E1A1ED37F25}" type="datetimeFigureOut">
              <a:rPr lang="en-US" smtClean="0"/>
              <a:t>2/10/20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BD0761C-F36A-41D0-BC48-61F6EF094CAB}" type="slidenum">
              <a:rPr lang="en-US" smtClean="0"/>
              <a:t>‹#›</a:t>
            </a:fld>
            <a:endParaRPr lang="en-US"/>
          </a:p>
        </p:txBody>
      </p:sp>
    </p:spTree>
    <p:extLst>
      <p:ext uri="{BB962C8B-B14F-4D97-AF65-F5344CB8AC3E}">
        <p14:creationId xmlns:p14="http://schemas.microsoft.com/office/powerpoint/2010/main" val="146264342"/>
      </p:ext>
    </p:extLst>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 id="2147484023" r:id="rId12"/>
    <p:sldLayoutId id="2147484024" r:id="rId13"/>
    <p:sldLayoutId id="2147484025" r:id="rId14"/>
    <p:sldLayoutId id="2147484026" r:id="rId15"/>
    <p:sldLayoutId id="214748402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IN" sz="2800" dirty="0">
                <a:solidFill>
                  <a:schemeClr val="bg1"/>
                </a:solidFill>
              </a:rPr>
              <a:t>Forecast of Sales  2012-13</a:t>
            </a:r>
            <a:endParaRPr lang="en-US" dirty="0"/>
          </a:p>
        </p:txBody>
      </p:sp>
      <p:sp>
        <p:nvSpPr>
          <p:cNvPr id="4" name="Rectangle 3"/>
          <p:cNvSpPr/>
          <p:nvPr/>
        </p:nvSpPr>
        <p:spPr>
          <a:xfrm>
            <a:off x="3692567" y="4576402"/>
            <a:ext cx="4806866" cy="1477328"/>
          </a:xfrm>
          <a:prstGeom prst="rect">
            <a:avLst/>
          </a:prstGeom>
        </p:spPr>
        <p:txBody>
          <a:bodyPr wrap="square">
            <a:spAutoFit/>
          </a:bodyPr>
          <a:lstStyle/>
          <a:p>
            <a:r>
              <a:rPr lang="en-US" b="1" dirty="0">
                <a:solidFill>
                  <a:srgbClr val="0070C0"/>
                </a:solidFill>
              </a:rPr>
              <a:t>By</a:t>
            </a:r>
          </a:p>
          <a:p>
            <a:r>
              <a:rPr lang="en-US" b="1" dirty="0">
                <a:solidFill>
                  <a:srgbClr val="0070C0"/>
                </a:solidFill>
              </a:rPr>
              <a:t>Ankit </a:t>
            </a:r>
            <a:r>
              <a:rPr lang="en-US" b="1" dirty="0" err="1">
                <a:solidFill>
                  <a:srgbClr val="0070C0"/>
                </a:solidFill>
              </a:rPr>
              <a:t>Bagusetty</a:t>
            </a:r>
            <a:endParaRPr lang="en-US" b="1" dirty="0">
              <a:solidFill>
                <a:srgbClr val="0070C0"/>
              </a:solidFill>
            </a:endParaRPr>
          </a:p>
          <a:p>
            <a:r>
              <a:rPr lang="en-US" b="1" dirty="0">
                <a:solidFill>
                  <a:srgbClr val="0070C0"/>
                </a:solidFill>
              </a:rPr>
              <a:t>Arjun Babu</a:t>
            </a:r>
          </a:p>
          <a:p>
            <a:r>
              <a:rPr lang="en-US" b="1" dirty="0">
                <a:solidFill>
                  <a:srgbClr val="0070C0"/>
                </a:solidFill>
              </a:rPr>
              <a:t>Ramnath Ramachandran</a:t>
            </a:r>
          </a:p>
          <a:p>
            <a:r>
              <a:rPr lang="en-US" b="1" dirty="0">
                <a:solidFill>
                  <a:srgbClr val="0070C0"/>
                </a:solidFill>
              </a:rPr>
              <a:t>Vaishnavi </a:t>
            </a:r>
            <a:r>
              <a:rPr lang="en-US" b="1" dirty="0" err="1">
                <a:solidFill>
                  <a:srgbClr val="0070C0"/>
                </a:solidFill>
              </a:rPr>
              <a:t>Paramashivam</a:t>
            </a:r>
            <a:endParaRPr lang="en-US" b="1" dirty="0">
              <a:solidFill>
                <a:srgbClr val="0070C0"/>
              </a:solidFill>
            </a:endParaRPr>
          </a:p>
        </p:txBody>
      </p:sp>
      <p:sp>
        <p:nvSpPr>
          <p:cNvPr id="5" name="Title 1">
            <a:extLst>
              <a:ext uri="{FF2B5EF4-FFF2-40B4-BE49-F238E27FC236}">
                <a16:creationId xmlns:a16="http://schemas.microsoft.com/office/drawing/2014/main" id="{3F016F49-DB40-4AC3-AB8C-866DEA2F742C}"/>
              </a:ext>
            </a:extLst>
          </p:cNvPr>
          <p:cNvSpPr txBox="1">
            <a:spLocks/>
          </p:cNvSpPr>
          <p:nvPr/>
        </p:nvSpPr>
        <p:spPr>
          <a:xfrm>
            <a:off x="1775520" y="642918"/>
            <a:ext cx="9577063" cy="3866202"/>
          </a:xfrm>
          <a:prstGeom prst="rect">
            <a:avLst/>
          </a:prstGeom>
          <a:effectLst/>
        </p:spPr>
        <p:txBody>
          <a:bodyPr anchor="ctr">
            <a:noAutofit/>
          </a:bodyPr>
          <a:lstStyle/>
          <a:p>
            <a:pPr defTabSz="914400">
              <a:spcBef>
                <a:spcPct val="0"/>
              </a:spcBef>
              <a:defRPr/>
            </a:pPr>
            <a:r>
              <a:rPr lang="en-IN" sz="6000" dirty="0">
                <a:solidFill>
                  <a:srgbClr val="00B0F0"/>
                </a:solidFill>
                <a:effectLst>
                  <a:outerShdw blurRad="50000" dist="30000" dir="5400000" algn="tl" rotWithShape="0">
                    <a:srgbClr val="000000">
                      <a:alpha val="30000"/>
                    </a:srgbClr>
                  </a:outerShdw>
                </a:effectLst>
                <a:latin typeface="Algerian" pitchFamily="82" charset="0"/>
                <a:ea typeface="+mj-ea"/>
                <a:cs typeface="+mj-cs"/>
              </a:rPr>
              <a:t>Walmart</a:t>
            </a:r>
            <a:r>
              <a:rPr lang="en-IN" sz="6000" dirty="0">
                <a:effectLst>
                  <a:outerShdw blurRad="50000" dist="30000" dir="5400000" algn="tl" rotWithShape="0">
                    <a:srgbClr val="000000">
                      <a:alpha val="30000"/>
                    </a:srgbClr>
                  </a:outerShdw>
                </a:effectLst>
                <a:latin typeface="Algerian" pitchFamily="82" charset="0"/>
                <a:ea typeface="+mj-ea"/>
                <a:cs typeface="+mj-cs"/>
              </a:rPr>
              <a:t> - </a:t>
            </a:r>
            <a:r>
              <a:rPr lang="en-IN" sz="6000" dirty="0">
                <a:solidFill>
                  <a:srgbClr val="0070C0"/>
                </a:solidFill>
                <a:effectLst>
                  <a:outerShdw blurRad="50000" dist="30000" dir="5400000" algn="tl" rotWithShape="0">
                    <a:srgbClr val="000000">
                      <a:alpha val="30000"/>
                    </a:srgbClr>
                  </a:outerShdw>
                </a:effectLst>
                <a:latin typeface="Algerian" pitchFamily="82" charset="0"/>
                <a:ea typeface="+mj-ea"/>
                <a:cs typeface="+mj-cs"/>
              </a:rPr>
              <a:t>Forecast of Sales  2012-13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810A3-145F-2B4E-A804-885C974A63FA}"/>
              </a:ext>
            </a:extLst>
          </p:cNvPr>
          <p:cNvSpPr>
            <a:spLocks noGrp="1"/>
          </p:cNvSpPr>
          <p:nvPr>
            <p:ph type="title"/>
          </p:nvPr>
        </p:nvSpPr>
        <p:spPr>
          <a:xfrm>
            <a:off x="677334" y="609600"/>
            <a:ext cx="9595130" cy="1307232"/>
          </a:xfrm>
        </p:spPr>
        <p:txBody>
          <a:bodyPr>
            <a:noAutofit/>
          </a:bodyPr>
          <a:lstStyle/>
          <a:p>
            <a:r>
              <a:rPr lang="en-IN" sz="4400" dirty="0">
                <a:solidFill>
                  <a:srgbClr val="00B0F0"/>
                </a:solidFill>
              </a:rPr>
              <a:t>Forecast of Sales- ARIMA Method- One Store:</a:t>
            </a:r>
            <a:br>
              <a:rPr lang="en-IN" sz="4400" dirty="0">
                <a:solidFill>
                  <a:srgbClr val="00B0F0"/>
                </a:solidFill>
              </a:rPr>
            </a:br>
            <a:endParaRPr lang="en-US" sz="4400" dirty="0">
              <a:solidFill>
                <a:srgbClr val="00B0F0"/>
              </a:solidFill>
            </a:endParaRPr>
          </a:p>
        </p:txBody>
      </p:sp>
      <p:pic>
        <p:nvPicPr>
          <p:cNvPr id="4" name="Content Placeholder 3">
            <a:extLst>
              <a:ext uri="{FF2B5EF4-FFF2-40B4-BE49-F238E27FC236}">
                <a16:creationId xmlns:a16="http://schemas.microsoft.com/office/drawing/2014/main" id="{F9C692AB-0D44-9D4E-A968-477EA949536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295" r="1610" b="53765"/>
          <a:stretch/>
        </p:blipFill>
        <p:spPr>
          <a:xfrm>
            <a:off x="262542" y="2132856"/>
            <a:ext cx="10719376" cy="4248472"/>
          </a:xfrm>
          <a:prstGeom prst="rect">
            <a:avLst/>
          </a:prstGeom>
        </p:spPr>
      </p:pic>
    </p:spTree>
    <p:extLst>
      <p:ext uri="{BB962C8B-B14F-4D97-AF65-F5344CB8AC3E}">
        <p14:creationId xmlns:p14="http://schemas.microsoft.com/office/powerpoint/2010/main" val="3655855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rgbClr val="00B0F0"/>
                </a:solidFill>
              </a:rPr>
              <a:t> Forecast Data &amp; Results</a:t>
            </a:r>
          </a:p>
        </p:txBody>
      </p:sp>
      <p:graphicFrame>
        <p:nvGraphicFramePr>
          <p:cNvPr id="4" name="Table 3">
            <a:extLst>
              <a:ext uri="{FF2B5EF4-FFF2-40B4-BE49-F238E27FC236}">
                <a16:creationId xmlns:a16="http://schemas.microsoft.com/office/drawing/2014/main" id="{B3585973-E2FA-42F3-86BC-E751FC257837}"/>
              </a:ext>
            </a:extLst>
          </p:cNvPr>
          <p:cNvGraphicFramePr>
            <a:graphicFrameLocks noGrp="1"/>
          </p:cNvGraphicFramePr>
          <p:nvPr>
            <p:extLst>
              <p:ext uri="{D42A27DB-BD31-4B8C-83A1-F6EECF244321}">
                <p14:modId xmlns:p14="http://schemas.microsoft.com/office/powerpoint/2010/main" val="3309437528"/>
              </p:ext>
            </p:extLst>
          </p:nvPr>
        </p:nvGraphicFramePr>
        <p:xfrm>
          <a:off x="551384" y="2209354"/>
          <a:ext cx="5688632" cy="3969340"/>
        </p:xfrm>
        <a:graphic>
          <a:graphicData uri="http://schemas.openxmlformats.org/drawingml/2006/table">
            <a:tbl>
              <a:tblPr firstRow="1" bandRow="1">
                <a:tableStyleId>{BC89EF96-8CEA-46FF-86C4-4CE0E7609802}</a:tableStyleId>
              </a:tblPr>
              <a:tblGrid>
                <a:gridCol w="1761939">
                  <a:extLst>
                    <a:ext uri="{9D8B030D-6E8A-4147-A177-3AD203B41FA5}">
                      <a16:colId xmlns:a16="http://schemas.microsoft.com/office/drawing/2014/main" val="3636339944"/>
                    </a:ext>
                  </a:extLst>
                </a:gridCol>
                <a:gridCol w="3926693">
                  <a:extLst>
                    <a:ext uri="{9D8B030D-6E8A-4147-A177-3AD203B41FA5}">
                      <a16:colId xmlns:a16="http://schemas.microsoft.com/office/drawing/2014/main" val="2292403622"/>
                    </a:ext>
                  </a:extLst>
                </a:gridCol>
              </a:tblGrid>
              <a:tr h="396934">
                <a:tc>
                  <a:txBody>
                    <a:bodyPr/>
                    <a:lstStyle/>
                    <a:p>
                      <a:pPr algn="ctr" fontAlgn="b"/>
                      <a:r>
                        <a:rPr lang="en-IN" sz="1400" u="none" strike="noStrike" dirty="0">
                          <a:effectLst/>
                        </a:rPr>
                        <a:t>Date</a:t>
                      </a:r>
                      <a:endParaRPr lang="en-IN" sz="1400" b="1" i="0" u="none" strike="noStrike" dirty="0">
                        <a:solidFill>
                          <a:srgbClr val="000000"/>
                        </a:solidFill>
                        <a:effectLst/>
                        <a:latin typeface="Calibri" panose="020F0502020204030204" pitchFamily="34" charset="0"/>
                      </a:endParaRPr>
                    </a:p>
                  </a:txBody>
                  <a:tcPr marL="6481" marR="6481" marT="6481" marB="0" anchor="ctr"/>
                </a:tc>
                <a:tc>
                  <a:txBody>
                    <a:bodyPr/>
                    <a:lstStyle/>
                    <a:p>
                      <a:pPr algn="l" fontAlgn="ctr"/>
                      <a:r>
                        <a:rPr lang="en-IN" sz="1400" u="none" strike="noStrike" dirty="0">
                          <a:effectLst/>
                        </a:rPr>
                        <a:t>Forecast   Lo 80       Hi 80      Lo 95      Hi 95 </a:t>
                      </a:r>
                      <a:endParaRPr lang="en-IN" sz="1400" b="1" i="0" u="none" strike="noStrike" dirty="0">
                        <a:solidFill>
                          <a:srgbClr val="000000"/>
                        </a:solidFill>
                        <a:effectLst/>
                        <a:latin typeface="Lucida Console" panose="020B0609040504020204" pitchFamily="49" charset="0"/>
                      </a:endParaRPr>
                    </a:p>
                  </a:txBody>
                  <a:tcPr marL="6481" marR="6481" marT="6481" marB="0" anchor="ctr"/>
                </a:tc>
                <a:extLst>
                  <a:ext uri="{0D108BD9-81ED-4DB2-BD59-A6C34878D82A}">
                    <a16:rowId xmlns:a16="http://schemas.microsoft.com/office/drawing/2014/main" val="3617137611"/>
                  </a:ext>
                </a:extLst>
              </a:tr>
              <a:tr h="396934">
                <a:tc>
                  <a:txBody>
                    <a:bodyPr/>
                    <a:lstStyle/>
                    <a:p>
                      <a:pPr algn="ctr" fontAlgn="b"/>
                      <a:r>
                        <a:rPr lang="en-IN" sz="1400" u="none" strike="noStrike" dirty="0">
                          <a:effectLst/>
                        </a:rPr>
                        <a:t>02-11-2012</a:t>
                      </a:r>
                      <a:endParaRPr lang="en-IN" sz="1400" b="0" i="0" u="none" strike="noStrike" dirty="0">
                        <a:solidFill>
                          <a:srgbClr val="000000"/>
                        </a:solidFill>
                        <a:effectLst/>
                        <a:latin typeface="Calibri" panose="020F0502020204030204" pitchFamily="34" charset="0"/>
                      </a:endParaRPr>
                    </a:p>
                  </a:txBody>
                  <a:tcPr marL="6481" marR="6481" marT="6481" marB="0" anchor="ctr"/>
                </a:tc>
                <a:tc>
                  <a:txBody>
                    <a:bodyPr/>
                    <a:lstStyle/>
                    <a:p>
                      <a:pPr algn="l" fontAlgn="ctr"/>
                      <a:r>
                        <a:rPr lang="en-IN" sz="1400" u="none" strike="noStrike" dirty="0">
                          <a:effectLst/>
                        </a:rPr>
                        <a:t> 1755919  1673137  1838701  1629315  1882523</a:t>
                      </a:r>
                      <a:endParaRPr lang="en-IN" sz="1400" b="0" i="0" u="none" strike="noStrike" dirty="0">
                        <a:solidFill>
                          <a:srgbClr val="000000"/>
                        </a:solidFill>
                        <a:effectLst/>
                        <a:latin typeface="Lucida Console" panose="020B0609040504020204" pitchFamily="49" charset="0"/>
                      </a:endParaRPr>
                    </a:p>
                  </a:txBody>
                  <a:tcPr marL="6481" marR="6481" marT="6481" marB="0" anchor="ctr"/>
                </a:tc>
                <a:extLst>
                  <a:ext uri="{0D108BD9-81ED-4DB2-BD59-A6C34878D82A}">
                    <a16:rowId xmlns:a16="http://schemas.microsoft.com/office/drawing/2014/main" val="3880124694"/>
                  </a:ext>
                </a:extLst>
              </a:tr>
              <a:tr h="396934">
                <a:tc>
                  <a:txBody>
                    <a:bodyPr/>
                    <a:lstStyle/>
                    <a:p>
                      <a:pPr algn="ctr" fontAlgn="b"/>
                      <a:r>
                        <a:rPr lang="en-IN" sz="1400" u="none" strike="noStrike" dirty="0">
                          <a:effectLst/>
                        </a:rPr>
                        <a:t>09-11-2012</a:t>
                      </a:r>
                      <a:endParaRPr lang="en-IN" sz="1400" b="0" i="0" u="none" strike="noStrike" dirty="0">
                        <a:solidFill>
                          <a:srgbClr val="000000"/>
                        </a:solidFill>
                        <a:effectLst/>
                        <a:latin typeface="Calibri" panose="020F0502020204030204" pitchFamily="34" charset="0"/>
                      </a:endParaRPr>
                    </a:p>
                  </a:txBody>
                  <a:tcPr marL="6481" marR="6481" marT="6481" marB="0" anchor="ctr"/>
                </a:tc>
                <a:tc>
                  <a:txBody>
                    <a:bodyPr/>
                    <a:lstStyle/>
                    <a:p>
                      <a:pPr algn="l" fontAlgn="ctr"/>
                      <a:r>
                        <a:rPr lang="en-IN" sz="1400" u="none" strike="noStrike" dirty="0">
                          <a:effectLst/>
                        </a:rPr>
                        <a:t> 1653628  1570846  1736410  1527024  1780233</a:t>
                      </a:r>
                      <a:endParaRPr lang="en-IN" sz="1400" b="0" i="0" u="none" strike="noStrike" dirty="0">
                        <a:solidFill>
                          <a:srgbClr val="000000"/>
                        </a:solidFill>
                        <a:effectLst/>
                        <a:latin typeface="Lucida Console" panose="020B0609040504020204" pitchFamily="49" charset="0"/>
                      </a:endParaRPr>
                    </a:p>
                  </a:txBody>
                  <a:tcPr marL="6481" marR="6481" marT="6481" marB="0" anchor="ctr"/>
                </a:tc>
                <a:extLst>
                  <a:ext uri="{0D108BD9-81ED-4DB2-BD59-A6C34878D82A}">
                    <a16:rowId xmlns:a16="http://schemas.microsoft.com/office/drawing/2014/main" val="1337375317"/>
                  </a:ext>
                </a:extLst>
              </a:tr>
              <a:tr h="396934">
                <a:tc>
                  <a:txBody>
                    <a:bodyPr/>
                    <a:lstStyle/>
                    <a:p>
                      <a:pPr algn="ctr" fontAlgn="b"/>
                      <a:r>
                        <a:rPr lang="en-IN" sz="1400" u="none" strike="noStrike" dirty="0">
                          <a:effectLst/>
                        </a:rPr>
                        <a:t>16-11-2012</a:t>
                      </a:r>
                      <a:endParaRPr lang="en-IN" sz="1400" b="0" i="0" u="none" strike="noStrike" dirty="0">
                        <a:solidFill>
                          <a:srgbClr val="000000"/>
                        </a:solidFill>
                        <a:effectLst/>
                        <a:latin typeface="Calibri" panose="020F0502020204030204" pitchFamily="34" charset="0"/>
                      </a:endParaRPr>
                    </a:p>
                  </a:txBody>
                  <a:tcPr marL="6481" marR="6481" marT="6481" marB="0" anchor="ctr"/>
                </a:tc>
                <a:tc>
                  <a:txBody>
                    <a:bodyPr/>
                    <a:lstStyle/>
                    <a:p>
                      <a:pPr algn="l" fontAlgn="ctr"/>
                      <a:r>
                        <a:rPr lang="en-IN" sz="1400" u="none" strike="noStrike" dirty="0">
                          <a:effectLst/>
                        </a:rPr>
                        <a:t> 1598173  1515391  1680955  1471569  1724777</a:t>
                      </a:r>
                      <a:endParaRPr lang="en-IN" sz="1400" b="0" i="0" u="none" strike="noStrike" dirty="0">
                        <a:solidFill>
                          <a:srgbClr val="000000"/>
                        </a:solidFill>
                        <a:effectLst/>
                        <a:latin typeface="Lucida Console" panose="020B0609040504020204" pitchFamily="49" charset="0"/>
                      </a:endParaRPr>
                    </a:p>
                  </a:txBody>
                  <a:tcPr marL="6481" marR="6481" marT="6481" marB="0" anchor="ctr"/>
                </a:tc>
                <a:extLst>
                  <a:ext uri="{0D108BD9-81ED-4DB2-BD59-A6C34878D82A}">
                    <a16:rowId xmlns:a16="http://schemas.microsoft.com/office/drawing/2014/main" val="1886935409"/>
                  </a:ext>
                </a:extLst>
              </a:tr>
              <a:tr h="396934">
                <a:tc>
                  <a:txBody>
                    <a:bodyPr/>
                    <a:lstStyle/>
                    <a:p>
                      <a:pPr algn="ctr" fontAlgn="b"/>
                      <a:r>
                        <a:rPr lang="en-IN" sz="1400" u="none" strike="noStrike">
                          <a:effectLst/>
                        </a:rPr>
                        <a:t>23-11-2012</a:t>
                      </a:r>
                      <a:endParaRPr lang="en-IN" sz="1400" b="0" i="0" u="none" strike="noStrike">
                        <a:solidFill>
                          <a:srgbClr val="000000"/>
                        </a:solidFill>
                        <a:effectLst/>
                        <a:latin typeface="Calibri" panose="020F0502020204030204" pitchFamily="34" charset="0"/>
                      </a:endParaRPr>
                    </a:p>
                  </a:txBody>
                  <a:tcPr marL="6481" marR="6481" marT="6481" marB="0" anchor="ctr"/>
                </a:tc>
                <a:tc>
                  <a:txBody>
                    <a:bodyPr/>
                    <a:lstStyle/>
                    <a:p>
                      <a:pPr algn="l" fontAlgn="ctr"/>
                      <a:r>
                        <a:rPr lang="en-IN" sz="1400" u="none" strike="noStrike" dirty="0">
                          <a:effectLst/>
                        </a:rPr>
                        <a:t> 2092010  2009228  2174792  1965406  2218614</a:t>
                      </a:r>
                      <a:endParaRPr lang="en-IN" sz="1400" b="0" i="0" u="none" strike="noStrike" dirty="0">
                        <a:solidFill>
                          <a:srgbClr val="000000"/>
                        </a:solidFill>
                        <a:effectLst/>
                        <a:latin typeface="Lucida Console" panose="020B0609040504020204" pitchFamily="49" charset="0"/>
                      </a:endParaRPr>
                    </a:p>
                  </a:txBody>
                  <a:tcPr marL="6481" marR="6481" marT="6481" marB="0" anchor="ctr"/>
                </a:tc>
                <a:extLst>
                  <a:ext uri="{0D108BD9-81ED-4DB2-BD59-A6C34878D82A}">
                    <a16:rowId xmlns:a16="http://schemas.microsoft.com/office/drawing/2014/main" val="3822133163"/>
                  </a:ext>
                </a:extLst>
              </a:tr>
              <a:tr h="396934">
                <a:tc>
                  <a:txBody>
                    <a:bodyPr/>
                    <a:lstStyle/>
                    <a:p>
                      <a:pPr algn="ctr" fontAlgn="b"/>
                      <a:r>
                        <a:rPr lang="en-IN" sz="1400" u="none" strike="noStrike" dirty="0">
                          <a:effectLst/>
                        </a:rPr>
                        <a:t>30-11-2012</a:t>
                      </a:r>
                      <a:endParaRPr lang="en-IN" sz="1400" b="0" i="0" u="none" strike="noStrike" dirty="0">
                        <a:solidFill>
                          <a:srgbClr val="000000"/>
                        </a:solidFill>
                        <a:effectLst/>
                        <a:latin typeface="Calibri" panose="020F0502020204030204" pitchFamily="34" charset="0"/>
                      </a:endParaRPr>
                    </a:p>
                  </a:txBody>
                  <a:tcPr marL="6481" marR="6481" marT="6481" marB="0" anchor="ctr"/>
                </a:tc>
                <a:tc>
                  <a:txBody>
                    <a:bodyPr/>
                    <a:lstStyle/>
                    <a:p>
                      <a:pPr algn="l" fontAlgn="ctr"/>
                      <a:r>
                        <a:rPr lang="en-IN" sz="1400" u="none" strike="noStrike" dirty="0">
                          <a:effectLst/>
                        </a:rPr>
                        <a:t> 1642773  1559991  1725555  1516169  1769378</a:t>
                      </a:r>
                      <a:endParaRPr lang="en-IN" sz="1400" b="0" i="0" u="none" strike="noStrike" dirty="0">
                        <a:solidFill>
                          <a:srgbClr val="000000"/>
                        </a:solidFill>
                        <a:effectLst/>
                        <a:latin typeface="Lucida Console" panose="020B0609040504020204" pitchFamily="49" charset="0"/>
                      </a:endParaRPr>
                    </a:p>
                  </a:txBody>
                  <a:tcPr marL="6481" marR="6481" marT="6481" marB="0" anchor="ctr"/>
                </a:tc>
                <a:extLst>
                  <a:ext uri="{0D108BD9-81ED-4DB2-BD59-A6C34878D82A}">
                    <a16:rowId xmlns:a16="http://schemas.microsoft.com/office/drawing/2014/main" val="2157724356"/>
                  </a:ext>
                </a:extLst>
              </a:tr>
              <a:tr h="396934">
                <a:tc>
                  <a:txBody>
                    <a:bodyPr/>
                    <a:lstStyle/>
                    <a:p>
                      <a:pPr algn="ctr" fontAlgn="b"/>
                      <a:r>
                        <a:rPr lang="en-IN" sz="1400" u="none" strike="noStrike" dirty="0">
                          <a:effectLst/>
                        </a:rPr>
                        <a:t>07-12-2012</a:t>
                      </a:r>
                      <a:endParaRPr lang="en-IN" sz="1400" b="0" i="0" u="none" strike="noStrike" dirty="0">
                        <a:solidFill>
                          <a:srgbClr val="000000"/>
                        </a:solidFill>
                        <a:effectLst/>
                        <a:latin typeface="Calibri" panose="020F0502020204030204" pitchFamily="34" charset="0"/>
                      </a:endParaRPr>
                    </a:p>
                  </a:txBody>
                  <a:tcPr marL="6481" marR="6481" marT="6481" marB="0" anchor="ctr"/>
                </a:tc>
                <a:tc>
                  <a:txBody>
                    <a:bodyPr/>
                    <a:lstStyle/>
                    <a:p>
                      <a:pPr algn="l" fontAlgn="ctr"/>
                      <a:r>
                        <a:rPr lang="en-IN" sz="1400" u="none" strike="noStrike" dirty="0">
                          <a:effectLst/>
                        </a:rPr>
                        <a:t> 1858372  1775590  1941154  1731768  1984976</a:t>
                      </a:r>
                      <a:endParaRPr lang="en-IN" sz="1400" b="0" i="0" u="none" strike="noStrike" dirty="0">
                        <a:solidFill>
                          <a:srgbClr val="000000"/>
                        </a:solidFill>
                        <a:effectLst/>
                        <a:latin typeface="Lucida Console" panose="020B0609040504020204" pitchFamily="49" charset="0"/>
                      </a:endParaRPr>
                    </a:p>
                  </a:txBody>
                  <a:tcPr marL="6481" marR="6481" marT="6481" marB="0" anchor="ctr"/>
                </a:tc>
                <a:extLst>
                  <a:ext uri="{0D108BD9-81ED-4DB2-BD59-A6C34878D82A}">
                    <a16:rowId xmlns:a16="http://schemas.microsoft.com/office/drawing/2014/main" val="694603041"/>
                  </a:ext>
                </a:extLst>
              </a:tr>
              <a:tr h="396934">
                <a:tc>
                  <a:txBody>
                    <a:bodyPr/>
                    <a:lstStyle/>
                    <a:p>
                      <a:pPr algn="ctr" fontAlgn="b"/>
                      <a:r>
                        <a:rPr lang="en-IN" sz="1400" u="none" strike="noStrike" dirty="0">
                          <a:effectLst/>
                        </a:rPr>
                        <a:t>14-12-2012</a:t>
                      </a:r>
                      <a:endParaRPr lang="en-IN" sz="1400" b="0" i="0" u="none" strike="noStrike" dirty="0">
                        <a:solidFill>
                          <a:srgbClr val="000000"/>
                        </a:solidFill>
                        <a:effectLst/>
                        <a:latin typeface="Calibri" panose="020F0502020204030204" pitchFamily="34" charset="0"/>
                      </a:endParaRPr>
                    </a:p>
                  </a:txBody>
                  <a:tcPr marL="6481" marR="6481" marT="6481" marB="0" anchor="ctr"/>
                </a:tc>
                <a:tc>
                  <a:txBody>
                    <a:bodyPr/>
                    <a:lstStyle/>
                    <a:p>
                      <a:pPr algn="l" fontAlgn="ctr"/>
                      <a:r>
                        <a:rPr lang="en-IN" sz="1400" u="none" strike="noStrike" dirty="0">
                          <a:effectLst/>
                        </a:rPr>
                        <a:t> 1939866  1857084  2022648  1813262  2066470</a:t>
                      </a:r>
                      <a:endParaRPr lang="en-IN" sz="1400" b="0" i="0" u="none" strike="noStrike" dirty="0">
                        <a:solidFill>
                          <a:srgbClr val="000000"/>
                        </a:solidFill>
                        <a:effectLst/>
                        <a:latin typeface="Lucida Console" panose="020B0609040504020204" pitchFamily="49" charset="0"/>
                      </a:endParaRPr>
                    </a:p>
                  </a:txBody>
                  <a:tcPr marL="6481" marR="6481" marT="6481" marB="0" anchor="ctr"/>
                </a:tc>
                <a:extLst>
                  <a:ext uri="{0D108BD9-81ED-4DB2-BD59-A6C34878D82A}">
                    <a16:rowId xmlns:a16="http://schemas.microsoft.com/office/drawing/2014/main" val="3454488492"/>
                  </a:ext>
                </a:extLst>
              </a:tr>
              <a:tr h="396934">
                <a:tc>
                  <a:txBody>
                    <a:bodyPr/>
                    <a:lstStyle/>
                    <a:p>
                      <a:pPr algn="ctr" fontAlgn="b"/>
                      <a:r>
                        <a:rPr lang="en-IN" sz="1400" u="none" strike="noStrike" dirty="0">
                          <a:effectLst/>
                        </a:rPr>
                        <a:t>21-12-2012</a:t>
                      </a:r>
                      <a:endParaRPr lang="en-IN" sz="1400" b="0" i="0" u="none" strike="noStrike" dirty="0">
                        <a:solidFill>
                          <a:srgbClr val="000000"/>
                        </a:solidFill>
                        <a:effectLst/>
                        <a:latin typeface="Calibri" panose="020F0502020204030204" pitchFamily="34" charset="0"/>
                      </a:endParaRPr>
                    </a:p>
                  </a:txBody>
                  <a:tcPr marL="6481" marR="6481" marT="6481" marB="0" anchor="ctr"/>
                </a:tc>
                <a:tc>
                  <a:txBody>
                    <a:bodyPr/>
                    <a:lstStyle/>
                    <a:p>
                      <a:pPr algn="l" fontAlgn="ctr"/>
                      <a:r>
                        <a:rPr lang="en-IN" sz="1400" u="none" strike="noStrike" dirty="0">
                          <a:effectLst/>
                        </a:rPr>
                        <a:t> 2328878  2246096  2411661  2202274  2455483</a:t>
                      </a:r>
                      <a:endParaRPr lang="en-IN" sz="1400" b="0" i="0" u="none" strike="noStrike" dirty="0">
                        <a:solidFill>
                          <a:srgbClr val="000000"/>
                        </a:solidFill>
                        <a:effectLst/>
                        <a:latin typeface="Lucida Console" panose="020B0609040504020204" pitchFamily="49" charset="0"/>
                      </a:endParaRPr>
                    </a:p>
                  </a:txBody>
                  <a:tcPr marL="6481" marR="6481" marT="6481" marB="0" anchor="ctr"/>
                </a:tc>
                <a:extLst>
                  <a:ext uri="{0D108BD9-81ED-4DB2-BD59-A6C34878D82A}">
                    <a16:rowId xmlns:a16="http://schemas.microsoft.com/office/drawing/2014/main" val="3194992521"/>
                  </a:ext>
                </a:extLst>
              </a:tr>
              <a:tr h="396934">
                <a:tc>
                  <a:txBody>
                    <a:bodyPr/>
                    <a:lstStyle/>
                    <a:p>
                      <a:pPr algn="ctr" fontAlgn="b"/>
                      <a:r>
                        <a:rPr lang="en-IN" sz="1400" u="none" strike="noStrike" dirty="0">
                          <a:effectLst/>
                        </a:rPr>
                        <a:t>28-12-2012</a:t>
                      </a:r>
                      <a:endParaRPr lang="en-IN" sz="1400" b="0" i="0" u="none" strike="noStrike" dirty="0">
                        <a:solidFill>
                          <a:srgbClr val="000000"/>
                        </a:solidFill>
                        <a:effectLst/>
                        <a:latin typeface="Calibri" panose="020F0502020204030204" pitchFamily="34" charset="0"/>
                      </a:endParaRPr>
                    </a:p>
                  </a:txBody>
                  <a:tcPr marL="6481" marR="6481" marT="6481" marB="0" anchor="ctr"/>
                </a:tc>
                <a:tc>
                  <a:txBody>
                    <a:bodyPr/>
                    <a:lstStyle/>
                    <a:p>
                      <a:pPr algn="l" fontAlgn="ctr"/>
                      <a:r>
                        <a:rPr lang="en-IN" sz="1400" u="none" strike="noStrike" dirty="0">
                          <a:effectLst/>
                        </a:rPr>
                        <a:t> 1556152  1473370  1638934  1429548  1682756</a:t>
                      </a:r>
                      <a:endParaRPr lang="en-IN" sz="1400" b="0" i="0" u="none" strike="noStrike" dirty="0">
                        <a:solidFill>
                          <a:srgbClr val="000000"/>
                        </a:solidFill>
                        <a:effectLst/>
                        <a:latin typeface="Lucida Console" panose="020B0609040504020204" pitchFamily="49" charset="0"/>
                      </a:endParaRPr>
                    </a:p>
                  </a:txBody>
                  <a:tcPr marL="6481" marR="6481" marT="6481" marB="0" anchor="ctr"/>
                </a:tc>
                <a:extLst>
                  <a:ext uri="{0D108BD9-81ED-4DB2-BD59-A6C34878D82A}">
                    <a16:rowId xmlns:a16="http://schemas.microsoft.com/office/drawing/2014/main" val="3458051496"/>
                  </a:ext>
                </a:extLst>
              </a:tr>
            </a:tbl>
          </a:graphicData>
        </a:graphic>
      </p:graphicFrame>
      <p:sp>
        <p:nvSpPr>
          <p:cNvPr id="7" name="TextBox 6">
            <a:extLst>
              <a:ext uri="{FF2B5EF4-FFF2-40B4-BE49-F238E27FC236}">
                <a16:creationId xmlns:a16="http://schemas.microsoft.com/office/drawing/2014/main" id="{C7B15430-C266-0341-BBE9-EBB49D5823E8}"/>
              </a:ext>
            </a:extLst>
          </p:cNvPr>
          <p:cNvSpPr txBox="1"/>
          <p:nvPr/>
        </p:nvSpPr>
        <p:spPr>
          <a:xfrm>
            <a:off x="551384" y="1835532"/>
            <a:ext cx="3387257" cy="369332"/>
          </a:xfrm>
          <a:prstGeom prst="rect">
            <a:avLst/>
          </a:prstGeom>
          <a:noFill/>
        </p:spPr>
        <p:txBody>
          <a:bodyPr wrap="square" rtlCol="0">
            <a:spAutoFit/>
          </a:bodyPr>
          <a:lstStyle/>
          <a:p>
            <a:r>
              <a:rPr lang="en-IN" b="1" dirty="0">
                <a:solidFill>
                  <a:schemeClr val="accent2"/>
                </a:solidFill>
              </a:rPr>
              <a:t>Forecast Data:</a:t>
            </a:r>
          </a:p>
        </p:txBody>
      </p:sp>
      <p:sp>
        <p:nvSpPr>
          <p:cNvPr id="9" name="TextBox 8">
            <a:extLst>
              <a:ext uri="{FF2B5EF4-FFF2-40B4-BE49-F238E27FC236}">
                <a16:creationId xmlns:a16="http://schemas.microsoft.com/office/drawing/2014/main" id="{3768BDE8-709B-F04C-BA73-8111BED2B29B}"/>
              </a:ext>
            </a:extLst>
          </p:cNvPr>
          <p:cNvSpPr txBox="1"/>
          <p:nvPr/>
        </p:nvSpPr>
        <p:spPr>
          <a:xfrm>
            <a:off x="6522690" y="1821118"/>
            <a:ext cx="3133515" cy="369332"/>
          </a:xfrm>
          <a:prstGeom prst="rect">
            <a:avLst/>
          </a:prstGeom>
          <a:noFill/>
        </p:spPr>
        <p:txBody>
          <a:bodyPr wrap="square" rtlCol="0">
            <a:spAutoFit/>
          </a:bodyPr>
          <a:lstStyle/>
          <a:p>
            <a:r>
              <a:rPr lang="en-IN" b="1" dirty="0">
                <a:solidFill>
                  <a:schemeClr val="accent2"/>
                </a:solidFill>
              </a:rPr>
              <a:t>Accuracy Analysis:</a:t>
            </a:r>
          </a:p>
        </p:txBody>
      </p:sp>
      <p:graphicFrame>
        <p:nvGraphicFramePr>
          <p:cNvPr id="10" name="Table 9">
            <a:extLst>
              <a:ext uri="{FF2B5EF4-FFF2-40B4-BE49-F238E27FC236}">
                <a16:creationId xmlns:a16="http://schemas.microsoft.com/office/drawing/2014/main" id="{88544AC6-249A-2746-B651-0B9BD712EDC3}"/>
              </a:ext>
            </a:extLst>
          </p:cNvPr>
          <p:cNvGraphicFramePr>
            <a:graphicFrameLocks noGrp="1"/>
          </p:cNvGraphicFramePr>
          <p:nvPr>
            <p:extLst>
              <p:ext uri="{D42A27DB-BD31-4B8C-83A1-F6EECF244321}">
                <p14:modId xmlns:p14="http://schemas.microsoft.com/office/powerpoint/2010/main" val="1709340717"/>
              </p:ext>
            </p:extLst>
          </p:nvPr>
        </p:nvGraphicFramePr>
        <p:xfrm>
          <a:off x="6522690" y="2215164"/>
          <a:ext cx="4973910" cy="3963528"/>
        </p:xfrm>
        <a:graphic>
          <a:graphicData uri="http://schemas.openxmlformats.org/drawingml/2006/table">
            <a:tbl>
              <a:tblPr firstRow="1" bandRow="1">
                <a:tableStyleId>{5C22544A-7EE6-4342-B048-85BDC9FD1C3A}</a:tableStyleId>
              </a:tblPr>
              <a:tblGrid>
                <a:gridCol w="2486955">
                  <a:extLst>
                    <a:ext uri="{9D8B030D-6E8A-4147-A177-3AD203B41FA5}">
                      <a16:colId xmlns:a16="http://schemas.microsoft.com/office/drawing/2014/main" val="3258378507"/>
                    </a:ext>
                  </a:extLst>
                </a:gridCol>
                <a:gridCol w="2486955">
                  <a:extLst>
                    <a:ext uri="{9D8B030D-6E8A-4147-A177-3AD203B41FA5}">
                      <a16:colId xmlns:a16="http://schemas.microsoft.com/office/drawing/2014/main" val="1886286276"/>
                    </a:ext>
                  </a:extLst>
                </a:gridCol>
              </a:tblGrid>
              <a:tr h="495441">
                <a:tc>
                  <a:txBody>
                    <a:bodyPr/>
                    <a:lstStyle/>
                    <a:p>
                      <a:endParaRPr lang="en-IN" dirty="0"/>
                    </a:p>
                  </a:txBody>
                  <a:tcPr/>
                </a:tc>
                <a:tc>
                  <a:txBody>
                    <a:bodyPr/>
                    <a:lstStyle/>
                    <a:p>
                      <a:endParaRPr lang="en-IN"/>
                    </a:p>
                  </a:txBody>
                  <a:tcPr/>
                </a:tc>
                <a:extLst>
                  <a:ext uri="{0D108BD9-81ED-4DB2-BD59-A6C34878D82A}">
                    <a16:rowId xmlns:a16="http://schemas.microsoft.com/office/drawing/2014/main" val="3141129367"/>
                  </a:ext>
                </a:extLst>
              </a:tr>
              <a:tr h="49544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ME</a:t>
                      </a:r>
                    </a:p>
                  </a:txBody>
                  <a:tcPr/>
                </a:tc>
                <a:tc>
                  <a:txBody>
                    <a:bodyPr/>
                    <a:lstStyle/>
                    <a:p>
                      <a:r>
                        <a:rPr lang="en-IN" dirty="0"/>
                        <a:t>539.8851</a:t>
                      </a:r>
                    </a:p>
                  </a:txBody>
                  <a:tcPr/>
                </a:tc>
                <a:extLst>
                  <a:ext uri="{0D108BD9-81ED-4DB2-BD59-A6C34878D82A}">
                    <a16:rowId xmlns:a16="http://schemas.microsoft.com/office/drawing/2014/main" val="1741030992"/>
                  </a:ext>
                </a:extLst>
              </a:tr>
              <a:tr h="49544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RMSE</a:t>
                      </a:r>
                    </a:p>
                  </a:txBody>
                  <a:tcPr/>
                </a:tc>
                <a:tc>
                  <a:txBody>
                    <a:bodyPr/>
                    <a:lstStyle/>
                    <a:p>
                      <a:r>
                        <a:rPr lang="en-IN" dirty="0"/>
                        <a:t>51245.22</a:t>
                      </a:r>
                    </a:p>
                  </a:txBody>
                  <a:tcPr/>
                </a:tc>
                <a:extLst>
                  <a:ext uri="{0D108BD9-81ED-4DB2-BD59-A6C34878D82A}">
                    <a16:rowId xmlns:a16="http://schemas.microsoft.com/office/drawing/2014/main" val="3739400673"/>
                  </a:ext>
                </a:extLst>
              </a:tr>
              <a:tr h="49544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MAE </a:t>
                      </a:r>
                    </a:p>
                  </a:txBody>
                  <a:tcPr/>
                </a:tc>
                <a:tc>
                  <a:txBody>
                    <a:bodyPr/>
                    <a:lstStyle/>
                    <a:p>
                      <a:r>
                        <a:rPr lang="en-IN" dirty="0"/>
                        <a:t>32322.96</a:t>
                      </a:r>
                    </a:p>
                  </a:txBody>
                  <a:tcPr/>
                </a:tc>
                <a:extLst>
                  <a:ext uri="{0D108BD9-81ED-4DB2-BD59-A6C34878D82A}">
                    <a16:rowId xmlns:a16="http://schemas.microsoft.com/office/drawing/2014/main" val="1804544127"/>
                  </a:ext>
                </a:extLst>
              </a:tr>
              <a:tr h="495441">
                <a:tc>
                  <a:txBody>
                    <a:bodyPr/>
                    <a:lstStyle/>
                    <a:p>
                      <a:r>
                        <a:rPr lang="en-IN" dirty="0"/>
                        <a:t>MPE </a:t>
                      </a:r>
                    </a:p>
                  </a:txBody>
                  <a:tcPr/>
                </a:tc>
                <a:tc>
                  <a:txBody>
                    <a:bodyPr/>
                    <a:lstStyle/>
                    <a:p>
                      <a:r>
                        <a:rPr lang="en-IN" dirty="0"/>
                        <a:t>-0.01987656 </a:t>
                      </a:r>
                    </a:p>
                  </a:txBody>
                  <a:tcPr/>
                </a:tc>
                <a:extLst>
                  <a:ext uri="{0D108BD9-81ED-4DB2-BD59-A6C34878D82A}">
                    <a16:rowId xmlns:a16="http://schemas.microsoft.com/office/drawing/2014/main" val="2558086083"/>
                  </a:ext>
                </a:extLst>
              </a:tr>
              <a:tr h="495441">
                <a:tc>
                  <a:txBody>
                    <a:bodyPr/>
                    <a:lstStyle/>
                    <a:p>
                      <a:r>
                        <a:rPr lang="en-IN" dirty="0"/>
                        <a:t>MAPE</a:t>
                      </a:r>
                    </a:p>
                  </a:txBody>
                  <a:tcPr/>
                </a:tc>
                <a:tc>
                  <a:txBody>
                    <a:bodyPr/>
                    <a:lstStyle/>
                    <a:p>
                      <a:r>
                        <a:rPr lang="en-IN" dirty="0"/>
                        <a:t>2.021818</a:t>
                      </a:r>
                    </a:p>
                  </a:txBody>
                  <a:tcPr/>
                </a:tc>
                <a:extLst>
                  <a:ext uri="{0D108BD9-81ED-4DB2-BD59-A6C34878D82A}">
                    <a16:rowId xmlns:a16="http://schemas.microsoft.com/office/drawing/2014/main" val="2815474650"/>
                  </a:ext>
                </a:extLst>
              </a:tr>
              <a:tr h="495441">
                <a:tc>
                  <a:txBody>
                    <a:bodyPr/>
                    <a:lstStyle/>
                    <a:p>
                      <a:r>
                        <a:rPr lang="en-IN" dirty="0"/>
                        <a:t>MASE</a:t>
                      </a:r>
                    </a:p>
                  </a:txBody>
                  <a:tcPr/>
                </a:tc>
                <a:tc>
                  <a:txBody>
                    <a:bodyPr/>
                    <a:lstStyle/>
                    <a:p>
                      <a:r>
                        <a:rPr lang="en-IN" dirty="0"/>
                        <a:t>0.4725167</a:t>
                      </a:r>
                    </a:p>
                  </a:txBody>
                  <a:tcPr/>
                </a:tc>
                <a:extLst>
                  <a:ext uri="{0D108BD9-81ED-4DB2-BD59-A6C34878D82A}">
                    <a16:rowId xmlns:a16="http://schemas.microsoft.com/office/drawing/2014/main" val="3874293430"/>
                  </a:ext>
                </a:extLst>
              </a:tr>
              <a:tr h="495441">
                <a:tc>
                  <a:txBody>
                    <a:bodyPr/>
                    <a:lstStyle/>
                    <a:p>
                      <a:r>
                        <a:rPr lang="en-IN" dirty="0"/>
                        <a:t>ACF1Training set </a:t>
                      </a:r>
                    </a:p>
                  </a:txBody>
                  <a:tcPr/>
                </a:tc>
                <a:tc>
                  <a:txBody>
                    <a:bodyPr/>
                    <a:lstStyle/>
                    <a:p>
                      <a:r>
                        <a:rPr lang="en-IN" dirty="0"/>
                        <a:t>0.08025631</a:t>
                      </a:r>
                    </a:p>
                  </a:txBody>
                  <a:tcPr/>
                </a:tc>
                <a:extLst>
                  <a:ext uri="{0D108BD9-81ED-4DB2-BD59-A6C34878D82A}">
                    <a16:rowId xmlns:a16="http://schemas.microsoft.com/office/drawing/2014/main" val="1240879720"/>
                  </a:ext>
                </a:extLst>
              </a:tr>
            </a:tbl>
          </a:graphicData>
        </a:graphic>
      </p:graphicFrame>
      <p:sp>
        <p:nvSpPr>
          <p:cNvPr id="11" name="Rectangle 10">
            <a:extLst>
              <a:ext uri="{FF2B5EF4-FFF2-40B4-BE49-F238E27FC236}">
                <a16:creationId xmlns:a16="http://schemas.microsoft.com/office/drawing/2014/main" id="{406A0F4D-8F9B-2142-9FEB-F7497D3E866B}"/>
              </a:ext>
            </a:extLst>
          </p:cNvPr>
          <p:cNvSpPr/>
          <p:nvPr/>
        </p:nvSpPr>
        <p:spPr>
          <a:xfrm>
            <a:off x="518642" y="6248400"/>
            <a:ext cx="6096000" cy="461665"/>
          </a:xfrm>
          <a:prstGeom prst="rect">
            <a:avLst/>
          </a:prstGeom>
        </p:spPr>
        <p:txBody>
          <a:bodyPr>
            <a:spAutoFit/>
          </a:bodyPr>
          <a:lstStyle/>
          <a:p>
            <a:r>
              <a:rPr lang="en-IN" sz="1200" i="1" dirty="0"/>
              <a:t>* This is only a part of the whole data. This can be found in an excel sheet in the Zip file named “WEEKLY FORECAST FOR STORE 1”</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CAC33B-188E-234F-9075-6FA7183A8298}"/>
              </a:ext>
            </a:extLst>
          </p:cNvPr>
          <p:cNvSpPr>
            <a:spLocks noGrp="1"/>
          </p:cNvSpPr>
          <p:nvPr>
            <p:ph idx="1"/>
          </p:nvPr>
        </p:nvSpPr>
        <p:spPr>
          <a:xfrm>
            <a:off x="767408" y="1772816"/>
            <a:ext cx="8596668" cy="3880773"/>
          </a:xfrm>
        </p:spPr>
        <p:txBody>
          <a:bodyPr>
            <a:normAutofit/>
          </a:bodyPr>
          <a:lstStyle/>
          <a:p>
            <a:pPr marL="0" indent="0" algn="ctr">
              <a:buNone/>
            </a:pPr>
            <a:endParaRPr lang="en-US" sz="6000" dirty="0">
              <a:solidFill>
                <a:schemeClr val="accent2"/>
              </a:solidFill>
            </a:endParaRPr>
          </a:p>
          <a:p>
            <a:pPr marL="0" indent="0" algn="ctr">
              <a:buNone/>
            </a:pPr>
            <a:r>
              <a:rPr lang="en-US" sz="8000" dirty="0">
                <a:solidFill>
                  <a:schemeClr val="accent2"/>
                </a:solidFill>
              </a:rPr>
              <a:t>Thank You!!!!!</a:t>
            </a:r>
          </a:p>
        </p:txBody>
      </p:sp>
    </p:spTree>
    <p:extLst>
      <p:ext uri="{BB962C8B-B14F-4D97-AF65-F5344CB8AC3E}">
        <p14:creationId xmlns:p14="http://schemas.microsoft.com/office/powerpoint/2010/main" val="2695804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91544" y="580433"/>
            <a:ext cx="2764734" cy="5528734"/>
          </a:xfrm>
        </p:spPr>
        <p:txBody>
          <a:bodyPr>
            <a:normAutofit/>
          </a:bodyPr>
          <a:lstStyle/>
          <a:p>
            <a:pPr algn="r"/>
            <a:r>
              <a:rPr lang="en-US" sz="2600" dirty="0">
                <a:solidFill>
                  <a:srgbClr val="FFFFFF"/>
                </a:solidFill>
              </a:rPr>
              <a:t>Assumptions</a:t>
            </a:r>
          </a:p>
        </p:txBody>
      </p:sp>
      <p:sp>
        <p:nvSpPr>
          <p:cNvPr id="3" name="Content Placeholder 2"/>
          <p:cNvSpPr>
            <a:spLocks noGrp="1"/>
          </p:cNvSpPr>
          <p:nvPr>
            <p:ph idx="1"/>
          </p:nvPr>
        </p:nvSpPr>
        <p:spPr>
          <a:xfrm>
            <a:off x="448537" y="476672"/>
            <a:ext cx="9319871" cy="6624615"/>
          </a:xfrm>
        </p:spPr>
        <p:txBody>
          <a:bodyPr anchor="ctr">
            <a:normAutofit/>
          </a:bodyPr>
          <a:lstStyle/>
          <a:p>
            <a:pPr>
              <a:buNone/>
            </a:pPr>
            <a:r>
              <a:rPr lang="en-IN" sz="2400" b="1" i="1" dirty="0"/>
              <a:t>We have considered the following scenarios</a:t>
            </a:r>
            <a:endParaRPr lang="en-IN" sz="2400" dirty="0"/>
          </a:p>
          <a:p>
            <a:pPr>
              <a:buFont typeface="Wingdings 3" pitchFamily="2" charset="2"/>
              <a:buChar char=""/>
            </a:pPr>
            <a:r>
              <a:rPr lang="en-IN" sz="2400" dirty="0"/>
              <a:t>The data of store 1 of all 45 stores for our forecast analysis</a:t>
            </a:r>
          </a:p>
          <a:p>
            <a:r>
              <a:rPr lang="en-IN" sz="2400" dirty="0"/>
              <a:t>Holt Winters, ARIMA, Naïve, &amp; Mean method are used for comparison</a:t>
            </a:r>
          </a:p>
          <a:p>
            <a:r>
              <a:rPr lang="en-IN" sz="2400" dirty="0"/>
              <a:t>The demand values are the total demand of all departments combined for the week.</a:t>
            </a:r>
          </a:p>
          <a:p>
            <a:endParaRPr lang="en-US" dirty="0"/>
          </a:p>
        </p:txBody>
      </p:sp>
      <p:sp>
        <p:nvSpPr>
          <p:cNvPr id="44" name="TextBox 43">
            <a:extLst>
              <a:ext uri="{FF2B5EF4-FFF2-40B4-BE49-F238E27FC236}">
                <a16:creationId xmlns:a16="http://schemas.microsoft.com/office/drawing/2014/main" id="{A37FE5D9-6947-494F-8D5F-622766B2ED2C}"/>
              </a:ext>
            </a:extLst>
          </p:cNvPr>
          <p:cNvSpPr txBox="1"/>
          <p:nvPr/>
        </p:nvSpPr>
        <p:spPr>
          <a:xfrm>
            <a:off x="695400" y="748833"/>
            <a:ext cx="3816378" cy="769441"/>
          </a:xfrm>
          <a:prstGeom prst="rect">
            <a:avLst/>
          </a:prstGeom>
          <a:noFill/>
        </p:spPr>
        <p:txBody>
          <a:bodyPr wrap="square" rtlCol="0">
            <a:spAutoFit/>
          </a:bodyPr>
          <a:lstStyle/>
          <a:p>
            <a:r>
              <a:rPr lang="en-US" sz="4400" dirty="0">
                <a:solidFill>
                  <a:srgbClr val="00B0F0"/>
                </a:solidFill>
              </a:rPr>
              <a:t>Assumptions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 Prediction</a:t>
            </a:r>
            <a:endParaRPr lang="en-US" dirty="0"/>
          </a:p>
        </p:txBody>
      </p:sp>
      <p:sp>
        <p:nvSpPr>
          <p:cNvPr id="3" name="Content Placeholder 2"/>
          <p:cNvSpPr>
            <a:spLocks noGrp="1"/>
          </p:cNvSpPr>
          <p:nvPr>
            <p:ph idx="1"/>
          </p:nvPr>
        </p:nvSpPr>
        <p:spPr/>
        <p:txBody>
          <a:bodyPr>
            <a:normAutofit fontScale="92500"/>
          </a:bodyPr>
          <a:lstStyle/>
          <a:p>
            <a:pPr algn="just"/>
            <a:r>
              <a:rPr lang="en-IN" sz="2800" dirty="0"/>
              <a:t>In the given data, we have 45 stores and each stores have around 90 departments.</a:t>
            </a:r>
          </a:p>
          <a:p>
            <a:pPr algn="just"/>
            <a:r>
              <a:rPr lang="en-IN" sz="2800" dirty="0"/>
              <a:t>Since this is a huge data, model prediction is difficult.</a:t>
            </a:r>
          </a:p>
          <a:p>
            <a:pPr algn="just"/>
            <a:r>
              <a:rPr lang="en-IN" sz="2800" dirty="0"/>
              <a:t>To simplify, we started off with </a:t>
            </a:r>
            <a:r>
              <a:rPr lang="en-IN" sz="2800" b="1" dirty="0"/>
              <a:t>one department in one store.</a:t>
            </a:r>
          </a:p>
          <a:p>
            <a:pPr algn="just"/>
            <a:r>
              <a:rPr lang="en-IN" sz="2800" dirty="0"/>
              <a:t>This makes it easier to understand the trends in the demand values and also to measure the accuracy of the model.</a:t>
            </a:r>
            <a:r>
              <a:rPr lang="en-IN" sz="2800" b="1" dirty="0"/>
              <a:t>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Time Series Plot</a:t>
            </a:r>
            <a:endParaRPr lang="en-US" dirty="0"/>
          </a:p>
        </p:txBody>
      </p:sp>
      <p:sp>
        <p:nvSpPr>
          <p:cNvPr id="3" name="Content Placeholder 2"/>
          <p:cNvSpPr>
            <a:spLocks noGrp="1"/>
          </p:cNvSpPr>
          <p:nvPr>
            <p:ph idx="1"/>
          </p:nvPr>
        </p:nvSpPr>
        <p:spPr>
          <a:xfrm>
            <a:off x="1343472" y="2276872"/>
            <a:ext cx="9114216" cy="4366838"/>
          </a:xfrm>
        </p:spPr>
        <p:txBody>
          <a:bodyPr>
            <a:normAutofit/>
          </a:bodyPr>
          <a:lstStyle/>
          <a:p>
            <a:endParaRPr lang="en-US" dirty="0"/>
          </a:p>
          <a:p>
            <a:endParaRPr lang="en-US" dirty="0"/>
          </a:p>
          <a:p>
            <a:endParaRPr lang="en-US" dirty="0"/>
          </a:p>
          <a:p>
            <a:endParaRPr lang="en-US" dirty="0"/>
          </a:p>
          <a:p>
            <a:endParaRPr lang="en-US" dirty="0"/>
          </a:p>
          <a:p>
            <a:endParaRPr lang="en-US" dirty="0"/>
          </a:p>
          <a:p>
            <a:pPr>
              <a:buNone/>
            </a:pPr>
            <a:endParaRPr lang="en-IN" b="1" dirty="0"/>
          </a:p>
          <a:p>
            <a:r>
              <a:rPr lang="en-IN" b="1" dirty="0"/>
              <a:t>We understand from the above sales plot that there is a seasonality to the data which needs to be removed before proceeding for the Forecast</a:t>
            </a:r>
            <a:endParaRPr lang="en-US" dirty="0"/>
          </a:p>
        </p:txBody>
      </p:sp>
      <p:pic>
        <p:nvPicPr>
          <p:cNvPr id="4" name="Picture 3">
            <a:extLst>
              <a:ext uri="{FF2B5EF4-FFF2-40B4-BE49-F238E27FC236}">
                <a16:creationId xmlns:a16="http://schemas.microsoft.com/office/drawing/2014/main" id="{1E0242E6-B410-47C8-B546-254351E001B2}"/>
              </a:ext>
            </a:extLst>
          </p:cNvPr>
          <p:cNvPicPr>
            <a:picLocks noChangeAspect="1"/>
          </p:cNvPicPr>
          <p:nvPr/>
        </p:nvPicPr>
        <p:blipFill rotWithShape="1">
          <a:blip r:embed="rId2">
            <a:extLst>
              <a:ext uri="{28A0092B-C50C-407E-A947-70E740481C1C}">
                <a14:useLocalDpi xmlns:a14="http://schemas.microsoft.com/office/drawing/2010/main" val="0"/>
              </a:ext>
            </a:extLst>
          </a:blip>
          <a:srcRect r="3347"/>
          <a:stretch/>
        </p:blipFill>
        <p:spPr>
          <a:xfrm>
            <a:off x="297360" y="1595932"/>
            <a:ext cx="5150568" cy="3057204"/>
          </a:xfrm>
          <a:prstGeom prst="rect">
            <a:avLst/>
          </a:prstGeom>
        </p:spPr>
      </p:pic>
      <p:pic>
        <p:nvPicPr>
          <p:cNvPr id="5" name="Picture 4">
            <a:extLst>
              <a:ext uri="{FF2B5EF4-FFF2-40B4-BE49-F238E27FC236}">
                <a16:creationId xmlns:a16="http://schemas.microsoft.com/office/drawing/2014/main" id="{1F840A75-C0DC-467C-A408-E68E5C64BB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7462" y="1636238"/>
            <a:ext cx="4940225" cy="28935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0A4ED-92EE-584F-A686-9E8950E5949E}"/>
              </a:ext>
            </a:extLst>
          </p:cNvPr>
          <p:cNvSpPr>
            <a:spLocks noGrp="1"/>
          </p:cNvSpPr>
          <p:nvPr>
            <p:ph type="title"/>
          </p:nvPr>
        </p:nvSpPr>
        <p:spPr>
          <a:xfrm>
            <a:off x="677334" y="609600"/>
            <a:ext cx="9379106" cy="1320800"/>
          </a:xfrm>
        </p:spPr>
        <p:txBody>
          <a:bodyPr>
            <a:normAutofit/>
          </a:bodyPr>
          <a:lstStyle/>
          <a:p>
            <a:r>
              <a:rPr lang="en-US" sz="4400" dirty="0"/>
              <a:t>Effect of Features on Forecast</a:t>
            </a:r>
          </a:p>
        </p:txBody>
      </p:sp>
      <p:pic>
        <p:nvPicPr>
          <p:cNvPr id="4" name="Content Placeholder 3">
            <a:extLst>
              <a:ext uri="{FF2B5EF4-FFF2-40B4-BE49-F238E27FC236}">
                <a16:creationId xmlns:a16="http://schemas.microsoft.com/office/drawing/2014/main" id="{D24CB9F5-9698-4545-8A08-0232D413B3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9201" y="2154868"/>
            <a:ext cx="5328593" cy="2876936"/>
          </a:xfrm>
          <a:prstGeom prst="rect">
            <a:avLst/>
          </a:prstGeom>
        </p:spPr>
      </p:pic>
      <p:pic>
        <p:nvPicPr>
          <p:cNvPr id="5" name="Picture 4">
            <a:extLst>
              <a:ext uri="{FF2B5EF4-FFF2-40B4-BE49-F238E27FC236}">
                <a16:creationId xmlns:a16="http://schemas.microsoft.com/office/drawing/2014/main" id="{298F359D-A446-3347-A3A8-821F24B695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7968" y="2154869"/>
            <a:ext cx="4968552" cy="2876936"/>
          </a:xfrm>
          <a:prstGeom prst="rect">
            <a:avLst/>
          </a:prstGeom>
        </p:spPr>
      </p:pic>
      <p:sp>
        <p:nvSpPr>
          <p:cNvPr id="6" name="TextBox 5">
            <a:extLst>
              <a:ext uri="{FF2B5EF4-FFF2-40B4-BE49-F238E27FC236}">
                <a16:creationId xmlns:a16="http://schemas.microsoft.com/office/drawing/2014/main" id="{2DF51EA3-5DC6-214C-A845-1C2C32D110F9}"/>
              </a:ext>
            </a:extLst>
          </p:cNvPr>
          <p:cNvSpPr txBox="1"/>
          <p:nvPr/>
        </p:nvSpPr>
        <p:spPr>
          <a:xfrm>
            <a:off x="657509" y="5256272"/>
            <a:ext cx="11534491" cy="1200329"/>
          </a:xfrm>
          <a:prstGeom prst="rect">
            <a:avLst/>
          </a:prstGeom>
          <a:noFill/>
        </p:spPr>
        <p:txBody>
          <a:bodyPr wrap="square" rtlCol="0">
            <a:spAutoFit/>
          </a:bodyPr>
          <a:lstStyle/>
          <a:p>
            <a:pPr marL="285750" indent="-285750">
              <a:buClr>
                <a:srgbClr val="00B0F0"/>
              </a:buClr>
              <a:buFont typeface=".Lucida Grande UI Regular"/>
              <a:buChar char="►"/>
            </a:pPr>
            <a:r>
              <a:rPr lang="en-IN" b="1" dirty="0"/>
              <a:t>Comparing both these plots with the sales Plot, we can infer that Fuel prices doesn’t affect </a:t>
            </a:r>
          </a:p>
          <a:p>
            <a:pPr>
              <a:buClr>
                <a:srgbClr val="00B0F0"/>
              </a:buClr>
            </a:pPr>
            <a:r>
              <a:rPr lang="en-IN" b="1" dirty="0"/>
              <a:t>the sales and as the temperature changes from season to season, it can be considered as part </a:t>
            </a:r>
          </a:p>
          <a:p>
            <a:pPr>
              <a:buClr>
                <a:srgbClr val="00B0F0"/>
              </a:buClr>
            </a:pPr>
            <a:r>
              <a:rPr lang="en-IN" b="1" dirty="0"/>
              <a:t>of seasonality  and can be de-seasonalised. </a:t>
            </a:r>
          </a:p>
          <a:p>
            <a:endParaRPr lang="en-US" dirty="0"/>
          </a:p>
        </p:txBody>
      </p:sp>
    </p:spTree>
    <p:extLst>
      <p:ext uri="{BB962C8B-B14F-4D97-AF65-F5344CB8AC3E}">
        <p14:creationId xmlns:p14="http://schemas.microsoft.com/office/powerpoint/2010/main" val="129582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959608" y="500042"/>
            <a:ext cx="7498080" cy="917278"/>
          </a:xfrm>
        </p:spPr>
        <p:txBody>
          <a:bodyPr>
            <a:noAutofit/>
          </a:bodyPr>
          <a:lstStyle/>
          <a:p>
            <a:pPr marL="285750" indent="-285750"/>
            <a:r>
              <a:rPr lang="en-IN" sz="4000" dirty="0">
                <a:solidFill>
                  <a:srgbClr val="00B0F0"/>
                </a:solidFill>
              </a:rPr>
              <a:t>Holts Winter Model:</a:t>
            </a:r>
            <a:br>
              <a:rPr lang="en-IN" sz="4000" dirty="0">
                <a:solidFill>
                  <a:srgbClr val="00B0F0"/>
                </a:solidFill>
              </a:rPr>
            </a:br>
            <a:br>
              <a:rPr lang="en-IN" sz="4000" dirty="0">
                <a:solidFill>
                  <a:srgbClr val="00B0F0"/>
                </a:solidFill>
              </a:rPr>
            </a:br>
            <a:br>
              <a:rPr lang="en-IN" sz="4000" dirty="0">
                <a:solidFill>
                  <a:srgbClr val="00B0F0"/>
                </a:solidFill>
              </a:rPr>
            </a:br>
            <a:br>
              <a:rPr lang="en-IN" sz="4000" dirty="0">
                <a:solidFill>
                  <a:srgbClr val="00B0F0"/>
                </a:solidFill>
              </a:rPr>
            </a:br>
            <a:endParaRPr lang="en-US" sz="4000" dirty="0">
              <a:solidFill>
                <a:srgbClr val="00B0F0"/>
              </a:solidFill>
            </a:endParaRPr>
          </a:p>
        </p:txBody>
      </p:sp>
      <p:pic>
        <p:nvPicPr>
          <p:cNvPr id="4" name="Content Placeholder 3">
            <a:extLst>
              <a:ext uri="{FF2B5EF4-FFF2-40B4-BE49-F238E27FC236}">
                <a16:creationId xmlns:a16="http://schemas.microsoft.com/office/drawing/2014/main" id="{DF7BB2B1-18C4-49B5-9929-8C3F288B4E6E}"/>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tretch/>
        </p:blipFill>
        <p:spPr>
          <a:xfrm>
            <a:off x="207309" y="1908840"/>
            <a:ext cx="5504598" cy="3422901"/>
          </a:xfrm>
          <a:prstGeom prst="rect">
            <a:avLst/>
          </a:prstGeom>
          <a:ln>
            <a:solidFill>
              <a:schemeClr val="accent1">
                <a:lumMod val="75000"/>
              </a:schemeClr>
            </a:solidFill>
          </a:ln>
        </p:spPr>
      </p:pic>
      <p:sp>
        <p:nvSpPr>
          <p:cNvPr id="7" name="Content Placeholder 6"/>
          <p:cNvSpPr>
            <a:spLocks noGrp="1"/>
          </p:cNvSpPr>
          <p:nvPr>
            <p:ph sz="half" idx="2"/>
          </p:nvPr>
        </p:nvSpPr>
        <p:spPr>
          <a:xfrm>
            <a:off x="5711907" y="1892856"/>
            <a:ext cx="5864638" cy="5013176"/>
          </a:xfrm>
        </p:spPr>
        <p:txBody>
          <a:bodyPr>
            <a:normAutofit/>
          </a:bodyPr>
          <a:lstStyle/>
          <a:p>
            <a:pPr>
              <a:buFont typeface=".Lucida Grande UI Regular"/>
              <a:buChar char="►"/>
            </a:pPr>
            <a:r>
              <a:rPr lang="en-IN" sz="2000" dirty="0"/>
              <a:t>We can see that the demand is significantly high in the Q1 and Q4 in each year</a:t>
            </a:r>
          </a:p>
          <a:p>
            <a:pPr>
              <a:buFont typeface=".Lucida Grande UI Regular"/>
              <a:buChar char="►"/>
            </a:pPr>
            <a:r>
              <a:rPr lang="en-IN" sz="2000" dirty="0"/>
              <a:t>This data also signifies that the demand values follow the same trend.</a:t>
            </a:r>
          </a:p>
          <a:p>
            <a:pPr>
              <a:buFont typeface=".Lucida Grande UI Regular"/>
              <a:buChar char="►"/>
            </a:pPr>
            <a:r>
              <a:rPr lang="en-IN" sz="2000" dirty="0"/>
              <a:t>The forecast says that the Testing data follows the same trend.</a:t>
            </a:r>
          </a:p>
          <a:p>
            <a:pPr>
              <a:buFont typeface=".Lucida Grande UI Regular"/>
              <a:buChar char="►"/>
            </a:pPr>
            <a:r>
              <a:rPr lang="en-IN" sz="2000" dirty="0"/>
              <a:t>But, 2012 Q1 &amp; Q2 demand values shows that most of the predicted data lies outside the 80% &amp; 95% confidence levels.</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r>
              <a:rPr lang="en-IN" sz="4400" dirty="0">
                <a:solidFill>
                  <a:srgbClr val="00B0F0"/>
                </a:solidFill>
              </a:rPr>
              <a:t>Naive Method &amp; Mean Method</a:t>
            </a:r>
          </a:p>
        </p:txBody>
      </p:sp>
      <p:sp>
        <p:nvSpPr>
          <p:cNvPr id="12" name="Content Placeholder 11"/>
          <p:cNvSpPr>
            <a:spLocks noGrp="1"/>
          </p:cNvSpPr>
          <p:nvPr>
            <p:ph idx="1"/>
          </p:nvPr>
        </p:nvSpPr>
        <p:spPr>
          <a:xfrm>
            <a:off x="479375" y="764704"/>
            <a:ext cx="10729193" cy="6429420"/>
          </a:xfrm>
        </p:spPr>
        <p:txBody>
          <a:bodyPr>
            <a:normAutofit/>
          </a:bodyPr>
          <a:lstStyle/>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IN" dirty="0"/>
              <a:t>Both these methods infer that we get the forecast well within the confidence level, but the forecasted data did not show any trend and is flat throughout the period. Hence, these methods    are not recommended for predicting the future sales</a:t>
            </a:r>
            <a:endParaRPr lang="en-US" dirty="0"/>
          </a:p>
        </p:txBody>
      </p:sp>
      <p:pic>
        <p:nvPicPr>
          <p:cNvPr id="6" name="Picture 5">
            <a:extLst>
              <a:ext uri="{FF2B5EF4-FFF2-40B4-BE49-F238E27FC236}">
                <a16:creationId xmlns:a16="http://schemas.microsoft.com/office/drawing/2014/main" id="{A4C37F53-547F-4AF2-A205-BE95B8CB87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61" y="1772816"/>
            <a:ext cx="5891808" cy="3585763"/>
          </a:xfrm>
          <a:prstGeom prst="rect">
            <a:avLst/>
          </a:prstGeom>
        </p:spPr>
      </p:pic>
      <p:pic>
        <p:nvPicPr>
          <p:cNvPr id="7" name="Picture 6">
            <a:extLst>
              <a:ext uri="{FF2B5EF4-FFF2-40B4-BE49-F238E27FC236}">
                <a16:creationId xmlns:a16="http://schemas.microsoft.com/office/drawing/2014/main" id="{796BBEA8-29AB-4E72-9EBB-B95B12429A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5960" y="1852659"/>
            <a:ext cx="5688632" cy="35059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5D2CDAF-85B6-4F6D-8752-351EED3D4F70}"/>
              </a:ext>
            </a:extLst>
          </p:cNvPr>
          <p:cNvSpPr txBox="1"/>
          <p:nvPr/>
        </p:nvSpPr>
        <p:spPr>
          <a:xfrm>
            <a:off x="1127448" y="280220"/>
            <a:ext cx="9505916" cy="1200329"/>
          </a:xfrm>
          <a:prstGeom prst="rect">
            <a:avLst/>
          </a:prstGeom>
          <a:noFill/>
        </p:spPr>
        <p:txBody>
          <a:bodyPr wrap="square" rtlCol="0">
            <a:spAutoFit/>
          </a:bodyPr>
          <a:lstStyle/>
          <a:p>
            <a:r>
              <a:rPr lang="en-IN" sz="4400" dirty="0">
                <a:solidFill>
                  <a:srgbClr val="00B0F0"/>
                </a:solidFill>
              </a:rPr>
              <a:t>Forecast of Sales- ARIMA Method</a:t>
            </a:r>
          </a:p>
          <a:p>
            <a:r>
              <a:rPr lang="en-IN" sz="2800" dirty="0">
                <a:solidFill>
                  <a:schemeClr val="bg1"/>
                </a:solidFill>
              </a:rPr>
              <a:t>cast of Sales- ARIMA Method</a:t>
            </a:r>
          </a:p>
        </p:txBody>
      </p:sp>
      <p:pic>
        <p:nvPicPr>
          <p:cNvPr id="6" name="Picture 5">
            <a:extLst>
              <a:ext uri="{FF2B5EF4-FFF2-40B4-BE49-F238E27FC236}">
                <a16:creationId xmlns:a16="http://schemas.microsoft.com/office/drawing/2014/main" id="{6682E82C-2249-4394-B881-25E67E9C179F}"/>
              </a:ext>
            </a:extLst>
          </p:cNvPr>
          <p:cNvPicPr>
            <a:picLocks noChangeAspect="1"/>
          </p:cNvPicPr>
          <p:nvPr/>
        </p:nvPicPr>
        <p:blipFill rotWithShape="1">
          <a:blip r:embed="rId2">
            <a:extLst>
              <a:ext uri="{28A0092B-C50C-407E-A947-70E740481C1C}">
                <a14:useLocalDpi xmlns:a14="http://schemas.microsoft.com/office/drawing/2010/main" val="0"/>
              </a:ext>
            </a:extLst>
          </a:blip>
          <a:srcRect l="4619" r="4081"/>
          <a:stretch/>
        </p:blipFill>
        <p:spPr>
          <a:xfrm>
            <a:off x="5087888" y="1335527"/>
            <a:ext cx="6048672" cy="4562856"/>
          </a:xfrm>
          <a:prstGeom prst="rect">
            <a:avLst/>
          </a:prstGeom>
        </p:spPr>
      </p:pic>
      <p:sp>
        <p:nvSpPr>
          <p:cNvPr id="10" name="TextBox 9">
            <a:extLst>
              <a:ext uri="{FF2B5EF4-FFF2-40B4-BE49-F238E27FC236}">
                <a16:creationId xmlns:a16="http://schemas.microsoft.com/office/drawing/2014/main" id="{345B15D6-3924-4918-8BBF-6F30113AA1F8}"/>
              </a:ext>
            </a:extLst>
          </p:cNvPr>
          <p:cNvSpPr txBox="1"/>
          <p:nvPr/>
        </p:nvSpPr>
        <p:spPr>
          <a:xfrm>
            <a:off x="1678858" y="1760708"/>
            <a:ext cx="3066084" cy="369332"/>
          </a:xfrm>
          <a:prstGeom prst="rect">
            <a:avLst/>
          </a:prstGeom>
          <a:noFill/>
        </p:spPr>
        <p:txBody>
          <a:bodyPr wrap="square" rtlCol="0">
            <a:spAutoFit/>
          </a:bodyPr>
          <a:lstStyle/>
          <a:p>
            <a:pPr marL="285750" indent="-285750" algn="just">
              <a:buFont typeface="Arial" panose="020B0604020202020204" pitchFamily="34" charset="0"/>
              <a:buChar char="•"/>
            </a:pPr>
            <a:endParaRPr lang="en-IN" dirty="0"/>
          </a:p>
        </p:txBody>
      </p:sp>
      <p:sp>
        <p:nvSpPr>
          <p:cNvPr id="9" name="TextBox 8">
            <a:extLst>
              <a:ext uri="{FF2B5EF4-FFF2-40B4-BE49-F238E27FC236}">
                <a16:creationId xmlns:a16="http://schemas.microsoft.com/office/drawing/2014/main" id="{7017C51E-1E81-4EA9-A674-C6235BDDCE48}"/>
              </a:ext>
            </a:extLst>
          </p:cNvPr>
          <p:cNvSpPr txBox="1"/>
          <p:nvPr/>
        </p:nvSpPr>
        <p:spPr>
          <a:xfrm>
            <a:off x="839416" y="1570241"/>
            <a:ext cx="4104456" cy="4093428"/>
          </a:xfrm>
          <a:prstGeom prst="rect">
            <a:avLst/>
          </a:prstGeom>
          <a:noFill/>
        </p:spPr>
        <p:txBody>
          <a:bodyPr wrap="square" rtlCol="0">
            <a:spAutoFit/>
          </a:bodyPr>
          <a:lstStyle/>
          <a:p>
            <a:pPr marL="285750" indent="-285750" algn="just">
              <a:buFont typeface="Arial" panose="020B0604020202020204" pitchFamily="34" charset="0"/>
              <a:buChar char="•"/>
            </a:pPr>
            <a:endParaRPr lang="en-IN" sz="2000" dirty="0"/>
          </a:p>
          <a:p>
            <a:pPr marL="342900" indent="-342900" algn="just">
              <a:buClr>
                <a:srgbClr val="00B0F0"/>
              </a:buClr>
              <a:buFont typeface=".Lucida Grande UI Regular"/>
              <a:buChar char="►"/>
            </a:pPr>
            <a:r>
              <a:rPr lang="en-IN" sz="2000" dirty="0"/>
              <a:t>By look of the forecast plot, we can say that the data follows the previous period`s trend and is well within the confidence levels. </a:t>
            </a:r>
          </a:p>
          <a:p>
            <a:pPr marL="285750" indent="-285750" algn="just">
              <a:buFont typeface="Arial" panose="020B0604020202020204" pitchFamily="34" charset="0"/>
              <a:buChar char="•"/>
            </a:pPr>
            <a:endParaRPr lang="en-IN" sz="2000" dirty="0"/>
          </a:p>
          <a:p>
            <a:pPr marL="285750" indent="-285750" algn="just"/>
            <a:endParaRPr lang="en-IN" sz="2000" dirty="0"/>
          </a:p>
          <a:p>
            <a:pPr marL="342900" indent="-342900" algn="just">
              <a:buClr>
                <a:srgbClr val="00B0F0"/>
              </a:buClr>
              <a:buFont typeface=".Lucida Grande UI Regular"/>
              <a:buChar char="►"/>
            </a:pPr>
            <a:r>
              <a:rPr lang="en-IN" sz="2000" dirty="0"/>
              <a:t>We need to find the accuracy of each plot in addition to the confidence levels and trend to determine the best model.</a:t>
            </a:r>
          </a:p>
          <a:p>
            <a:pPr marL="285750" indent="-285750" algn="just">
              <a:buFont typeface="Arial" panose="020B0604020202020204" pitchFamily="34" charset="0"/>
              <a:buChar char="•"/>
            </a:pPr>
            <a:endParaRPr lang="en-IN" sz="2000" dirty="0"/>
          </a:p>
        </p:txBody>
      </p:sp>
    </p:spTree>
    <p:extLst>
      <p:ext uri="{BB962C8B-B14F-4D97-AF65-F5344CB8AC3E}">
        <p14:creationId xmlns:p14="http://schemas.microsoft.com/office/powerpoint/2010/main" val="1502041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9163082" cy="1320800"/>
          </a:xfrm>
        </p:spPr>
        <p:txBody>
          <a:bodyPr>
            <a:normAutofit fontScale="90000"/>
          </a:bodyPr>
          <a:lstStyle/>
          <a:p>
            <a:r>
              <a:rPr lang="en-IN" sz="4400" b="1" dirty="0"/>
              <a:t>Forecast Value Analysis (FVA): </a:t>
            </a:r>
            <a:br>
              <a:rPr lang="en-IN" sz="4400" b="1" dirty="0"/>
            </a:br>
            <a:r>
              <a:rPr lang="en-IN" sz="4400" b="1" dirty="0"/>
              <a:t>Predicting the best Model</a:t>
            </a:r>
            <a:br>
              <a:rPr lang="en-IN" sz="4400" b="1" dirty="0"/>
            </a:br>
            <a:endParaRPr lang="en-US" dirty="0"/>
          </a:p>
        </p:txBody>
      </p:sp>
      <p:sp>
        <p:nvSpPr>
          <p:cNvPr id="3" name="Content Placeholder 2"/>
          <p:cNvSpPr>
            <a:spLocks noGrp="1"/>
          </p:cNvSpPr>
          <p:nvPr>
            <p:ph idx="1"/>
          </p:nvPr>
        </p:nvSpPr>
        <p:spPr>
          <a:xfrm>
            <a:off x="623392" y="2348880"/>
            <a:ext cx="9217024" cy="4176464"/>
          </a:xfrm>
        </p:spPr>
        <p:txBody>
          <a:bodyPr>
            <a:noAutofit/>
          </a:bodyPr>
          <a:lstStyle/>
          <a:p>
            <a:pPr>
              <a:buFont typeface=".Lucida Grande UI Regular"/>
              <a:buChar char="►"/>
            </a:pPr>
            <a:r>
              <a:rPr lang="en-IN" dirty="0"/>
              <a:t>From all the 4 forecasting methods, we can see that the Forecast in the Increasing trend and inline with the testing data.</a:t>
            </a:r>
          </a:p>
          <a:p>
            <a:pPr marL="0" indent="0">
              <a:buNone/>
            </a:pPr>
            <a:r>
              <a:rPr lang="en-IN" dirty="0"/>
              <a:t>By calculating the MAPE of all these models we found that:</a:t>
            </a:r>
          </a:p>
          <a:p>
            <a:pPr>
              <a:buFont typeface="Arial" panose="020B0604020202020204" pitchFamily="34" charset="0"/>
              <a:buChar char="•"/>
            </a:pPr>
            <a:r>
              <a:rPr lang="en-IN" dirty="0"/>
              <a:t>MAPE Naïve method: 28.91%</a:t>
            </a:r>
          </a:p>
          <a:p>
            <a:pPr>
              <a:buFont typeface="Arial" panose="020B0604020202020204" pitchFamily="34" charset="0"/>
              <a:buChar char="•"/>
            </a:pPr>
            <a:r>
              <a:rPr lang="en-IN" dirty="0"/>
              <a:t>MAPE Mean method: 19.08%</a:t>
            </a:r>
          </a:p>
          <a:p>
            <a:pPr>
              <a:buFont typeface="Arial" panose="020B0604020202020204" pitchFamily="34" charset="0"/>
              <a:buChar char="•"/>
            </a:pPr>
            <a:r>
              <a:rPr lang="en-IN" dirty="0"/>
              <a:t>MAPE ARIMA method: </a:t>
            </a:r>
            <a:r>
              <a:rPr lang="en-IN" b="1" dirty="0"/>
              <a:t>1.81%</a:t>
            </a:r>
          </a:p>
          <a:p>
            <a:pPr>
              <a:buFont typeface="Arial" panose="020B0604020202020204" pitchFamily="34" charset="0"/>
              <a:buChar char="•"/>
            </a:pPr>
            <a:r>
              <a:rPr lang="en-IN" dirty="0"/>
              <a:t>MAPE Holt Winters Method: 20.56%</a:t>
            </a:r>
          </a:p>
          <a:p>
            <a:pPr>
              <a:buNone/>
            </a:pPr>
            <a:endParaRPr lang="en-IN" dirty="0"/>
          </a:p>
          <a:p>
            <a:pPr>
              <a:buNone/>
            </a:pPr>
            <a:r>
              <a:rPr lang="en-IN" dirty="0"/>
              <a:t>ARIMA has the lowest error and hence the best method to forecast the Sales data</a:t>
            </a:r>
            <a:endParaRPr lang="en-US"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144</TotalTime>
  <Words>626</Words>
  <Application>Microsoft Macintosh PowerPoint</Application>
  <PresentationFormat>Widescreen</PresentationFormat>
  <Paragraphs>108</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.Lucida Grande UI Regular</vt:lpstr>
      <vt:lpstr>Algerian</vt:lpstr>
      <vt:lpstr>Arial</vt:lpstr>
      <vt:lpstr>Calibri</vt:lpstr>
      <vt:lpstr>Lucida Console</vt:lpstr>
      <vt:lpstr>Trebuchet MS</vt:lpstr>
      <vt:lpstr>Wingdings 3</vt:lpstr>
      <vt:lpstr>Facet</vt:lpstr>
      <vt:lpstr>PowerPoint Presentation</vt:lpstr>
      <vt:lpstr>Assumptions</vt:lpstr>
      <vt:lpstr>Model Prediction</vt:lpstr>
      <vt:lpstr>Time Series Plot</vt:lpstr>
      <vt:lpstr>Effect of Features on Forecast</vt:lpstr>
      <vt:lpstr>Holts Winter Model:    </vt:lpstr>
      <vt:lpstr>Naive Method &amp; Mean Method</vt:lpstr>
      <vt:lpstr>PowerPoint Presentation</vt:lpstr>
      <vt:lpstr>Forecast Value Analysis (FVA):  Predicting the best Model </vt:lpstr>
      <vt:lpstr>Forecast of Sales- ARIMA Method- One Store: </vt:lpstr>
      <vt:lpstr> Forecast Data &amp; Results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Babu, Arjun</dc:creator>
  <cp:lastModifiedBy>Babu, Arjun</cp:lastModifiedBy>
  <cp:revision>13</cp:revision>
  <dcterms:created xsi:type="dcterms:W3CDTF">2020-02-10T20:04:33Z</dcterms:created>
  <dcterms:modified xsi:type="dcterms:W3CDTF">2020-02-10T22:45:17Z</dcterms:modified>
</cp:coreProperties>
</file>