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Objects="1">
      <p:cViewPr varScale="1">
        <p:scale>
          <a:sx n="112" d="100"/>
          <a:sy n="112" d="100"/>
        </p:scale>
        <p:origin x="57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129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0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929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56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50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2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4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87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4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9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A4DA-5DAA-466B-834A-5E1A1ED37F25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D0761C-F36A-41D0-BC48-61F6EF09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Forecast of Sales  2012-13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2567" y="4576402"/>
            <a:ext cx="48068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By</a:t>
            </a:r>
          </a:p>
          <a:p>
            <a:r>
              <a:rPr lang="en-US" b="1" dirty="0">
                <a:solidFill>
                  <a:srgbClr val="0070C0"/>
                </a:solidFill>
              </a:rPr>
              <a:t>Ankit </a:t>
            </a:r>
            <a:r>
              <a:rPr lang="en-US" b="1" dirty="0" err="1">
                <a:solidFill>
                  <a:srgbClr val="0070C0"/>
                </a:solidFill>
              </a:rPr>
              <a:t>Bagusetty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Arjun Babu</a:t>
            </a:r>
          </a:p>
          <a:p>
            <a:r>
              <a:rPr lang="en-US" b="1" dirty="0">
                <a:solidFill>
                  <a:srgbClr val="0070C0"/>
                </a:solidFill>
              </a:rPr>
              <a:t>Ramnath Ramachandran</a:t>
            </a:r>
          </a:p>
          <a:p>
            <a:r>
              <a:rPr lang="en-US" b="1">
                <a:solidFill>
                  <a:srgbClr val="0070C0"/>
                </a:solidFill>
              </a:rPr>
              <a:t>Vaishnavi </a:t>
            </a:r>
            <a:r>
              <a:rPr lang="en-US" b="1" dirty="0" err="1">
                <a:solidFill>
                  <a:srgbClr val="0070C0"/>
                </a:solidFill>
              </a:rPr>
              <a:t>Paramashivam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016F49-DB40-4AC3-AB8C-866DEA2F742C}"/>
              </a:ext>
            </a:extLst>
          </p:cNvPr>
          <p:cNvSpPr txBox="1">
            <a:spLocks/>
          </p:cNvSpPr>
          <p:nvPr/>
        </p:nvSpPr>
        <p:spPr>
          <a:xfrm>
            <a:off x="1775520" y="642918"/>
            <a:ext cx="9577063" cy="3866202"/>
          </a:xfrm>
          <a:prstGeom prst="rect">
            <a:avLst/>
          </a:prstGeom>
          <a:effectLst/>
        </p:spPr>
        <p:txBody>
          <a:bodyPr anchor="ctr">
            <a:no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IN" sz="6000" dirty="0">
                <a:solidFill>
                  <a:srgbClr val="00B0F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  <a:ea typeface="+mj-ea"/>
                <a:cs typeface="+mj-cs"/>
              </a:rPr>
              <a:t>Walmart</a:t>
            </a:r>
            <a:r>
              <a:rPr lang="en-IN" sz="60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  <a:ea typeface="+mj-ea"/>
                <a:cs typeface="+mj-cs"/>
              </a:rPr>
              <a:t> - </a:t>
            </a:r>
            <a:r>
              <a:rPr lang="en-IN" sz="6000" dirty="0">
                <a:solidFill>
                  <a:srgbClr val="0070C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  <a:ea typeface="+mj-ea"/>
                <a:cs typeface="+mj-cs"/>
              </a:rPr>
              <a:t>Forecast of Sales  2012-13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C33B-188E-234F-9075-6FA7183A8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72816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8000" dirty="0">
                <a:solidFill>
                  <a:schemeClr val="accent2"/>
                </a:solidFill>
              </a:rPr>
              <a:t>Thank You!!!!!</a:t>
            </a:r>
          </a:p>
        </p:txBody>
      </p:sp>
    </p:spTree>
    <p:extLst>
      <p:ext uri="{BB962C8B-B14F-4D97-AF65-F5344CB8AC3E}">
        <p14:creationId xmlns:p14="http://schemas.microsoft.com/office/powerpoint/2010/main" val="269580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580433"/>
            <a:ext cx="2764734" cy="5528734"/>
          </a:xfrm>
        </p:spPr>
        <p:txBody>
          <a:bodyPr>
            <a:normAutofit/>
          </a:bodyPr>
          <a:lstStyle/>
          <a:p>
            <a:pPr algn="r"/>
            <a:r>
              <a:rPr lang="en-US" sz="2600" dirty="0">
                <a:solidFill>
                  <a:srgbClr val="FFFFFF"/>
                </a:solidFill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580433"/>
            <a:ext cx="9319871" cy="662461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sz="2400" b="1" i="1" dirty="0"/>
              <a:t>We have considered the following scenarios</a:t>
            </a:r>
            <a:endParaRPr lang="en-IN" sz="2400" dirty="0"/>
          </a:p>
          <a:p>
            <a:r>
              <a:rPr lang="en-IN" sz="2400" dirty="0"/>
              <a:t>The data of store 1 of all 45 stores for our forecast analysis</a:t>
            </a:r>
          </a:p>
          <a:p>
            <a:r>
              <a:rPr lang="en-IN" sz="2400" dirty="0"/>
              <a:t>Holt Winters, ARIMA, Naïve, &amp; Mean method are used for comparison</a:t>
            </a:r>
          </a:p>
          <a:p>
            <a:r>
              <a:rPr lang="en-IN" sz="2400" dirty="0"/>
              <a:t>The demand values are the total demand of all departments combined for the week.</a:t>
            </a:r>
          </a:p>
          <a:p>
            <a:r>
              <a:rPr lang="en-IN" sz="2400" dirty="0"/>
              <a:t>We simplified the data and assumed only one department to predict the model.</a:t>
            </a: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7FE5D9-6947-494F-8D5F-622766B2ED2C}"/>
              </a:ext>
            </a:extLst>
          </p:cNvPr>
          <p:cNvSpPr txBox="1"/>
          <p:nvPr/>
        </p:nvSpPr>
        <p:spPr>
          <a:xfrm>
            <a:off x="695400" y="748833"/>
            <a:ext cx="8568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Assumptions &amp; Model Prediction</a:t>
            </a:r>
            <a:endParaRPr lang="en-US" sz="4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83162" cy="1320800"/>
          </a:xfrm>
        </p:spPr>
        <p:txBody>
          <a:bodyPr>
            <a:noAutofit/>
          </a:bodyPr>
          <a:lstStyle/>
          <a:p>
            <a:r>
              <a:rPr lang="en-IN" sz="4400" dirty="0"/>
              <a:t>Auto Regressive Integrated Moving Average Model (ARIMA) 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178" y="2492896"/>
            <a:ext cx="10387218" cy="3836498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The AR part of ARIMA is the variable of interest that is regressed on its own lagged values. The MA part indicates that the regression error is actually a linear combination of error terms whose values occurred repeatedly and at various times in the past.</a:t>
            </a:r>
            <a:endParaRPr lang="en-IN" sz="2000" b="1" dirty="0"/>
          </a:p>
          <a:p>
            <a:endParaRPr lang="en-IN" sz="2000" b="1" dirty="0"/>
          </a:p>
          <a:p>
            <a:r>
              <a:rPr lang="en-IN" sz="2000" b="1" dirty="0"/>
              <a:t>Steps followed in ARIMA Modelling: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Exploratory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Fitting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Accuracy Measurement</a:t>
            </a:r>
          </a:p>
          <a:p>
            <a:pPr marL="0" indent="0" algn="just">
              <a:buNone/>
            </a:pPr>
            <a:endParaRPr lang="en-IN" sz="28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09600"/>
            <a:ext cx="8650610" cy="1320800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00B0F0"/>
                </a:solidFill>
              </a:rPr>
              <a:t>We need to observe four components of the decomposition graph to proceed any further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560" y="1700808"/>
            <a:ext cx="5173384" cy="410445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40A75-C0DC-467C-A408-E68E5C64B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1730248"/>
            <a:ext cx="6503159" cy="3808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17DD6-788E-4B47-B4EE-3B31888B92D1}"/>
              </a:ext>
            </a:extLst>
          </p:cNvPr>
          <p:cNvSpPr txBox="1"/>
          <p:nvPr/>
        </p:nvSpPr>
        <p:spPr>
          <a:xfrm>
            <a:off x="623392" y="2088212"/>
            <a:ext cx="4203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b="1" dirty="0">
                <a:solidFill>
                  <a:srgbClr val="00B0F0"/>
                </a:solidFill>
              </a:rPr>
              <a:t>Observed</a:t>
            </a:r>
            <a:r>
              <a:rPr lang="en-IN" sz="1600" dirty="0"/>
              <a:t> – the actual data plot</a:t>
            </a:r>
          </a:p>
          <a:p>
            <a:pPr algn="just"/>
            <a:r>
              <a:rPr lang="en-IN" sz="1600" b="1" dirty="0">
                <a:solidFill>
                  <a:srgbClr val="00B0F0"/>
                </a:solidFill>
              </a:rPr>
              <a:t>Trend</a:t>
            </a:r>
            <a:r>
              <a:rPr lang="en-IN" sz="1600" dirty="0"/>
              <a:t> – the overall upward or downward movement of the data points</a:t>
            </a:r>
          </a:p>
          <a:p>
            <a:pPr algn="just"/>
            <a:r>
              <a:rPr lang="en-IN" sz="1600" b="1" dirty="0">
                <a:solidFill>
                  <a:srgbClr val="00B0F0"/>
                </a:solidFill>
              </a:rPr>
              <a:t>Seasonal</a:t>
            </a:r>
            <a:r>
              <a:rPr lang="en-IN" sz="1600" dirty="0"/>
              <a:t> – any monthly/yearly pattern of the data points</a:t>
            </a:r>
          </a:p>
          <a:p>
            <a:pPr algn="just"/>
            <a:r>
              <a:rPr lang="en-IN" sz="1600" b="1" dirty="0">
                <a:solidFill>
                  <a:srgbClr val="00B0F0"/>
                </a:solidFill>
              </a:rPr>
              <a:t>Random</a:t>
            </a:r>
            <a:r>
              <a:rPr lang="en-IN" sz="1600" dirty="0"/>
              <a:t> – unexplainable part of the data</a:t>
            </a:r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  <a:p>
            <a:pPr algn="just"/>
            <a:r>
              <a:rPr lang="en-IN" sz="1600" dirty="0"/>
              <a:t>By observing the graph, we can say that the data satisfies the assumptions of ARIMA modelling, mainly, seasonality and stationarity.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A4ED-92EE-584F-A686-9E8950E5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3759"/>
            <a:ext cx="9379106" cy="1320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400" b="1" dirty="0">
                <a:solidFill>
                  <a:srgbClr val="00B0F0"/>
                </a:solidFill>
              </a:rPr>
              <a:t>Achieving Stationarity: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957A4-24C0-0F40-818E-114CB2F88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1660559"/>
            <a:ext cx="6832580" cy="426642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95DA1C-B739-AD46-8778-E80DCFA72527}"/>
              </a:ext>
            </a:extLst>
          </p:cNvPr>
          <p:cNvSpPr txBox="1"/>
          <p:nvPr/>
        </p:nvSpPr>
        <p:spPr>
          <a:xfrm>
            <a:off x="676703" y="1484784"/>
            <a:ext cx="4195161" cy="4170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.Lucida Grande UI Regular"/>
              <a:buChar char="►"/>
            </a:pPr>
            <a:r>
              <a:rPr lang="en-US" sz="1600" dirty="0"/>
              <a:t>To achieve the stationarity, we compute the difference between consecutive observations &amp; Log or </a:t>
            </a:r>
            <a:r>
              <a:rPr lang="en-US" sz="1600" dirty="0" err="1"/>
              <a:t>Sq</a:t>
            </a:r>
            <a:r>
              <a:rPr lang="en-US" sz="1600" dirty="0"/>
              <a:t> Root of the series data to stabilize non constant variants.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.Lucida Grande UI Regular"/>
              <a:buChar char="►"/>
            </a:pPr>
            <a:r>
              <a:rPr lang="en-US" sz="1600" dirty="0"/>
              <a:t>This can be done by using </a:t>
            </a:r>
            <a:r>
              <a:rPr lang="en-US" sz="1600" b="1" dirty="0"/>
              <a:t>unit root test and can be used on the trending data to make it stationary.</a:t>
            </a:r>
          </a:p>
        </p:txBody>
      </p:sp>
    </p:spTree>
    <p:extLst>
      <p:ext uri="{BB962C8B-B14F-4D97-AF65-F5344CB8AC3E}">
        <p14:creationId xmlns:p14="http://schemas.microsoft.com/office/powerpoint/2010/main" val="12958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59608" y="500042"/>
            <a:ext cx="7498080" cy="917278"/>
          </a:xfrm>
        </p:spPr>
        <p:txBody>
          <a:bodyPr>
            <a:noAutofit/>
          </a:bodyPr>
          <a:lstStyle/>
          <a:p>
            <a:pPr marL="285750" indent="-285750"/>
            <a:r>
              <a:rPr lang="en-US" sz="4000" dirty="0"/>
              <a:t>Removing Seasonality:</a:t>
            </a:r>
            <a:br>
              <a:rPr lang="en-US" sz="4000" dirty="0"/>
            </a:br>
            <a:br>
              <a:rPr lang="en-IN" sz="4000" dirty="0">
                <a:solidFill>
                  <a:srgbClr val="00B0F0"/>
                </a:solidFill>
              </a:rPr>
            </a:br>
            <a:br>
              <a:rPr lang="en-IN" sz="4000" dirty="0">
                <a:solidFill>
                  <a:srgbClr val="00B0F0"/>
                </a:solidFill>
              </a:rPr>
            </a:br>
            <a:br>
              <a:rPr lang="en-IN" sz="4000" dirty="0">
                <a:solidFill>
                  <a:srgbClr val="00B0F0"/>
                </a:solidFill>
              </a:rPr>
            </a:br>
            <a:br>
              <a:rPr lang="en-IN" sz="4000" dirty="0">
                <a:solidFill>
                  <a:srgbClr val="00B0F0"/>
                </a:solidFill>
              </a:rPr>
            </a:b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67408" y="5229200"/>
            <a:ext cx="9690280" cy="5424576"/>
          </a:xfrm>
        </p:spPr>
        <p:txBody>
          <a:bodyPr>
            <a:normAutofit/>
          </a:bodyPr>
          <a:lstStyle/>
          <a:p>
            <a:pPr>
              <a:buFont typeface=".Lucida Grande UI Regular"/>
              <a:buChar char="►"/>
            </a:pPr>
            <a:r>
              <a:rPr lang="en-US" sz="2000" dirty="0">
                <a:solidFill>
                  <a:schemeClr val="tx1"/>
                </a:solidFill>
              </a:rPr>
              <a:t>To remove seasonality from the data we have subtracted the seasonal component from the original series and then difference it to remove seasonality &amp; to make it stationary</a:t>
            </a:r>
            <a:r>
              <a:rPr lang="en-IN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D2EAF5-EE90-164E-B2E8-D8B4C9660D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3" y="1452298"/>
            <a:ext cx="6113176" cy="363288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ACF &amp; PACF Plots: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0227B7-530E-114F-9EE5-2257D3F0F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152" y="586391"/>
            <a:ext cx="5913514" cy="527992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FBF387-2985-254C-AB84-2857B5BFBF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0844" y="1773238"/>
            <a:ext cx="4798944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Shape of ACF defines the value of p &amp; q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     p- Order of Auto Regressive model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     Q- Order of Moving Average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E295C-245B-044B-AE0D-24C017346F44}"/>
              </a:ext>
            </a:extLst>
          </p:cNvPr>
          <p:cNvSpPr txBox="1"/>
          <p:nvPr/>
        </p:nvSpPr>
        <p:spPr>
          <a:xfrm>
            <a:off x="510844" y="4077072"/>
            <a:ext cx="496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.Lucida Grande UI Regular"/>
              <a:buChar char="►"/>
            </a:pPr>
            <a:r>
              <a:rPr lang="en-IN" dirty="0"/>
              <a:t>PACF at lag k describes the correlation between all data points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10A3-145F-2B4E-A804-885C974A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238319"/>
            <a:ext cx="9595130" cy="1307232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rgbClr val="00B0F0"/>
                </a:solidFill>
              </a:rPr>
              <a:t>Forecast of Sales- ARIMA Method- One Store:</a:t>
            </a:r>
            <a:br>
              <a:rPr lang="en-IN" sz="4400" dirty="0">
                <a:solidFill>
                  <a:srgbClr val="00B0F0"/>
                </a:solidFill>
              </a:rPr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C692AB-0D44-9D4E-A968-477EA9495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" r="1610" b="53765"/>
          <a:stretch/>
        </p:blipFill>
        <p:spPr>
          <a:xfrm>
            <a:off x="263352" y="1545551"/>
            <a:ext cx="10719376" cy="42484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015CDF-4DE8-9949-8E0A-26D7A91957C3}"/>
              </a:ext>
            </a:extLst>
          </p:cNvPr>
          <p:cNvSpPr/>
          <p:nvPr/>
        </p:nvSpPr>
        <p:spPr>
          <a:xfrm>
            <a:off x="623392" y="5776532"/>
            <a:ext cx="10081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B0F0"/>
              </a:buClr>
              <a:buFont typeface=".Lucida Grande UI Regular"/>
              <a:buChar char="►"/>
            </a:pPr>
            <a:r>
              <a:rPr lang="en-IN" dirty="0"/>
              <a:t>We use </a:t>
            </a:r>
            <a:r>
              <a:rPr lang="en-IN" dirty="0" err="1"/>
              <a:t>auto.arima</a:t>
            </a:r>
            <a:r>
              <a:rPr lang="en-IN" dirty="0"/>
              <a:t>() function in R which uses a combination of Unit Root Test to decide p, d, &amp; q values and gets the optimal output. The model automatically predicts the future sales value with the 80% &amp; 95%  prediction intervals as shown </a:t>
            </a:r>
            <a:r>
              <a:rPr lang="en-IN"/>
              <a:t>in 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85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 Forecast Data &amp;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585973-E2FA-42F3-86BC-E751FC257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37528"/>
              </p:ext>
            </p:extLst>
          </p:nvPr>
        </p:nvGraphicFramePr>
        <p:xfrm>
          <a:off x="551384" y="2209354"/>
          <a:ext cx="5688632" cy="39693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1939">
                  <a:extLst>
                    <a:ext uri="{9D8B030D-6E8A-4147-A177-3AD203B41FA5}">
                      <a16:colId xmlns:a16="http://schemas.microsoft.com/office/drawing/2014/main" val="3636339944"/>
                    </a:ext>
                  </a:extLst>
                </a:gridCol>
                <a:gridCol w="3926693">
                  <a:extLst>
                    <a:ext uri="{9D8B030D-6E8A-4147-A177-3AD203B41FA5}">
                      <a16:colId xmlns:a16="http://schemas.microsoft.com/office/drawing/2014/main" val="2292403622"/>
                    </a:ext>
                  </a:extLst>
                </a:gridCol>
              </a:tblGrid>
              <a:tr h="3969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Date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1" marR="6481" marT="6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Forecast   Lo 80       Hi 80      Lo 95      Hi 95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81" marR="6481" marT="6481" marB="0" anchor="ctr"/>
                </a:tc>
                <a:extLst>
                  <a:ext uri="{0D108BD9-81ED-4DB2-BD59-A6C34878D82A}">
                    <a16:rowId xmlns:a16="http://schemas.microsoft.com/office/drawing/2014/main" val="3617137611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02-11-2012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1" marR="6481" marT="6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1755919  1673137  1838701  1629315  1882523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81" marR="6481" marT="6481" marB="0" anchor="ctr"/>
                </a:tc>
                <a:extLst>
                  <a:ext uri="{0D108BD9-81ED-4DB2-BD59-A6C34878D82A}">
                    <a16:rowId xmlns:a16="http://schemas.microsoft.com/office/drawing/2014/main" val="3880124694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09-11-2012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1" marR="6481" marT="6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1653628  1570846  1736410  1527024  1780233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81" marR="6481" marT="6481" marB="0" anchor="ctr"/>
                </a:tc>
                <a:extLst>
                  <a:ext uri="{0D108BD9-81ED-4DB2-BD59-A6C34878D82A}">
                    <a16:rowId xmlns:a16="http://schemas.microsoft.com/office/drawing/2014/main" val="1337375317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16-11-2012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1" marR="6481" marT="6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1598173  1515391  1680955  1471569  1724777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81" marR="6481" marT="6481" marB="0" anchor="ctr"/>
                </a:tc>
                <a:extLst>
                  <a:ext uri="{0D108BD9-81ED-4DB2-BD59-A6C34878D82A}">
                    <a16:rowId xmlns:a16="http://schemas.microsoft.com/office/drawing/2014/main" val="1886935409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23-11-2012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1" marR="6481" marT="6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2092010  2009228  2174792  1965406  2218614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81" marR="6481" marT="6481" marB="0" anchor="ctr"/>
                </a:tc>
                <a:extLst>
                  <a:ext uri="{0D108BD9-81ED-4DB2-BD59-A6C34878D82A}">
                    <a16:rowId xmlns:a16="http://schemas.microsoft.com/office/drawing/2014/main" val="3822133163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30-11-2012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1" marR="6481" marT="6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1642773  1559991  1725555  1516169  1769378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81" marR="6481" marT="6481" marB="0" anchor="ctr"/>
                </a:tc>
                <a:extLst>
                  <a:ext uri="{0D108BD9-81ED-4DB2-BD59-A6C34878D82A}">
                    <a16:rowId xmlns:a16="http://schemas.microsoft.com/office/drawing/2014/main" val="2157724356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07-12-2012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1" marR="6481" marT="6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1858372  1775590  1941154  1731768  1984976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81" marR="6481" marT="6481" marB="0" anchor="ctr"/>
                </a:tc>
                <a:extLst>
                  <a:ext uri="{0D108BD9-81ED-4DB2-BD59-A6C34878D82A}">
                    <a16:rowId xmlns:a16="http://schemas.microsoft.com/office/drawing/2014/main" val="694603041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14-12-2012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1" marR="6481" marT="6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1939866  1857084  2022648  1813262  2066470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81" marR="6481" marT="6481" marB="0" anchor="ctr"/>
                </a:tc>
                <a:extLst>
                  <a:ext uri="{0D108BD9-81ED-4DB2-BD59-A6C34878D82A}">
                    <a16:rowId xmlns:a16="http://schemas.microsoft.com/office/drawing/2014/main" val="3454488492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21-12-2012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1" marR="6481" marT="6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2328878  2246096  2411661  2202274  2455483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81" marR="6481" marT="6481" marB="0" anchor="ctr"/>
                </a:tc>
                <a:extLst>
                  <a:ext uri="{0D108BD9-81ED-4DB2-BD59-A6C34878D82A}">
                    <a16:rowId xmlns:a16="http://schemas.microsoft.com/office/drawing/2014/main" val="3194992521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28-12-2012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81" marR="6481" marT="64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 1556152  1473370  1638934  1429548  1682756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481" marR="6481" marT="6481" marB="0" anchor="ctr"/>
                </a:tc>
                <a:extLst>
                  <a:ext uri="{0D108BD9-81ED-4DB2-BD59-A6C34878D82A}">
                    <a16:rowId xmlns:a16="http://schemas.microsoft.com/office/drawing/2014/main" val="34580514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7B15430-C266-0341-BBE9-EBB49D5823E8}"/>
              </a:ext>
            </a:extLst>
          </p:cNvPr>
          <p:cNvSpPr txBox="1"/>
          <p:nvPr/>
        </p:nvSpPr>
        <p:spPr>
          <a:xfrm>
            <a:off x="551384" y="1835532"/>
            <a:ext cx="338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Forecast Data: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68BDE8-709B-F04C-BA73-8111BED2B29B}"/>
              </a:ext>
            </a:extLst>
          </p:cNvPr>
          <p:cNvSpPr txBox="1"/>
          <p:nvPr/>
        </p:nvSpPr>
        <p:spPr>
          <a:xfrm>
            <a:off x="6522690" y="1821118"/>
            <a:ext cx="313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Accuracy Analysis: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544AC6-249A-2746-B651-0B9BD712E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40717"/>
              </p:ext>
            </p:extLst>
          </p:nvPr>
        </p:nvGraphicFramePr>
        <p:xfrm>
          <a:off x="6522690" y="2215164"/>
          <a:ext cx="4973910" cy="3963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955">
                  <a:extLst>
                    <a:ext uri="{9D8B030D-6E8A-4147-A177-3AD203B41FA5}">
                      <a16:colId xmlns:a16="http://schemas.microsoft.com/office/drawing/2014/main" val="3258378507"/>
                    </a:ext>
                  </a:extLst>
                </a:gridCol>
                <a:gridCol w="2486955">
                  <a:extLst>
                    <a:ext uri="{9D8B030D-6E8A-4147-A177-3AD203B41FA5}">
                      <a16:colId xmlns:a16="http://schemas.microsoft.com/office/drawing/2014/main" val="1886286276"/>
                    </a:ext>
                  </a:extLst>
                </a:gridCol>
              </a:tblGrid>
              <a:tr h="4954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29367"/>
                  </a:ext>
                </a:extLst>
              </a:tr>
              <a:tr h="4954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539.8851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30992"/>
                  </a:ext>
                </a:extLst>
              </a:tr>
              <a:tr h="4954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51245.22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400673"/>
                  </a:ext>
                </a:extLst>
              </a:tr>
              <a:tr h="4954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32322.96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44127"/>
                  </a:ext>
                </a:extLst>
              </a:tr>
              <a:tr h="495441">
                <a:tc>
                  <a:txBody>
                    <a:bodyPr/>
                    <a:lstStyle/>
                    <a:p>
                      <a:r>
                        <a:rPr lang="en-IN" dirty="0"/>
                        <a:t>MPE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-0.01987656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86083"/>
                  </a:ext>
                </a:extLst>
              </a:tr>
              <a:tr h="495441">
                <a:tc>
                  <a:txBody>
                    <a:bodyPr/>
                    <a:lstStyle/>
                    <a:p>
                      <a:r>
                        <a:rPr lang="en-IN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2.021818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74650"/>
                  </a:ext>
                </a:extLst>
              </a:tr>
              <a:tr h="495441">
                <a:tc>
                  <a:txBody>
                    <a:bodyPr/>
                    <a:lstStyle/>
                    <a:p>
                      <a:r>
                        <a:rPr lang="en-IN" dirty="0"/>
                        <a:t>MASE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0.4725167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93430"/>
                  </a:ext>
                </a:extLst>
              </a:tr>
              <a:tr h="495441">
                <a:tc>
                  <a:txBody>
                    <a:bodyPr/>
                    <a:lstStyle/>
                    <a:p>
                      <a:r>
                        <a:rPr lang="en-IN" dirty="0"/>
                        <a:t>ACF1Training 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0.08025631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797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D3B2C0D-DE8B-3848-A63A-D050A33323B9}"/>
              </a:ext>
            </a:extLst>
          </p:cNvPr>
          <p:cNvSpPr/>
          <p:nvPr/>
        </p:nvSpPr>
        <p:spPr>
          <a:xfrm>
            <a:off x="551384" y="62484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i="1" dirty="0"/>
              <a:t>* This is only a part of the whole data. This can be found in an excel sheet in the Zip file named “WEEKLY FORECAST FOR STORE 1”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556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.Lucida Grande UI Regular</vt:lpstr>
      <vt:lpstr>Algerian</vt:lpstr>
      <vt:lpstr>Arial</vt:lpstr>
      <vt:lpstr>Calibri</vt:lpstr>
      <vt:lpstr>Lucida Console</vt:lpstr>
      <vt:lpstr>Trebuchet MS</vt:lpstr>
      <vt:lpstr>Wingdings 2</vt:lpstr>
      <vt:lpstr>Wingdings 3</vt:lpstr>
      <vt:lpstr>Facet</vt:lpstr>
      <vt:lpstr>PowerPoint Presentation</vt:lpstr>
      <vt:lpstr>Assumptions</vt:lpstr>
      <vt:lpstr>Auto Regressive Integrated Moving Average Model (ARIMA) :</vt:lpstr>
      <vt:lpstr>We need to observe four components of the decomposition graph to proceed any further</vt:lpstr>
      <vt:lpstr>Achieving Stationarity:</vt:lpstr>
      <vt:lpstr>Removing Seasonality:     </vt:lpstr>
      <vt:lpstr>ACF &amp; PACF Plots:</vt:lpstr>
      <vt:lpstr>Forecast of Sales- ARIMA Method- One Store: </vt:lpstr>
      <vt:lpstr> Forecast Data &amp;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Babu, Arjun</dc:creator>
  <cp:lastModifiedBy>Babu, Arjun</cp:lastModifiedBy>
  <cp:revision>19</cp:revision>
  <dcterms:created xsi:type="dcterms:W3CDTF">2020-02-10T20:04:33Z</dcterms:created>
  <dcterms:modified xsi:type="dcterms:W3CDTF">2020-02-10T22:44:18Z</dcterms:modified>
</cp:coreProperties>
</file>