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4"/>
  </p:sldMasterIdLst>
  <p:notesMasterIdLst>
    <p:notesMasterId r:id="rId27"/>
  </p:notesMasterIdLst>
  <p:sldIdLst>
    <p:sldId id="256" r:id="rId5"/>
    <p:sldId id="278" r:id="rId6"/>
    <p:sldId id="258" r:id="rId7"/>
    <p:sldId id="261" r:id="rId8"/>
    <p:sldId id="260" r:id="rId9"/>
    <p:sldId id="280" r:id="rId10"/>
    <p:sldId id="281" r:id="rId11"/>
    <p:sldId id="282" r:id="rId12"/>
    <p:sldId id="283" r:id="rId13"/>
    <p:sldId id="284" r:id="rId14"/>
    <p:sldId id="262" r:id="rId15"/>
    <p:sldId id="285" r:id="rId16"/>
    <p:sldId id="286" r:id="rId17"/>
    <p:sldId id="287" r:id="rId18"/>
    <p:sldId id="288" r:id="rId19"/>
    <p:sldId id="290" r:id="rId20"/>
    <p:sldId id="289" r:id="rId21"/>
    <p:sldId id="291" r:id="rId22"/>
    <p:sldId id="267" r:id="rId23"/>
    <p:sldId id="270" r:id="rId24"/>
    <p:sldId id="29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41" autoAdjust="0"/>
  </p:normalViewPr>
  <p:slideViewPr>
    <p:cSldViewPr snapToGrid="0">
      <p:cViewPr varScale="1">
        <p:scale>
          <a:sx n="61" d="100"/>
          <a:sy n="61" d="100"/>
        </p:scale>
        <p:origin x="884" y="28"/>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r>
              <a:rPr lang="en-US"/>
              <a:t>20XX</a:t>
            </a:r>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94A09A9-5501-47C1-A89A-A340965A2BE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3306223"/>
      </p:ext>
    </p:extLst>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11074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860298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87246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39885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651159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3305032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185036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06776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80021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665997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12170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0822636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2" name="Rectangle 1">
            <a:extLst>
              <a:ext uri="{FF2B5EF4-FFF2-40B4-BE49-F238E27FC236}">
                <a16:creationId xmlns:a16="http://schemas.microsoft.com/office/drawing/2014/main" id="{EC6CE4EE-E5D1-76CC-4D1D-D51DA29C3669}"/>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DAD9D0D-57E0-90A5-EC0D-3F7256AEA143}"/>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7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8912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671736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02658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98143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t>20XX</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8846BE7C-7438-E6C4-195D-653FD79DC755}"/>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06331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9" r:id="rId15"/>
    <p:sldLayoutId id="2147483690" r:id="rId16"/>
    <p:sldLayoutId id="2147483693" r:id="rId17"/>
    <p:sldLayoutId id="2147483694" r:id="rId18"/>
    <p:sldLayoutId id="2147483671" r:id="rId19"/>
    <p:sldLayoutId id="2147483667" r:id="rId20"/>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6.xml"/><Relationship Id="rId5" Type="http://schemas.openxmlformats.org/officeDocument/2006/relationships/image" Target="../media/image25.jp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t="20" b="20"/>
          <a:stretch/>
        </p:blipFill>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3" y="2081719"/>
            <a:ext cx="5301205" cy="2774060"/>
          </a:xfrm>
        </p:spPr>
        <p:txBody>
          <a:bodyPr>
            <a:normAutofit/>
          </a:bodyPr>
          <a:lstStyle/>
          <a:p>
            <a:r>
              <a:rPr lang="en-US" dirty="0">
                <a:solidFill>
                  <a:schemeClr val="bg2">
                    <a:lumMod val="25000"/>
                  </a:schemeClr>
                </a:solidFill>
              </a:rPr>
              <a:t>Machine Learning Approaches for Effective Movie Recommendations: A Comprehensive Study</a:t>
            </a:r>
          </a:p>
        </p:txBody>
      </p:sp>
      <p:sp>
        <p:nvSpPr>
          <p:cNvPr id="7" name="TextBox 6">
            <a:extLst>
              <a:ext uri="{FF2B5EF4-FFF2-40B4-BE49-F238E27FC236}">
                <a16:creationId xmlns:a16="http://schemas.microsoft.com/office/drawing/2014/main" id="{890C303B-7E86-E3E6-6F6C-97595BFCA16A}"/>
              </a:ext>
            </a:extLst>
          </p:cNvPr>
          <p:cNvSpPr txBox="1"/>
          <p:nvPr/>
        </p:nvSpPr>
        <p:spPr>
          <a:xfrm>
            <a:off x="839098" y="538714"/>
            <a:ext cx="5803440" cy="707886"/>
          </a:xfrm>
          <a:prstGeom prst="rect">
            <a:avLst/>
          </a:prstGeom>
          <a:noFill/>
        </p:spPr>
        <p:txBody>
          <a:bodyPr wrap="square" rtlCol="0">
            <a:spAutoFit/>
          </a:bodyPr>
          <a:lstStyle/>
          <a:p>
            <a:r>
              <a:rPr lang="en-IN" sz="4000" dirty="0">
                <a:solidFill>
                  <a:srgbClr val="002060"/>
                </a:solidFill>
              </a:rPr>
              <a:t>PRML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0" y="-30372"/>
            <a:ext cx="6833937" cy="6858000"/>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Content Placeholder 14">
            <a:extLst>
              <a:ext uri="{FF2B5EF4-FFF2-40B4-BE49-F238E27FC236}">
                <a16:creationId xmlns:a16="http://schemas.microsoft.com/office/drawing/2014/main" id="{F1D6E7D9-7279-D857-90A1-1C74A75B8175}"/>
              </a:ext>
            </a:extLst>
          </p:cNvPr>
          <p:cNvSpPr>
            <a:spLocks noGrp="1"/>
          </p:cNvSpPr>
          <p:nvPr>
            <p:ph idx="1"/>
          </p:nvPr>
        </p:nvSpPr>
        <p:spPr>
          <a:xfrm>
            <a:off x="838200" y="1313339"/>
            <a:ext cx="5840069" cy="4702450"/>
          </a:xfrm>
          <a:ln>
            <a:solidFill>
              <a:schemeClr val="bg1"/>
            </a:solidFill>
          </a:ln>
        </p:spPr>
        <p:txBody>
          <a:bodyPr>
            <a:normAutofit/>
          </a:bodyPr>
          <a:lstStyle/>
          <a:p>
            <a:pPr marL="0" indent="0">
              <a:buNone/>
            </a:pPr>
            <a:r>
              <a:rPr lang="en-US" sz="2000" dirty="0"/>
              <a:t>A. </a:t>
            </a:r>
            <a:r>
              <a:rPr lang="en-US" sz="2000" b="1" dirty="0">
                <a:latin typeface="Georgia" panose="02040502050405020303" pitchFamily="18" charset="0"/>
              </a:rPr>
              <a:t>Cosine Similarity and Matrix Factorization</a:t>
            </a:r>
          </a:p>
          <a:p>
            <a:pPr marL="0" indent="0">
              <a:buNone/>
            </a:pPr>
            <a:r>
              <a:rPr lang="en-US" sz="2000" dirty="0"/>
              <a:t>This hybrid model combines content-based filtering (cosine similarity) and collaborative filtering (matrix factorization).</a:t>
            </a:r>
          </a:p>
          <a:p>
            <a:pPr marL="0" indent="0">
              <a:buNone/>
            </a:pPr>
            <a:r>
              <a:rPr lang="en-US" sz="2000" dirty="0"/>
              <a:t> It leverages both user-item interactions and item </a:t>
            </a:r>
            <a:r>
              <a:rPr lang="en-US" sz="2000" dirty="0">
                <a:latin typeface="Georgia" panose="02040502050405020303" pitchFamily="18" charset="0"/>
              </a:rPr>
              <a:t>features</a:t>
            </a:r>
            <a:r>
              <a:rPr lang="en-US" sz="2000" dirty="0"/>
              <a:t> to make recommendations, providing a more comprehensive approach to recommendation</a:t>
            </a:r>
          </a:p>
          <a:p>
            <a:pPr marL="0" indent="0">
              <a:buNone/>
            </a:pPr>
            <a:endParaRPr lang="en-US" sz="2400"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10</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593558" y="577516"/>
            <a:ext cx="4267200" cy="523220"/>
          </a:xfrm>
          <a:prstGeom prst="rect">
            <a:avLst/>
          </a:prstGeom>
          <a:noFill/>
        </p:spPr>
        <p:txBody>
          <a:bodyPr wrap="square" rtlCol="0">
            <a:spAutoFit/>
          </a:bodyPr>
          <a:lstStyle/>
          <a:p>
            <a:r>
              <a:rPr lang="en-IN" sz="2800" dirty="0">
                <a:solidFill>
                  <a:srgbClr val="002060"/>
                </a:solidFill>
              </a:rPr>
              <a:t>Hybrid Filtering</a:t>
            </a:r>
          </a:p>
        </p:txBody>
      </p:sp>
      <p:pic>
        <p:nvPicPr>
          <p:cNvPr id="3" name="Picture 2">
            <a:extLst>
              <a:ext uri="{FF2B5EF4-FFF2-40B4-BE49-F238E27FC236}">
                <a16:creationId xmlns:a16="http://schemas.microsoft.com/office/drawing/2014/main" id="{266EB415-26BC-F7FE-B364-D18C3B9F685A}"/>
              </a:ext>
            </a:extLst>
          </p:cNvPr>
          <p:cNvPicPr>
            <a:picLocks noChangeAspect="1"/>
          </p:cNvPicPr>
          <p:nvPr/>
        </p:nvPicPr>
        <p:blipFill>
          <a:blip r:embed="rId2"/>
          <a:stretch>
            <a:fillRect/>
          </a:stretch>
        </p:blipFill>
        <p:spPr>
          <a:xfrm>
            <a:off x="7427495" y="983505"/>
            <a:ext cx="3015916" cy="4866592"/>
          </a:xfrm>
          <a:prstGeom prst="rect">
            <a:avLst/>
          </a:prstGeom>
        </p:spPr>
      </p:pic>
    </p:spTree>
    <p:extLst>
      <p:ext uri="{BB962C8B-B14F-4D97-AF65-F5344CB8AC3E}">
        <p14:creationId xmlns:p14="http://schemas.microsoft.com/office/powerpoint/2010/main" val="1051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259396" y="2386584"/>
            <a:ext cx="5486399" cy="2084832"/>
          </a:xfrm>
        </p:spPr>
        <p:txBody>
          <a:bodyPr>
            <a:normAutofit/>
          </a:bodyPr>
          <a:lstStyle/>
          <a:p>
            <a:r>
              <a:rPr lang="en-IN" sz="6600" dirty="0">
                <a:solidFill>
                  <a:schemeClr val="bg2">
                    <a:lumMod val="50000"/>
                  </a:schemeClr>
                </a:solidFill>
              </a:rPr>
              <a:t>Learnings </a:t>
            </a:r>
            <a:endParaRPr lang="en-US" sz="6600" dirty="0">
              <a:solidFill>
                <a:schemeClr val="bg2">
                  <a:lumMod val="50000"/>
                </a:schemeClr>
              </a:solidFill>
            </a:endParaRPr>
          </a:p>
        </p:txBody>
      </p:sp>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p:txBody>
          <a:bodyPr>
            <a:normAutofit lnSpcReduction="10000"/>
          </a:bodyPr>
          <a:lstStyle/>
          <a:p>
            <a:fld id="{294A09A9-5501-47C1-A89A-A340965A2BE2}" type="slidenum">
              <a:rPr lang="en-US" smtClean="0"/>
              <a:pPr/>
              <a:t>11</a:t>
            </a:fld>
            <a:endParaRPr lang="en-US" dirty="0"/>
          </a:p>
        </p:txBody>
      </p:sp>
      <p:pic>
        <p:nvPicPr>
          <p:cNvPr id="10" name="Picture Placeholder 9">
            <a:extLst>
              <a:ext uri="{FF2B5EF4-FFF2-40B4-BE49-F238E27FC236}">
                <a16:creationId xmlns:a16="http://schemas.microsoft.com/office/drawing/2014/main" id="{920F1D22-3604-8834-4C5C-30485FEB6B06}"/>
              </a:ext>
            </a:extLst>
          </p:cNvPr>
          <p:cNvPicPr>
            <a:picLocks noGrp="1" noChangeAspect="1"/>
          </p:cNvPicPr>
          <p:nvPr>
            <p:ph type="pic" sz="quarter" idx="13"/>
          </p:nvPr>
        </p:nvPicPr>
        <p:blipFill>
          <a:blip r:embed="rId2"/>
          <a:srcRect t="798" b="798"/>
          <a:stretch>
            <a:fillRect/>
          </a:stretch>
        </p:blipFill>
        <p:spPr/>
      </p:pic>
    </p:spTree>
    <p:extLst>
      <p:ext uri="{BB962C8B-B14F-4D97-AF65-F5344CB8AC3E}">
        <p14:creationId xmlns:p14="http://schemas.microsoft.com/office/powerpoint/2010/main" val="55456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259396" y="487301"/>
            <a:ext cx="10488813" cy="1646298"/>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12</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367083" y="925729"/>
            <a:ext cx="7610269" cy="769441"/>
          </a:xfrm>
          <a:prstGeom prst="rect">
            <a:avLst/>
          </a:prstGeom>
          <a:noFill/>
        </p:spPr>
        <p:txBody>
          <a:bodyPr wrap="square" rtlCol="0">
            <a:spAutoFit/>
          </a:bodyPr>
          <a:lstStyle/>
          <a:p>
            <a:r>
              <a:rPr lang="en-IN" sz="4400" dirty="0">
                <a:solidFill>
                  <a:srgbClr val="002060"/>
                </a:solidFill>
              </a:rPr>
              <a:t>1) </a:t>
            </a:r>
            <a:r>
              <a:rPr lang="en-IN" sz="4400" dirty="0"/>
              <a:t>Content-Based Filtering :</a:t>
            </a:r>
            <a:endParaRPr lang="en-IN" sz="4400" dirty="0">
              <a:solidFill>
                <a:srgbClr val="002060"/>
              </a:solidFill>
            </a:endParaRPr>
          </a:p>
        </p:txBody>
      </p:sp>
      <p:pic>
        <p:nvPicPr>
          <p:cNvPr id="18" name="Picture 17">
            <a:extLst>
              <a:ext uri="{FF2B5EF4-FFF2-40B4-BE49-F238E27FC236}">
                <a16:creationId xmlns:a16="http://schemas.microsoft.com/office/drawing/2014/main" id="{E2EDBD48-D11F-D315-E907-32AEDDBBF3E5}"/>
              </a:ext>
            </a:extLst>
          </p:cNvPr>
          <p:cNvPicPr>
            <a:picLocks noChangeAspect="1"/>
          </p:cNvPicPr>
          <p:nvPr/>
        </p:nvPicPr>
        <p:blipFill>
          <a:blip r:embed="rId2"/>
          <a:stretch>
            <a:fillRect/>
          </a:stretch>
        </p:blipFill>
        <p:spPr>
          <a:xfrm>
            <a:off x="160618" y="2220443"/>
            <a:ext cx="10488813" cy="4340446"/>
          </a:xfrm>
          <a:prstGeom prst="rect">
            <a:avLst/>
          </a:prstGeom>
        </p:spPr>
      </p:pic>
    </p:spTree>
    <p:extLst>
      <p:ext uri="{BB962C8B-B14F-4D97-AF65-F5344CB8AC3E}">
        <p14:creationId xmlns:p14="http://schemas.microsoft.com/office/powerpoint/2010/main" val="241811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259396" y="487301"/>
            <a:ext cx="10488813" cy="1646298"/>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13</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259396" y="938412"/>
            <a:ext cx="6580255" cy="707886"/>
          </a:xfrm>
          <a:prstGeom prst="rect">
            <a:avLst/>
          </a:prstGeom>
          <a:noFill/>
        </p:spPr>
        <p:txBody>
          <a:bodyPr wrap="square" rtlCol="0">
            <a:spAutoFit/>
          </a:bodyPr>
          <a:lstStyle/>
          <a:p>
            <a:r>
              <a:rPr lang="en-IN" sz="4000" dirty="0">
                <a:solidFill>
                  <a:srgbClr val="002060"/>
                </a:solidFill>
              </a:rPr>
              <a:t>2) </a:t>
            </a:r>
            <a:r>
              <a:rPr lang="en-IN" sz="4000" dirty="0"/>
              <a:t>Collaborative Filtering</a:t>
            </a:r>
            <a:endParaRPr lang="en-IN" sz="4000" dirty="0">
              <a:solidFill>
                <a:srgbClr val="002060"/>
              </a:solidFill>
            </a:endParaRPr>
          </a:p>
        </p:txBody>
      </p:sp>
      <p:pic>
        <p:nvPicPr>
          <p:cNvPr id="5" name="Picture 4">
            <a:extLst>
              <a:ext uri="{FF2B5EF4-FFF2-40B4-BE49-F238E27FC236}">
                <a16:creationId xmlns:a16="http://schemas.microsoft.com/office/drawing/2014/main" id="{FFDF1E48-D4E1-DAED-689B-BF1BAA23F742}"/>
              </a:ext>
            </a:extLst>
          </p:cNvPr>
          <p:cNvPicPr>
            <a:picLocks noChangeAspect="1"/>
          </p:cNvPicPr>
          <p:nvPr/>
        </p:nvPicPr>
        <p:blipFill>
          <a:blip r:embed="rId2"/>
          <a:stretch>
            <a:fillRect/>
          </a:stretch>
        </p:blipFill>
        <p:spPr>
          <a:xfrm>
            <a:off x="171848" y="2133599"/>
            <a:ext cx="10236748" cy="4658773"/>
          </a:xfrm>
          <a:prstGeom prst="rect">
            <a:avLst/>
          </a:prstGeom>
        </p:spPr>
      </p:pic>
    </p:spTree>
    <p:extLst>
      <p:ext uri="{BB962C8B-B14F-4D97-AF65-F5344CB8AC3E}">
        <p14:creationId xmlns:p14="http://schemas.microsoft.com/office/powerpoint/2010/main" val="365637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259396" y="5772454"/>
            <a:ext cx="10488813" cy="799492"/>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Hence, from the graph we can see that optimum number of neighbors = 15 - 20.</a:t>
            </a:r>
            <a:endParaRPr lang="en-IN" dirty="0">
              <a:solidFill>
                <a:schemeClr val="tx1"/>
              </a:solidFill>
            </a:endParaRP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14</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76FB316-3A6D-0A88-1179-53D9A2C56012}"/>
              </a:ext>
            </a:extLst>
          </p:cNvPr>
          <p:cNvPicPr>
            <a:picLocks noChangeAspect="1"/>
          </p:cNvPicPr>
          <p:nvPr/>
        </p:nvPicPr>
        <p:blipFill>
          <a:blip r:embed="rId2"/>
          <a:stretch>
            <a:fillRect/>
          </a:stretch>
        </p:blipFill>
        <p:spPr>
          <a:xfrm>
            <a:off x="1478594" y="595319"/>
            <a:ext cx="8050415" cy="4929643"/>
          </a:xfrm>
          <a:prstGeom prst="rect">
            <a:avLst/>
          </a:prstGeom>
        </p:spPr>
      </p:pic>
    </p:spTree>
    <p:extLst>
      <p:ext uri="{BB962C8B-B14F-4D97-AF65-F5344CB8AC3E}">
        <p14:creationId xmlns:p14="http://schemas.microsoft.com/office/powerpoint/2010/main" val="69958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259396" y="239905"/>
            <a:ext cx="10488813" cy="2796787"/>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15</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903111" y="588928"/>
            <a:ext cx="9316832" cy="2062103"/>
          </a:xfrm>
          <a:prstGeom prst="rect">
            <a:avLst/>
          </a:prstGeom>
          <a:noFill/>
        </p:spPr>
        <p:txBody>
          <a:bodyPr wrap="square" rtlCol="0">
            <a:spAutoFit/>
          </a:bodyPr>
          <a:lstStyle/>
          <a:p>
            <a:r>
              <a:rPr lang="en-IN" sz="2800" dirty="0">
                <a:solidFill>
                  <a:srgbClr val="002060"/>
                </a:solidFill>
              </a:rPr>
              <a:t>3) Hybrid</a:t>
            </a:r>
            <a:r>
              <a:rPr lang="en-IN" sz="2800" dirty="0"/>
              <a:t> Filtering </a:t>
            </a:r>
            <a:r>
              <a:rPr lang="en-IN" sz="2400" dirty="0"/>
              <a:t>: </a:t>
            </a:r>
          </a:p>
          <a:p>
            <a:endParaRPr lang="en-IN" sz="2400" dirty="0"/>
          </a:p>
          <a:p>
            <a:r>
              <a:rPr lang="en-US" sz="2400" dirty="0"/>
              <a:t>A hybrid recommender system combines two or more recommendation techniques to create a more robust and flexible system</a:t>
            </a:r>
            <a:r>
              <a:rPr lang="en-US" sz="2800" dirty="0"/>
              <a:t>.</a:t>
            </a:r>
            <a:endParaRPr lang="en-IN" sz="2800" dirty="0">
              <a:solidFill>
                <a:srgbClr val="002060"/>
              </a:solidFill>
            </a:endParaRPr>
          </a:p>
        </p:txBody>
      </p:sp>
      <p:pic>
        <p:nvPicPr>
          <p:cNvPr id="3" name="Picture 2">
            <a:extLst>
              <a:ext uri="{FF2B5EF4-FFF2-40B4-BE49-F238E27FC236}">
                <a16:creationId xmlns:a16="http://schemas.microsoft.com/office/drawing/2014/main" id="{2F6456D0-DAE0-3AE1-6E09-CD5DBDCAD6F2}"/>
              </a:ext>
            </a:extLst>
          </p:cNvPr>
          <p:cNvPicPr>
            <a:picLocks noChangeAspect="1"/>
          </p:cNvPicPr>
          <p:nvPr/>
        </p:nvPicPr>
        <p:blipFill>
          <a:blip r:embed="rId2"/>
          <a:stretch>
            <a:fillRect/>
          </a:stretch>
        </p:blipFill>
        <p:spPr>
          <a:xfrm>
            <a:off x="726829" y="3081918"/>
            <a:ext cx="8852520" cy="3581401"/>
          </a:xfrm>
          <a:prstGeom prst="rect">
            <a:avLst/>
          </a:prstGeom>
        </p:spPr>
      </p:pic>
    </p:spTree>
    <p:extLst>
      <p:ext uri="{BB962C8B-B14F-4D97-AF65-F5344CB8AC3E}">
        <p14:creationId xmlns:p14="http://schemas.microsoft.com/office/powerpoint/2010/main" val="275301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p:txBody>
          <a:bodyPr>
            <a:normAutofit/>
          </a:bodyPr>
          <a:lstStyle/>
          <a:p>
            <a:r>
              <a:rPr lang="en-IN" sz="7200" dirty="0">
                <a:solidFill>
                  <a:schemeClr val="bg2">
                    <a:lumMod val="50000"/>
                  </a:schemeClr>
                </a:solidFill>
              </a:rPr>
              <a:t>Major Findings</a:t>
            </a:r>
            <a:endParaRPr lang="en-US" sz="7200" dirty="0">
              <a:solidFill>
                <a:schemeClr val="bg2">
                  <a:lumMod val="50000"/>
                </a:schemeClr>
              </a:solidFill>
            </a:endParaRPr>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p:txBody>
          <a:bodyPr>
            <a:normAutofit lnSpcReduction="10000"/>
          </a:bodyPr>
          <a:lstStyle/>
          <a:p>
            <a:fld id="{294A09A9-5501-47C1-A89A-A340965A2BE2}" type="slidenum">
              <a:rPr lang="en-US" smtClean="0"/>
              <a:pPr/>
              <a:t>16</a:t>
            </a:fld>
            <a:endParaRPr lang="en-US" dirty="0"/>
          </a:p>
        </p:txBody>
      </p:sp>
      <p:pic>
        <p:nvPicPr>
          <p:cNvPr id="12" name="Picture 11">
            <a:extLst>
              <a:ext uri="{FF2B5EF4-FFF2-40B4-BE49-F238E27FC236}">
                <a16:creationId xmlns:a16="http://schemas.microsoft.com/office/drawing/2014/main" id="{E61F8F12-48FF-A269-782F-3FF63BF2C265}"/>
              </a:ext>
            </a:extLst>
          </p:cNvPr>
          <p:cNvPicPr>
            <a:picLocks noChangeAspect="1"/>
          </p:cNvPicPr>
          <p:nvPr/>
        </p:nvPicPr>
        <p:blipFill>
          <a:blip r:embed="rId2"/>
          <a:stretch>
            <a:fillRect/>
          </a:stretch>
        </p:blipFill>
        <p:spPr>
          <a:xfrm>
            <a:off x="6264166" y="153957"/>
            <a:ext cx="4845269" cy="6550086"/>
          </a:xfrm>
          <a:prstGeom prst="rect">
            <a:avLst/>
          </a:prstGeom>
          <a:ln>
            <a:solidFill>
              <a:schemeClr val="tx1"/>
            </a:solidFill>
          </a:ln>
        </p:spPr>
      </p:pic>
    </p:spTree>
    <p:extLst>
      <p:ext uri="{BB962C8B-B14F-4D97-AF65-F5344CB8AC3E}">
        <p14:creationId xmlns:p14="http://schemas.microsoft.com/office/powerpoint/2010/main" val="312499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259396" y="487301"/>
            <a:ext cx="10135887" cy="1158728"/>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17</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392681" y="588928"/>
            <a:ext cx="5350394" cy="523220"/>
          </a:xfrm>
          <a:prstGeom prst="rect">
            <a:avLst/>
          </a:prstGeom>
          <a:noFill/>
        </p:spPr>
        <p:txBody>
          <a:bodyPr wrap="square" rtlCol="0">
            <a:spAutoFit/>
          </a:bodyPr>
          <a:lstStyle/>
          <a:p>
            <a:r>
              <a:rPr lang="en-IN" sz="2800" dirty="0">
                <a:solidFill>
                  <a:srgbClr val="002060"/>
                </a:solidFill>
              </a:rPr>
              <a:t>1) </a:t>
            </a:r>
            <a:r>
              <a:rPr lang="en-IN" sz="2800" dirty="0"/>
              <a:t>Content-Based Filtering :</a:t>
            </a:r>
            <a:endParaRPr lang="en-IN" sz="2800" dirty="0">
              <a:solidFill>
                <a:srgbClr val="002060"/>
              </a:solidFill>
            </a:endParaRPr>
          </a:p>
        </p:txBody>
      </p:sp>
      <p:pic>
        <p:nvPicPr>
          <p:cNvPr id="7" name="Picture 6">
            <a:extLst>
              <a:ext uri="{FF2B5EF4-FFF2-40B4-BE49-F238E27FC236}">
                <a16:creationId xmlns:a16="http://schemas.microsoft.com/office/drawing/2014/main" id="{C791532E-DBBA-3667-529A-EF35523C2B96}"/>
              </a:ext>
            </a:extLst>
          </p:cNvPr>
          <p:cNvPicPr>
            <a:picLocks noChangeAspect="1"/>
          </p:cNvPicPr>
          <p:nvPr/>
        </p:nvPicPr>
        <p:blipFill>
          <a:blip r:embed="rId2"/>
          <a:stretch>
            <a:fillRect/>
          </a:stretch>
        </p:blipFill>
        <p:spPr>
          <a:xfrm>
            <a:off x="585369" y="1728969"/>
            <a:ext cx="10315412" cy="2021445"/>
          </a:xfrm>
          <a:prstGeom prst="rect">
            <a:avLst/>
          </a:prstGeom>
          <a:ln>
            <a:solidFill>
              <a:schemeClr val="tx1"/>
            </a:solidFill>
          </a:ln>
        </p:spPr>
      </p:pic>
      <p:pic>
        <p:nvPicPr>
          <p:cNvPr id="10" name="Picture 9">
            <a:extLst>
              <a:ext uri="{FF2B5EF4-FFF2-40B4-BE49-F238E27FC236}">
                <a16:creationId xmlns:a16="http://schemas.microsoft.com/office/drawing/2014/main" id="{89336DBD-E1B6-8D15-DEEC-AF8B71A9E760}"/>
              </a:ext>
            </a:extLst>
          </p:cNvPr>
          <p:cNvPicPr>
            <a:picLocks noChangeAspect="1"/>
          </p:cNvPicPr>
          <p:nvPr/>
        </p:nvPicPr>
        <p:blipFill>
          <a:blip r:embed="rId3"/>
          <a:stretch>
            <a:fillRect/>
          </a:stretch>
        </p:blipFill>
        <p:spPr>
          <a:xfrm>
            <a:off x="1298209" y="3870728"/>
            <a:ext cx="8625820" cy="3062517"/>
          </a:xfrm>
          <a:prstGeom prst="rect">
            <a:avLst/>
          </a:prstGeom>
        </p:spPr>
      </p:pic>
    </p:spTree>
    <p:extLst>
      <p:ext uri="{BB962C8B-B14F-4D97-AF65-F5344CB8AC3E}">
        <p14:creationId xmlns:p14="http://schemas.microsoft.com/office/powerpoint/2010/main" val="84006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259396" y="487302"/>
            <a:ext cx="9867098" cy="1951098"/>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18</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519140" y="498861"/>
            <a:ext cx="8350267" cy="1692771"/>
          </a:xfrm>
          <a:prstGeom prst="rect">
            <a:avLst/>
          </a:prstGeom>
          <a:noFill/>
        </p:spPr>
        <p:txBody>
          <a:bodyPr wrap="square" rtlCol="0">
            <a:spAutoFit/>
          </a:bodyPr>
          <a:lstStyle/>
          <a:p>
            <a:r>
              <a:rPr lang="en-IN" sz="2800" dirty="0"/>
              <a:t>2) Collaborative-Based Filtering :</a:t>
            </a:r>
          </a:p>
          <a:p>
            <a:endParaRPr lang="en-IN" sz="2800" dirty="0">
              <a:solidFill>
                <a:srgbClr val="002060"/>
              </a:solidFill>
            </a:endParaRPr>
          </a:p>
          <a:p>
            <a:pPr marL="514350" indent="-514350">
              <a:buAutoNum type="arabicPeriod"/>
            </a:pPr>
            <a:r>
              <a:rPr lang="en-IN" sz="2400" dirty="0"/>
              <a:t>Nearest Neighbours vs K-Means </a:t>
            </a:r>
          </a:p>
          <a:p>
            <a:r>
              <a:rPr lang="en-US" sz="2400" dirty="0"/>
              <a:t>2.   Matrix Factorization vs Deep Learning </a:t>
            </a:r>
            <a:endParaRPr lang="en-IN" sz="2400" dirty="0">
              <a:solidFill>
                <a:srgbClr val="002060"/>
              </a:solidFill>
            </a:endParaRPr>
          </a:p>
        </p:txBody>
      </p:sp>
      <p:pic>
        <p:nvPicPr>
          <p:cNvPr id="11" name="Picture 10">
            <a:extLst>
              <a:ext uri="{FF2B5EF4-FFF2-40B4-BE49-F238E27FC236}">
                <a16:creationId xmlns:a16="http://schemas.microsoft.com/office/drawing/2014/main" id="{9BBF8A4F-D5F6-7898-7F96-707C49192E22}"/>
              </a:ext>
            </a:extLst>
          </p:cNvPr>
          <p:cNvPicPr>
            <a:picLocks noChangeAspect="1"/>
          </p:cNvPicPr>
          <p:nvPr/>
        </p:nvPicPr>
        <p:blipFill>
          <a:blip r:embed="rId2"/>
          <a:stretch>
            <a:fillRect/>
          </a:stretch>
        </p:blipFill>
        <p:spPr>
          <a:xfrm>
            <a:off x="519140" y="2580901"/>
            <a:ext cx="9964374" cy="1696197"/>
          </a:xfrm>
          <a:prstGeom prst="rect">
            <a:avLst/>
          </a:prstGeom>
        </p:spPr>
      </p:pic>
      <p:pic>
        <p:nvPicPr>
          <p:cNvPr id="16" name="Picture 15">
            <a:extLst>
              <a:ext uri="{FF2B5EF4-FFF2-40B4-BE49-F238E27FC236}">
                <a16:creationId xmlns:a16="http://schemas.microsoft.com/office/drawing/2014/main" id="{B4B21564-F86B-29FA-6563-15080D2D84A1}"/>
              </a:ext>
            </a:extLst>
          </p:cNvPr>
          <p:cNvPicPr>
            <a:picLocks noChangeAspect="1"/>
          </p:cNvPicPr>
          <p:nvPr/>
        </p:nvPicPr>
        <p:blipFill>
          <a:blip r:embed="rId3"/>
          <a:stretch>
            <a:fillRect/>
          </a:stretch>
        </p:blipFill>
        <p:spPr>
          <a:xfrm>
            <a:off x="340583" y="4229099"/>
            <a:ext cx="10111347" cy="2043122"/>
          </a:xfrm>
          <a:prstGeom prst="rect">
            <a:avLst/>
          </a:prstGeom>
        </p:spPr>
      </p:pic>
    </p:spTree>
    <p:extLst>
      <p:ext uri="{BB962C8B-B14F-4D97-AF65-F5344CB8AC3E}">
        <p14:creationId xmlns:p14="http://schemas.microsoft.com/office/powerpoint/2010/main" val="392119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39554" y="23018"/>
            <a:ext cx="5009147" cy="1325563"/>
          </a:xfrm>
        </p:spPr>
        <p:txBody>
          <a:bodyPr>
            <a:normAutofit/>
          </a:bodyPr>
          <a:lstStyle/>
          <a:p>
            <a:r>
              <a:rPr lang="en-US" sz="5400"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139554" y="1615883"/>
            <a:ext cx="11495398" cy="4556317"/>
          </a:xfrm>
        </p:spPr>
        <p:txBody>
          <a:bodyPr vert="horz" lIns="91440" tIns="45720" rIns="91440" bIns="45720" rtlCol="0" anchor="t">
            <a:normAutofit/>
          </a:bodyPr>
          <a:lstStyle/>
          <a:p>
            <a:r>
              <a:rPr lang="en-US" sz="2000" dirty="0">
                <a:latin typeface="Georgia" panose="02040502050405020303" pitchFamily="18" charset="0"/>
              </a:rPr>
              <a:t>The project focused on </a:t>
            </a:r>
            <a:r>
              <a:rPr lang="en-US" sz="2000" b="1" dirty="0">
                <a:latin typeface="Georgia" panose="02040502050405020303" pitchFamily="18" charset="0"/>
              </a:rPr>
              <a:t>building a movie recommendation system </a:t>
            </a:r>
            <a:r>
              <a:rPr lang="en-US" sz="2000" dirty="0">
                <a:latin typeface="Georgia" panose="02040502050405020303" pitchFamily="18" charset="0"/>
              </a:rPr>
              <a:t>using machine learning techniques. It incorporated three </a:t>
            </a:r>
            <a:r>
              <a:rPr lang="en-US" sz="2000" b="1" dirty="0">
                <a:latin typeface="Georgia" panose="02040502050405020303" pitchFamily="18" charset="0"/>
              </a:rPr>
              <a:t>content-based filtering models </a:t>
            </a:r>
            <a:r>
              <a:rPr lang="en-US" sz="2000" dirty="0">
                <a:latin typeface="Georgia" panose="02040502050405020303" pitchFamily="18" charset="0"/>
              </a:rPr>
              <a:t>(Cosine Similarity, Jaccard Similarity, KNN) and five </a:t>
            </a:r>
            <a:r>
              <a:rPr lang="en-US" sz="2000" b="1" dirty="0">
                <a:latin typeface="Georgia" panose="02040502050405020303" pitchFamily="18" charset="0"/>
              </a:rPr>
              <a:t>collaborative filtering models </a:t>
            </a:r>
            <a:r>
              <a:rPr lang="en-US" sz="2000" dirty="0">
                <a:latin typeface="Georgia" panose="02040502050405020303" pitchFamily="18" charset="0"/>
              </a:rPr>
              <a:t>(Deep Learning, </a:t>
            </a:r>
            <a:r>
              <a:rPr lang="en-US" sz="2000" dirty="0" err="1">
                <a:latin typeface="Georgia" panose="02040502050405020303" pitchFamily="18" charset="0"/>
              </a:rPr>
              <a:t>Kmeans</a:t>
            </a:r>
            <a:r>
              <a:rPr lang="en-US" sz="2000" dirty="0">
                <a:latin typeface="Georgia" panose="02040502050405020303" pitchFamily="18" charset="0"/>
              </a:rPr>
              <a:t> Clustering, Matrix Factorization, Nearest Neighbors, Pearson Similarity). </a:t>
            </a:r>
          </a:p>
          <a:p>
            <a:r>
              <a:rPr lang="en-US" sz="2000" dirty="0">
                <a:latin typeface="Georgia" panose="02040502050405020303" pitchFamily="18" charset="0"/>
              </a:rPr>
              <a:t>Each model was evaluated for its performance in recommending relevant movies to users. By implementing these techniques, the project aimed to provide users with personalized movie recommendations based on their preferences and similarities with other users or movies.</a:t>
            </a:r>
          </a:p>
        </p:txBody>
      </p:sp>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p:txBody>
          <a:bodyPr>
            <a:normAutofit lnSpcReduction="10000"/>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657474" y="1291389"/>
            <a:ext cx="3848101" cy="662781"/>
          </a:xfrm>
        </p:spPr>
        <p:txBody>
          <a:bodyPr>
            <a:normAutofit fontScale="90000"/>
          </a:bodyPr>
          <a:lstStyle/>
          <a:p>
            <a:r>
              <a:rPr lang="en-IN" sz="6000" dirty="0">
                <a:solidFill>
                  <a:schemeClr val="bg2">
                    <a:lumMod val="25000"/>
                  </a:schemeClr>
                </a:solidFill>
              </a:rPr>
              <a:t>Content</a:t>
            </a:r>
            <a:endParaRPr lang="en-US" sz="4400" dirty="0">
              <a:solidFill>
                <a:schemeClr val="bg2">
                  <a:lumMod val="25000"/>
                </a:schemeClr>
              </a:solidFill>
            </a:endParaRPr>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6621173" y="1319048"/>
            <a:ext cx="4398340" cy="4443664"/>
          </a:xfrm>
        </p:spPr>
        <p:txBody>
          <a:bodyPr anchor="ctr" anchorCtr="0">
            <a:normAutofit/>
          </a:bodyPr>
          <a:lstStyle/>
          <a:p>
            <a:r>
              <a:rPr lang="en-US" sz="2800" b="1" dirty="0">
                <a:solidFill>
                  <a:schemeClr val="bg2">
                    <a:lumMod val="10000"/>
                  </a:schemeClr>
                </a:solidFill>
                <a:latin typeface="Georgia" panose="02040502050405020303" pitchFamily="18" charset="0"/>
              </a:rPr>
              <a:t>1) Introduction </a:t>
            </a:r>
          </a:p>
          <a:p>
            <a:r>
              <a:rPr lang="en-US" sz="2800" b="1" dirty="0">
                <a:solidFill>
                  <a:schemeClr val="bg2">
                    <a:lumMod val="10000"/>
                  </a:schemeClr>
                </a:solidFill>
                <a:latin typeface="Georgia" panose="02040502050405020303" pitchFamily="18" charset="0"/>
              </a:rPr>
              <a:t>2) Approaches Tried </a:t>
            </a:r>
          </a:p>
          <a:p>
            <a:r>
              <a:rPr lang="en-US" sz="2800" b="1" dirty="0">
                <a:solidFill>
                  <a:schemeClr val="bg2">
                    <a:lumMod val="10000"/>
                  </a:schemeClr>
                </a:solidFill>
                <a:latin typeface="Georgia" panose="02040502050405020303" pitchFamily="18" charset="0"/>
              </a:rPr>
              <a:t>3)Experiment </a:t>
            </a:r>
          </a:p>
          <a:p>
            <a:r>
              <a:rPr lang="en-US" sz="2800" b="1" dirty="0">
                <a:solidFill>
                  <a:schemeClr val="bg2">
                    <a:lumMod val="10000"/>
                  </a:schemeClr>
                </a:solidFill>
                <a:latin typeface="Georgia" panose="02040502050405020303" pitchFamily="18" charset="0"/>
              </a:rPr>
              <a:t>4) Results </a:t>
            </a: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p:txBody>
          <a:bodyPr>
            <a:normAutofit lnSpcReduction="10000"/>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p:txBody>
          <a:bodyPr/>
          <a:lstStyle/>
          <a:p>
            <a:r>
              <a:rPr lang="en-US" dirty="0"/>
              <a:t>MEET OUR TEAM</a:t>
            </a:r>
          </a:p>
        </p:txBody>
      </p:sp>
      <p:sp>
        <p:nvSpPr>
          <p:cNvPr id="42" name="Text Placeholder 41">
            <a:extLst>
              <a:ext uri="{FF2B5EF4-FFF2-40B4-BE49-F238E27FC236}">
                <a16:creationId xmlns:a16="http://schemas.microsoft.com/office/drawing/2014/main" id="{7BA08791-D6A0-4440-81E6-273FDC316F78}"/>
              </a:ext>
            </a:extLst>
          </p:cNvPr>
          <p:cNvSpPr>
            <a:spLocks noGrp="1"/>
          </p:cNvSpPr>
          <p:nvPr>
            <p:ph type="body" sz="quarter" idx="17"/>
          </p:nvPr>
        </p:nvSpPr>
        <p:spPr>
          <a:xfrm>
            <a:off x="566855" y="5186760"/>
            <a:ext cx="2286000" cy="280027"/>
          </a:xfrm>
        </p:spPr>
        <p:txBody>
          <a:bodyPr/>
          <a:lstStyle/>
          <a:p>
            <a:r>
              <a:rPr lang="en-US" dirty="0"/>
              <a:t>Aditya Sahani</a:t>
            </a:r>
          </a:p>
        </p:txBody>
      </p:sp>
      <p:sp>
        <p:nvSpPr>
          <p:cNvPr id="43" name="Text Placeholder 42">
            <a:extLst>
              <a:ext uri="{FF2B5EF4-FFF2-40B4-BE49-F238E27FC236}">
                <a16:creationId xmlns:a16="http://schemas.microsoft.com/office/drawing/2014/main" id="{074C8BFF-D5E7-4198-83F6-A7AB738A8B7F}"/>
              </a:ext>
            </a:extLst>
          </p:cNvPr>
          <p:cNvSpPr>
            <a:spLocks noGrp="1"/>
          </p:cNvSpPr>
          <p:nvPr>
            <p:ph type="body" sz="quarter" idx="18"/>
          </p:nvPr>
        </p:nvSpPr>
        <p:spPr>
          <a:xfrm>
            <a:off x="566855" y="5482963"/>
            <a:ext cx="2286000" cy="244475"/>
          </a:xfrm>
        </p:spPr>
        <p:txBody>
          <a:bodyPr/>
          <a:lstStyle/>
          <a:p>
            <a:r>
              <a:rPr lang="en-US" dirty="0"/>
              <a:t>B22CS003</a:t>
            </a:r>
          </a:p>
        </p:txBody>
      </p:sp>
      <p:sp>
        <p:nvSpPr>
          <p:cNvPr id="44" name="Text Placeholder 43">
            <a:extLst>
              <a:ext uri="{FF2B5EF4-FFF2-40B4-BE49-F238E27FC236}">
                <a16:creationId xmlns:a16="http://schemas.microsoft.com/office/drawing/2014/main" id="{80D961AF-1DBB-4CE4-8AE9-D557F09F7520}"/>
              </a:ext>
            </a:extLst>
          </p:cNvPr>
          <p:cNvSpPr>
            <a:spLocks noGrp="1"/>
          </p:cNvSpPr>
          <p:nvPr>
            <p:ph type="body" sz="quarter" idx="19"/>
          </p:nvPr>
        </p:nvSpPr>
        <p:spPr>
          <a:xfrm>
            <a:off x="3179135" y="5186760"/>
            <a:ext cx="2286000" cy="280027"/>
          </a:xfrm>
        </p:spPr>
        <p:txBody>
          <a:bodyPr/>
          <a:lstStyle/>
          <a:p>
            <a:r>
              <a:rPr lang="en-US" dirty="0"/>
              <a:t>Krishna Chaudhary </a:t>
            </a:r>
          </a:p>
        </p:txBody>
      </p:sp>
      <p:sp>
        <p:nvSpPr>
          <p:cNvPr id="46" name="Text Placeholder 45">
            <a:extLst>
              <a:ext uri="{FF2B5EF4-FFF2-40B4-BE49-F238E27FC236}">
                <a16:creationId xmlns:a16="http://schemas.microsoft.com/office/drawing/2014/main" id="{5FEBFBE3-D250-4BE7-A0DC-C077C767D6DA}"/>
              </a:ext>
            </a:extLst>
          </p:cNvPr>
          <p:cNvSpPr>
            <a:spLocks noGrp="1"/>
          </p:cNvSpPr>
          <p:nvPr>
            <p:ph type="body" sz="quarter" idx="21"/>
          </p:nvPr>
        </p:nvSpPr>
        <p:spPr>
          <a:xfrm>
            <a:off x="6043738" y="5146087"/>
            <a:ext cx="2286000" cy="280027"/>
          </a:xfrm>
        </p:spPr>
        <p:txBody>
          <a:bodyPr/>
          <a:lstStyle/>
          <a:p>
            <a:r>
              <a:rPr lang="en-US" dirty="0"/>
              <a:t>Arjun </a:t>
            </a:r>
            <a:r>
              <a:rPr lang="en-US" dirty="0" err="1"/>
              <a:t>Bhattad</a:t>
            </a:r>
            <a:r>
              <a:rPr lang="en-US" dirty="0"/>
              <a:t> </a:t>
            </a:r>
          </a:p>
          <a:p>
            <a:endParaRPr lang="en-US" dirty="0"/>
          </a:p>
        </p:txBody>
      </p:sp>
      <p:sp>
        <p:nvSpPr>
          <p:cNvPr id="47" name="Text Placeholder 46">
            <a:extLst>
              <a:ext uri="{FF2B5EF4-FFF2-40B4-BE49-F238E27FC236}">
                <a16:creationId xmlns:a16="http://schemas.microsoft.com/office/drawing/2014/main" id="{FF139A76-2AB8-4DEB-B10C-F48176E98005}"/>
              </a:ext>
            </a:extLst>
          </p:cNvPr>
          <p:cNvSpPr>
            <a:spLocks noGrp="1"/>
          </p:cNvSpPr>
          <p:nvPr>
            <p:ph type="body" sz="quarter" idx="22"/>
          </p:nvPr>
        </p:nvSpPr>
        <p:spPr>
          <a:xfrm>
            <a:off x="6081794" y="5482963"/>
            <a:ext cx="2286000" cy="244475"/>
          </a:xfrm>
        </p:spPr>
        <p:txBody>
          <a:bodyPr/>
          <a:lstStyle/>
          <a:p>
            <a:r>
              <a:rPr lang="en-US" dirty="0"/>
              <a:t>B22AI051</a:t>
            </a:r>
          </a:p>
        </p:txBody>
      </p:sp>
      <p:sp>
        <p:nvSpPr>
          <p:cNvPr id="49" name="Text Placeholder 48">
            <a:extLst>
              <a:ext uri="{FF2B5EF4-FFF2-40B4-BE49-F238E27FC236}">
                <a16:creationId xmlns:a16="http://schemas.microsoft.com/office/drawing/2014/main" id="{AF121548-667E-45EE-B774-74A618CAC4A0}"/>
              </a:ext>
            </a:extLst>
          </p:cNvPr>
          <p:cNvSpPr>
            <a:spLocks noGrp="1"/>
          </p:cNvSpPr>
          <p:nvPr>
            <p:ph type="body" sz="quarter" idx="24"/>
          </p:nvPr>
        </p:nvSpPr>
        <p:spPr>
          <a:xfrm>
            <a:off x="8843616" y="5503493"/>
            <a:ext cx="2286000" cy="244475"/>
          </a:xfrm>
        </p:spPr>
        <p:txBody>
          <a:bodyPr/>
          <a:lstStyle/>
          <a:p>
            <a:r>
              <a:rPr lang="en-US" dirty="0"/>
              <a:t>B22CS085</a:t>
            </a:r>
          </a:p>
        </p:txBody>
      </p:sp>
      <p:sp>
        <p:nvSpPr>
          <p:cNvPr id="4" name="Slide Number Placeholder 3">
            <a:extLst>
              <a:ext uri="{FF2B5EF4-FFF2-40B4-BE49-F238E27FC236}">
                <a16:creationId xmlns:a16="http://schemas.microsoft.com/office/drawing/2014/main" id="{533382DC-C894-407F-BAC2-1C1C5A1C5F4A}"/>
              </a:ext>
            </a:extLst>
          </p:cNvPr>
          <p:cNvSpPr>
            <a:spLocks noGrp="1"/>
          </p:cNvSpPr>
          <p:nvPr>
            <p:ph type="sldNum" sz="quarter" idx="12"/>
          </p:nvPr>
        </p:nvSpPr>
        <p:spPr/>
        <p:txBody>
          <a:bodyPr>
            <a:normAutofit lnSpcReduction="10000"/>
          </a:bodyPr>
          <a:lstStyle/>
          <a:p>
            <a:fld id="{294A09A9-5501-47C1-A89A-A340965A2BE2}" type="slidenum">
              <a:rPr lang="en-US" smtClean="0"/>
              <a:pPr/>
              <a:t>20</a:t>
            </a:fld>
            <a:endParaRPr lang="en-US" dirty="0"/>
          </a:p>
        </p:txBody>
      </p:sp>
      <p:sp>
        <p:nvSpPr>
          <p:cNvPr id="7" name="AutoShape 2">
            <a:extLst>
              <a:ext uri="{FF2B5EF4-FFF2-40B4-BE49-F238E27FC236}">
                <a16:creationId xmlns:a16="http://schemas.microsoft.com/office/drawing/2014/main" id="{6FA67800-9343-59D7-A416-B3E6A74841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Placeholder 9">
            <a:extLst>
              <a:ext uri="{FF2B5EF4-FFF2-40B4-BE49-F238E27FC236}">
                <a16:creationId xmlns:a16="http://schemas.microsoft.com/office/drawing/2014/main" id="{161787A3-7EEB-BFB0-2565-81AAB271666C}"/>
              </a:ext>
            </a:extLst>
          </p:cNvPr>
          <p:cNvPicPr>
            <a:picLocks noGrp="1" noChangeAspect="1"/>
          </p:cNvPicPr>
          <p:nvPr>
            <p:ph type="pic" sz="quarter" idx="13"/>
          </p:nvPr>
        </p:nvPicPr>
        <p:blipFill rotWithShape="1">
          <a:blip r:embed="rId2"/>
          <a:srcRect l="25648" r="26490" b="35283"/>
          <a:stretch/>
        </p:blipFill>
        <p:spPr bwMode="auto">
          <a:xfrm>
            <a:off x="457200" y="1806317"/>
            <a:ext cx="2348797" cy="32003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a:extLst>
              <a:ext uri="{FF2B5EF4-FFF2-40B4-BE49-F238E27FC236}">
                <a16:creationId xmlns:a16="http://schemas.microsoft.com/office/drawing/2014/main" id="{D35A364B-4028-ACC5-14C0-238B61E17E33}"/>
              </a:ext>
            </a:extLst>
          </p:cNvPr>
          <p:cNvPicPr>
            <a:picLocks noGrp="1" noChangeAspect="1"/>
          </p:cNvPicPr>
          <p:nvPr>
            <p:ph type="pic" sz="quarter" idx="14"/>
          </p:nvPr>
        </p:nvPicPr>
        <p:blipFill rotWithShape="1">
          <a:blip r:embed="rId3"/>
          <a:srcRect l="9822" r="33604" b="44536"/>
          <a:stretch/>
        </p:blipFill>
        <p:spPr>
          <a:xfrm>
            <a:off x="3179135" y="1806318"/>
            <a:ext cx="2397582" cy="3200398"/>
          </a:xfrm>
        </p:spPr>
      </p:pic>
      <p:pic>
        <p:nvPicPr>
          <p:cNvPr id="20" name="Picture Placeholder 19">
            <a:extLst>
              <a:ext uri="{FF2B5EF4-FFF2-40B4-BE49-F238E27FC236}">
                <a16:creationId xmlns:a16="http://schemas.microsoft.com/office/drawing/2014/main" id="{0805C717-E36C-639A-BDC5-CF1A8F1D03B2}"/>
              </a:ext>
            </a:extLst>
          </p:cNvPr>
          <p:cNvPicPr>
            <a:picLocks noGrp="1" noChangeAspect="1"/>
          </p:cNvPicPr>
          <p:nvPr>
            <p:ph type="pic" sz="quarter" idx="15"/>
          </p:nvPr>
        </p:nvPicPr>
        <p:blipFill rotWithShape="1">
          <a:blip r:embed="rId4"/>
          <a:srcRect l="28946" r="28297" b="67471"/>
          <a:stretch/>
        </p:blipFill>
        <p:spPr>
          <a:xfrm>
            <a:off x="6061436" y="1762696"/>
            <a:ext cx="2397583" cy="3200399"/>
          </a:xfrm>
        </p:spPr>
      </p:pic>
      <p:sp>
        <p:nvSpPr>
          <p:cNvPr id="22" name="Text Placeholder 21">
            <a:extLst>
              <a:ext uri="{FF2B5EF4-FFF2-40B4-BE49-F238E27FC236}">
                <a16:creationId xmlns:a16="http://schemas.microsoft.com/office/drawing/2014/main" id="{C29631D9-0E0E-E4CC-6B13-7ADA098BF088}"/>
              </a:ext>
            </a:extLst>
          </p:cNvPr>
          <p:cNvSpPr>
            <a:spLocks noGrp="1"/>
          </p:cNvSpPr>
          <p:nvPr>
            <p:ph type="body" sz="quarter" idx="23"/>
          </p:nvPr>
        </p:nvSpPr>
        <p:spPr>
          <a:xfrm>
            <a:off x="8805608" y="5158851"/>
            <a:ext cx="2286000" cy="280027"/>
          </a:xfrm>
        </p:spPr>
        <p:txBody>
          <a:bodyPr/>
          <a:lstStyle/>
          <a:p>
            <a:r>
              <a:rPr lang="en-IN" dirty="0" err="1"/>
              <a:t>Raunak</a:t>
            </a:r>
            <a:r>
              <a:rPr lang="en-IN" dirty="0"/>
              <a:t> Singh</a:t>
            </a:r>
          </a:p>
        </p:txBody>
      </p:sp>
      <p:sp>
        <p:nvSpPr>
          <p:cNvPr id="24" name="Text Placeholder 23">
            <a:extLst>
              <a:ext uri="{FF2B5EF4-FFF2-40B4-BE49-F238E27FC236}">
                <a16:creationId xmlns:a16="http://schemas.microsoft.com/office/drawing/2014/main" id="{43AED971-FA66-120B-D497-4DBCE02E10A0}"/>
              </a:ext>
            </a:extLst>
          </p:cNvPr>
          <p:cNvSpPr>
            <a:spLocks noGrp="1"/>
          </p:cNvSpPr>
          <p:nvPr>
            <p:ph type="body" sz="quarter" idx="20"/>
          </p:nvPr>
        </p:nvSpPr>
        <p:spPr>
          <a:xfrm>
            <a:off x="3234926" y="5524593"/>
            <a:ext cx="2286000" cy="244475"/>
          </a:xfrm>
        </p:spPr>
        <p:txBody>
          <a:bodyPr/>
          <a:lstStyle/>
          <a:p>
            <a:r>
              <a:rPr lang="en-IN" dirty="0"/>
              <a:t>B22EE090</a:t>
            </a:r>
          </a:p>
        </p:txBody>
      </p:sp>
      <p:pic>
        <p:nvPicPr>
          <p:cNvPr id="12" name="Picture 11">
            <a:extLst>
              <a:ext uri="{FF2B5EF4-FFF2-40B4-BE49-F238E27FC236}">
                <a16:creationId xmlns:a16="http://schemas.microsoft.com/office/drawing/2014/main" id="{8609247D-0141-DC68-7929-FB6A1E127469}"/>
              </a:ext>
            </a:extLst>
          </p:cNvPr>
          <p:cNvPicPr>
            <a:picLocks noChangeAspect="1"/>
          </p:cNvPicPr>
          <p:nvPr/>
        </p:nvPicPr>
        <p:blipFill>
          <a:blip r:embed="rId5"/>
          <a:stretch>
            <a:fillRect/>
          </a:stretch>
        </p:blipFill>
        <p:spPr>
          <a:xfrm>
            <a:off x="8776401" y="1742379"/>
            <a:ext cx="2669365" cy="3264337"/>
          </a:xfrm>
          <a:prstGeom prst="rect">
            <a:avLst/>
          </a:prstGeom>
        </p:spPr>
      </p:pic>
    </p:spTree>
    <p:extLst>
      <p:ext uri="{BB962C8B-B14F-4D97-AF65-F5344CB8AC3E}">
        <p14:creationId xmlns:p14="http://schemas.microsoft.com/office/powerpoint/2010/main" val="112953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a:xfrm>
            <a:off x="289878" y="387464"/>
            <a:ext cx="7540886" cy="888481"/>
          </a:xfrm>
        </p:spPr>
        <p:txBody>
          <a:bodyPr/>
          <a:lstStyle/>
          <a:p>
            <a:r>
              <a:rPr lang="en-IN" dirty="0"/>
              <a:t>Contribution of Each Member</a:t>
            </a:r>
            <a:endParaRPr lang="en-US" dirty="0"/>
          </a:p>
        </p:txBody>
      </p:sp>
      <p:sp>
        <p:nvSpPr>
          <p:cNvPr id="4" name="Slide Number Placeholder 3">
            <a:extLst>
              <a:ext uri="{FF2B5EF4-FFF2-40B4-BE49-F238E27FC236}">
                <a16:creationId xmlns:a16="http://schemas.microsoft.com/office/drawing/2014/main" id="{533382DC-C894-407F-BAC2-1C1C5A1C5F4A}"/>
              </a:ext>
            </a:extLst>
          </p:cNvPr>
          <p:cNvSpPr>
            <a:spLocks noGrp="1"/>
          </p:cNvSpPr>
          <p:nvPr>
            <p:ph type="sldNum" sz="quarter" idx="12"/>
          </p:nvPr>
        </p:nvSpPr>
        <p:spPr/>
        <p:txBody>
          <a:bodyPr>
            <a:normAutofit lnSpcReduction="10000"/>
          </a:bodyPr>
          <a:lstStyle/>
          <a:p>
            <a:fld id="{294A09A9-5501-47C1-A89A-A340965A2BE2}" type="slidenum">
              <a:rPr lang="en-US" smtClean="0"/>
              <a:pPr/>
              <a:t>21</a:t>
            </a:fld>
            <a:endParaRPr lang="en-US" dirty="0"/>
          </a:p>
        </p:txBody>
      </p:sp>
      <p:sp>
        <p:nvSpPr>
          <p:cNvPr id="54" name="TextBox 53">
            <a:extLst>
              <a:ext uri="{FF2B5EF4-FFF2-40B4-BE49-F238E27FC236}">
                <a16:creationId xmlns:a16="http://schemas.microsoft.com/office/drawing/2014/main" id="{6D3FC9F2-A768-C179-AFC4-4504204FA11E}"/>
              </a:ext>
            </a:extLst>
          </p:cNvPr>
          <p:cNvSpPr txBox="1"/>
          <p:nvPr/>
        </p:nvSpPr>
        <p:spPr>
          <a:xfrm>
            <a:off x="236700" y="1421881"/>
            <a:ext cx="2360567" cy="366254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Georgia" panose="02040502050405020303" pitchFamily="18" charset="0"/>
              </a:rPr>
              <a:t>Aditya Sahani</a:t>
            </a:r>
          </a:p>
          <a:p>
            <a:endParaRPr lang="en-US" dirty="0">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rPr>
              <a:t> </a:t>
            </a:r>
            <a:r>
              <a:rPr lang="en-US" sz="1600" dirty="0">
                <a:latin typeface="Georgia" panose="02040502050405020303" pitchFamily="18" charset="0"/>
              </a:rPr>
              <a:t>Focused on implementing deep learning models and matrix factorization techniques for the recommendation system.</a:t>
            </a:r>
          </a:p>
          <a:p>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Contributed to the development and maintenance of the demo website</a:t>
            </a:r>
            <a:r>
              <a:rPr lang="en-US" dirty="0">
                <a:latin typeface="Georgia" panose="02040502050405020303" pitchFamily="18" charset="0"/>
              </a:rPr>
              <a:t>.</a:t>
            </a:r>
            <a:endParaRPr lang="en-IN" dirty="0">
              <a:latin typeface="Georgia" panose="02040502050405020303" pitchFamily="18" charset="0"/>
            </a:endParaRPr>
          </a:p>
        </p:txBody>
      </p:sp>
      <p:cxnSp>
        <p:nvCxnSpPr>
          <p:cNvPr id="56" name="Straight Connector 55">
            <a:extLst>
              <a:ext uri="{FF2B5EF4-FFF2-40B4-BE49-F238E27FC236}">
                <a16:creationId xmlns:a16="http://schemas.microsoft.com/office/drawing/2014/main" id="{5C9A9828-AA92-E7A9-073F-98E1D6415C7F}"/>
              </a:ext>
            </a:extLst>
          </p:cNvPr>
          <p:cNvCxnSpPr>
            <a:cxnSpLocks/>
          </p:cNvCxnSpPr>
          <p:nvPr/>
        </p:nvCxnSpPr>
        <p:spPr>
          <a:xfrm>
            <a:off x="2733472" y="1352145"/>
            <a:ext cx="0" cy="4348264"/>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0D838E0-CF2C-8C00-94F2-3A01C2916DAE}"/>
              </a:ext>
            </a:extLst>
          </p:cNvPr>
          <p:cNvSpPr txBox="1"/>
          <p:nvPr/>
        </p:nvSpPr>
        <p:spPr>
          <a:xfrm>
            <a:off x="2821006" y="1421881"/>
            <a:ext cx="2451369" cy="363176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err="1">
                <a:latin typeface="Georgia" panose="02040502050405020303" pitchFamily="18" charset="0"/>
              </a:rPr>
              <a:t>Raunak</a:t>
            </a:r>
            <a:r>
              <a:rPr lang="en-IN" b="1" dirty="0">
                <a:latin typeface="Georgia" panose="02040502050405020303" pitchFamily="18" charset="0"/>
              </a:rPr>
              <a:t> Singh</a:t>
            </a:r>
          </a:p>
          <a:p>
            <a:endParaRPr lang="en-IN"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Worked on implementing the </a:t>
            </a:r>
            <a:r>
              <a:rPr lang="en-US" sz="1600" dirty="0" err="1">
                <a:latin typeface="Georgia" panose="02040502050405020303" pitchFamily="18" charset="0"/>
              </a:rPr>
              <a:t>KMeans</a:t>
            </a:r>
            <a:r>
              <a:rPr lang="en-US" sz="1600" dirty="0">
                <a:latin typeface="Georgia" panose="02040502050405020303" pitchFamily="18" charset="0"/>
              </a:rPr>
              <a:t> clustering algorithm and the </a:t>
            </a:r>
            <a:r>
              <a:rPr lang="en-US" sz="1600" dirty="0" err="1">
                <a:latin typeface="Georgia" panose="02040502050405020303" pitchFamily="18" charset="0"/>
              </a:rPr>
              <a:t>kNN</a:t>
            </a:r>
            <a:r>
              <a:rPr lang="en-US" sz="1600" dirty="0">
                <a:latin typeface="Georgia" panose="02040502050405020303" pitchFamily="18" charset="0"/>
              </a:rPr>
              <a:t> algorithm.</a:t>
            </a:r>
          </a:p>
          <a:p>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Contributed to developing and maintaining the course website and creating a spotlight video</a:t>
            </a:r>
            <a:r>
              <a:rPr lang="en-US" dirty="0">
                <a:latin typeface="Georgia" panose="02040502050405020303" pitchFamily="18" charset="0"/>
              </a:rPr>
              <a:t>.</a:t>
            </a:r>
            <a:endParaRPr lang="en-IN" dirty="0">
              <a:latin typeface="Georgia" panose="02040502050405020303" pitchFamily="18" charset="0"/>
            </a:endParaRPr>
          </a:p>
        </p:txBody>
      </p:sp>
      <p:cxnSp>
        <p:nvCxnSpPr>
          <p:cNvPr id="60" name="Straight Connector 59">
            <a:extLst>
              <a:ext uri="{FF2B5EF4-FFF2-40B4-BE49-F238E27FC236}">
                <a16:creationId xmlns:a16="http://schemas.microsoft.com/office/drawing/2014/main" id="{2D7D75F8-F44F-56CF-B0FD-7B9DFF23194F}"/>
              </a:ext>
            </a:extLst>
          </p:cNvPr>
          <p:cNvCxnSpPr>
            <a:cxnSpLocks/>
          </p:cNvCxnSpPr>
          <p:nvPr/>
        </p:nvCxnSpPr>
        <p:spPr>
          <a:xfrm>
            <a:off x="5408579" y="1391877"/>
            <a:ext cx="0" cy="4347442"/>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A1FEFBC-C09C-897D-B845-D3818C0E58DE}"/>
              </a:ext>
            </a:extLst>
          </p:cNvPr>
          <p:cNvSpPr txBox="1"/>
          <p:nvPr/>
        </p:nvSpPr>
        <p:spPr>
          <a:xfrm>
            <a:off x="5496113" y="1421881"/>
            <a:ext cx="2587572" cy="3600986"/>
          </a:xfrm>
          <a:prstGeom prst="rect">
            <a:avLst/>
          </a:prstGeom>
          <a:noFill/>
        </p:spPr>
        <p:txBody>
          <a:bodyPr wrap="square" rtlCol="0">
            <a:spAutoFit/>
          </a:bodyPr>
          <a:lstStyle/>
          <a:p>
            <a:r>
              <a:rPr lang="en-IN" b="1" dirty="0">
                <a:latin typeface="Georgia" panose="02040502050405020303" pitchFamily="18" charset="0"/>
              </a:rPr>
              <a:t>Arjun </a:t>
            </a:r>
            <a:r>
              <a:rPr lang="en-IN" b="1" dirty="0" err="1">
                <a:latin typeface="Georgia" panose="02040502050405020303" pitchFamily="18" charset="0"/>
              </a:rPr>
              <a:t>Bhattad</a:t>
            </a:r>
            <a:endParaRPr lang="en-IN" b="1" dirty="0">
              <a:latin typeface="Georgia" panose="02040502050405020303" pitchFamily="18" charset="0"/>
            </a:endParaRPr>
          </a:p>
          <a:p>
            <a:endParaRPr lang="en-IN"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Implemented Jaccard similarity and Pearson similarity calculations, and contributed to the nearest neighbors algorithm.</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Ensured accurate documentation and communication of methodologies and results.</a:t>
            </a:r>
            <a:endParaRPr lang="en-IN" sz="1600" dirty="0">
              <a:latin typeface="Georgia" panose="02040502050405020303" pitchFamily="18" charset="0"/>
            </a:endParaRPr>
          </a:p>
        </p:txBody>
      </p:sp>
      <p:cxnSp>
        <p:nvCxnSpPr>
          <p:cNvPr id="65" name="Straight Connector 64">
            <a:extLst>
              <a:ext uri="{FF2B5EF4-FFF2-40B4-BE49-F238E27FC236}">
                <a16:creationId xmlns:a16="http://schemas.microsoft.com/office/drawing/2014/main" id="{D3B33ED5-8167-8A26-94DF-DEFC8F53CD9E}"/>
              </a:ext>
            </a:extLst>
          </p:cNvPr>
          <p:cNvCxnSpPr/>
          <p:nvPr/>
        </p:nvCxnSpPr>
        <p:spPr>
          <a:xfrm>
            <a:off x="8171220" y="1421881"/>
            <a:ext cx="0" cy="4278528"/>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135545E-6A33-4C08-1F07-F9B76EA96A90}"/>
              </a:ext>
            </a:extLst>
          </p:cNvPr>
          <p:cNvSpPr txBox="1"/>
          <p:nvPr/>
        </p:nvSpPr>
        <p:spPr>
          <a:xfrm>
            <a:off x="8258756" y="1421881"/>
            <a:ext cx="2762641" cy="2616101"/>
          </a:xfrm>
          <a:prstGeom prst="rect">
            <a:avLst/>
          </a:prstGeom>
          <a:noFill/>
        </p:spPr>
        <p:txBody>
          <a:bodyPr wrap="square" rtlCol="0">
            <a:spAutoFit/>
          </a:bodyPr>
          <a:lstStyle/>
          <a:p>
            <a:r>
              <a:rPr lang="en-IN" b="1" dirty="0">
                <a:latin typeface="Georgia" panose="02040502050405020303" pitchFamily="18" charset="0"/>
              </a:rPr>
              <a:t>Krishna Chaudhary</a:t>
            </a:r>
          </a:p>
          <a:p>
            <a:endParaRPr lang="en-IN"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Implemented cosine similarity calculations and contributed to data preprocessing</a:t>
            </a:r>
          </a:p>
          <a:p>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Helped in drafting the project report and consolidating the finding</a:t>
            </a:r>
            <a:endParaRPr lang="en-IN" sz="1600" dirty="0">
              <a:latin typeface="Georgia" panose="02040502050405020303" pitchFamily="18" charset="0"/>
            </a:endParaRPr>
          </a:p>
        </p:txBody>
      </p:sp>
    </p:spTree>
    <p:extLst>
      <p:ext uri="{BB962C8B-B14F-4D97-AF65-F5344CB8AC3E}">
        <p14:creationId xmlns:p14="http://schemas.microsoft.com/office/powerpoint/2010/main" val="156271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2249214"/>
            <a:ext cx="5817475" cy="2476792"/>
          </a:xfrm>
        </p:spPr>
        <p:txBody>
          <a:bodyPr>
            <a:noAutofit/>
          </a:bodyPr>
          <a:lstStyle/>
          <a:p>
            <a:r>
              <a:rPr lang="en-US" sz="5400" dirty="0"/>
              <a:t>THANK YOU</a:t>
            </a:r>
          </a:p>
        </p:txBody>
      </p:sp>
      <p:sp>
        <p:nvSpPr>
          <p:cNvPr id="5" name="Slide Number Placeholder 4">
            <a:extLst>
              <a:ext uri="{FF2B5EF4-FFF2-40B4-BE49-F238E27FC236}">
                <a16:creationId xmlns:a16="http://schemas.microsoft.com/office/drawing/2014/main" id="{B2FE58EF-CE6D-472E-8AF9-E91E9F7AD3DD}"/>
              </a:ext>
            </a:extLst>
          </p:cNvPr>
          <p:cNvSpPr>
            <a:spLocks noGrp="1"/>
          </p:cNvSpPr>
          <p:nvPr>
            <p:ph type="sldNum" sz="quarter" idx="13"/>
          </p:nvPr>
        </p:nvSpPr>
        <p:spPr/>
        <p:txBody>
          <a:bodyPr>
            <a:normAutofit lnSpcReduction="10000"/>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184007" y="959307"/>
            <a:ext cx="7419474" cy="866274"/>
          </a:xfrm>
        </p:spPr>
        <p:txBody>
          <a:bodyPr/>
          <a:lstStyle/>
          <a:p>
            <a:r>
              <a:rPr lang="en-US" b="1" dirty="0">
                <a:solidFill>
                  <a:schemeClr val="bg2">
                    <a:lumMod val="25000"/>
                  </a:schemeClr>
                </a:solidFill>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5184007" y="2079854"/>
            <a:ext cx="6566033" cy="3838073"/>
          </a:xfrm>
        </p:spPr>
        <p:txBody>
          <a:bodyPr vert="horz" lIns="91440" tIns="45720" rIns="91440" bIns="45720" rtlCol="0" anchor="t">
            <a:normAutofit fontScale="92500"/>
          </a:bodyPr>
          <a:lstStyle/>
          <a:p>
            <a:r>
              <a:rPr lang="en-US" sz="2400" dirty="0">
                <a:solidFill>
                  <a:schemeClr val="bg2">
                    <a:lumMod val="10000"/>
                  </a:schemeClr>
                </a:solidFill>
                <a:latin typeface="Georgia" panose="02040502050405020303" pitchFamily="18" charset="0"/>
              </a:rPr>
              <a:t>In today's digital age, the vast array of available content can be overwhelming for individuals seeking entertainment options. From movies and TV shows to books and music, the abundance of choices often leads to decision fatigue and frustration.</a:t>
            </a:r>
          </a:p>
          <a:p>
            <a:r>
              <a:rPr lang="en-US" sz="2400" dirty="0">
                <a:solidFill>
                  <a:schemeClr val="bg2">
                    <a:lumMod val="10000"/>
                  </a:schemeClr>
                </a:solidFill>
                <a:latin typeface="Georgia" panose="02040502050405020303" pitchFamily="18" charset="0"/>
              </a:rPr>
              <a:t>In response to this challenge, recommendation systems have emerged as invaluable tools, designed to alleviate the burden of choice by offering personalized suggestions tailored to individual preferences and interests</a:t>
            </a:r>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p:txBody>
          <a:bodyPr>
            <a:normAutofit lnSpcReduction="10000"/>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10835640" y="1067312"/>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54C71D0E-97BC-3C9D-3631-980613CFB1BD}"/>
              </a:ext>
            </a:extLst>
          </p:cNvPr>
          <p:cNvPicPr>
            <a:picLocks noChangeAspect="1"/>
          </p:cNvPicPr>
          <p:nvPr/>
        </p:nvPicPr>
        <p:blipFill>
          <a:blip r:embed="rId2"/>
          <a:stretch>
            <a:fillRect/>
          </a:stretch>
        </p:blipFill>
        <p:spPr>
          <a:xfrm>
            <a:off x="84956" y="1165037"/>
            <a:ext cx="5099051" cy="4510454"/>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C5A9940-452C-7108-8931-D33FAB87A5F4}"/>
              </a:ext>
            </a:extLst>
          </p:cNvPr>
          <p:cNvSpPr/>
          <p:nvPr/>
        </p:nvSpPr>
        <p:spPr>
          <a:xfrm>
            <a:off x="1" y="92075"/>
            <a:ext cx="5721194" cy="6673850"/>
          </a:xfrm>
          <a:prstGeom prst="roundRect">
            <a:avLst/>
          </a:prstGeom>
          <a:solidFill>
            <a:schemeClr val="accent2">
              <a:lumMod val="20000"/>
              <a:lumOff val="8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81000"/>
            <a:ext cx="11277600" cy="6051884"/>
          </a:xfrm>
        </p:spPr>
        <p:txBody>
          <a:bodyPr>
            <a:normAutofit fontScale="90000"/>
          </a:bodyPr>
          <a:lstStyle/>
          <a:p>
            <a:r>
              <a:rPr lang="en-US" b="1" dirty="0">
                <a:solidFill>
                  <a:schemeClr val="bg2">
                    <a:lumMod val="25000"/>
                  </a:schemeClr>
                </a:solidFill>
              </a:rPr>
              <a:t>Approaches Tried </a:t>
            </a:r>
            <a:br>
              <a:rPr lang="en-US" b="1" dirty="0">
                <a:solidFill>
                  <a:schemeClr val="bg2">
                    <a:lumMod val="25000"/>
                  </a:schemeClr>
                </a:solidFill>
              </a:rPr>
            </a:br>
            <a:br>
              <a:rPr lang="en-US" dirty="0"/>
            </a:br>
            <a:r>
              <a:rPr lang="en-US" sz="3200" dirty="0">
                <a:solidFill>
                  <a:schemeClr val="accent1">
                    <a:lumMod val="25000"/>
                  </a:schemeClr>
                </a:solidFill>
              </a:rPr>
              <a:t>Content-Based Filtering</a:t>
            </a:r>
            <a:br>
              <a:rPr lang="en-US" dirty="0">
                <a:solidFill>
                  <a:schemeClr val="accent1">
                    <a:lumMod val="25000"/>
                  </a:schemeClr>
                </a:solidFill>
              </a:rPr>
            </a:br>
            <a:r>
              <a:rPr lang="en-US" dirty="0"/>
              <a:t> </a:t>
            </a:r>
            <a:r>
              <a:rPr lang="en-US" sz="2800" dirty="0" err="1"/>
              <a:t>i</a:t>
            </a:r>
            <a:r>
              <a:rPr lang="en-US" sz="2800" dirty="0"/>
              <a:t>) Jaccard Similarity</a:t>
            </a:r>
            <a:br>
              <a:rPr lang="en-US" sz="2800" dirty="0"/>
            </a:br>
            <a:r>
              <a:rPr lang="en-US" sz="2800" dirty="0"/>
              <a:t> ii) Cosine Similarity</a:t>
            </a:r>
            <a:br>
              <a:rPr lang="en-US" dirty="0"/>
            </a:br>
            <a:r>
              <a:rPr lang="en-US" sz="2800" dirty="0"/>
              <a:t>iii) K-Nearest Neighbors (KNN) </a:t>
            </a:r>
            <a:br>
              <a:rPr lang="en-US" sz="2800" dirty="0"/>
            </a:br>
            <a:br>
              <a:rPr lang="en-US" dirty="0"/>
            </a:br>
            <a:r>
              <a:rPr lang="en-US" sz="3200" dirty="0">
                <a:solidFill>
                  <a:schemeClr val="accent1">
                    <a:lumMod val="25000"/>
                  </a:schemeClr>
                </a:solidFill>
              </a:rPr>
              <a:t>Collaborative Filtering</a:t>
            </a:r>
            <a:br>
              <a:rPr lang="en-US" dirty="0"/>
            </a:br>
            <a:r>
              <a:rPr lang="en-US" dirty="0"/>
              <a:t> </a:t>
            </a:r>
            <a:r>
              <a:rPr lang="en-US" sz="2800" dirty="0" err="1"/>
              <a:t>i</a:t>
            </a:r>
            <a:r>
              <a:rPr lang="en-US" sz="2800" dirty="0"/>
              <a:t>) Deep Learning</a:t>
            </a:r>
            <a:br>
              <a:rPr lang="en-US" sz="2800" dirty="0"/>
            </a:br>
            <a:r>
              <a:rPr lang="en-US" sz="2800" dirty="0"/>
              <a:t> ii) K-Mean Clustering </a:t>
            </a:r>
            <a:br>
              <a:rPr lang="en-US" sz="2800" dirty="0"/>
            </a:br>
            <a:r>
              <a:rPr lang="en-US" sz="2800" dirty="0"/>
              <a:t>iii) Matrix Factorization</a:t>
            </a:r>
            <a:br>
              <a:rPr lang="en-US" sz="2800" dirty="0"/>
            </a:br>
            <a:br>
              <a:rPr lang="en-US" sz="2800" dirty="0"/>
            </a:br>
            <a:r>
              <a:rPr lang="en-US" sz="3100" dirty="0"/>
              <a:t>Hybrid Filtering </a:t>
            </a:r>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p:txBody>
          <a:bodyPr>
            <a:normAutofit lnSpcReduction="10000"/>
          </a:bodyPr>
          <a:lstStyle/>
          <a:p>
            <a:fld id="{294A09A9-5501-47C1-A89A-A340965A2BE2}" type="slidenum">
              <a:rPr lang="en-US" smtClean="0"/>
              <a:pPr/>
              <a:t>4</a:t>
            </a:fld>
            <a:endParaRPr lang="en-US" dirty="0"/>
          </a:p>
        </p:txBody>
      </p:sp>
      <p:pic>
        <p:nvPicPr>
          <p:cNvPr id="1026" name="Picture 2" descr="Machine Learning Project - Data Science Movie Recommendation System Project  in R - DataFlair">
            <a:extLst>
              <a:ext uri="{FF2B5EF4-FFF2-40B4-BE49-F238E27FC236}">
                <a16:creationId xmlns:a16="http://schemas.microsoft.com/office/drawing/2014/main" id="{AA0F584C-39EA-9A7C-E415-61108D755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645" y="1524574"/>
            <a:ext cx="5472744" cy="36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0" y="-30372"/>
            <a:ext cx="6833937" cy="6858000"/>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Content Placeholder 14">
            <a:extLst>
              <a:ext uri="{FF2B5EF4-FFF2-40B4-BE49-F238E27FC236}">
                <a16:creationId xmlns:a16="http://schemas.microsoft.com/office/drawing/2014/main" id="{F1D6E7D9-7279-D857-90A1-1C74A75B8175}"/>
              </a:ext>
            </a:extLst>
          </p:cNvPr>
          <p:cNvSpPr>
            <a:spLocks noGrp="1"/>
          </p:cNvSpPr>
          <p:nvPr>
            <p:ph idx="1"/>
          </p:nvPr>
        </p:nvSpPr>
        <p:spPr>
          <a:xfrm>
            <a:off x="838200" y="929313"/>
            <a:ext cx="5995737" cy="5086476"/>
          </a:xfrm>
          <a:ln>
            <a:solidFill>
              <a:schemeClr val="bg1"/>
            </a:solidFill>
          </a:ln>
        </p:spPr>
        <p:txBody>
          <a:bodyPr/>
          <a:lstStyle/>
          <a:p>
            <a:endParaRPr lang="en-US" dirty="0"/>
          </a:p>
          <a:p>
            <a:pPr marL="0" indent="0">
              <a:buNone/>
            </a:pPr>
            <a:r>
              <a:rPr lang="en-IN" b="1" dirty="0">
                <a:solidFill>
                  <a:schemeClr val="bg2">
                    <a:lumMod val="25000"/>
                  </a:schemeClr>
                </a:solidFill>
                <a:latin typeface="Georgia" panose="02040502050405020303" pitchFamily="18" charset="0"/>
              </a:rPr>
              <a:t>A. </a:t>
            </a:r>
            <a:r>
              <a:rPr lang="en-IN" sz="1800" b="1" dirty="0">
                <a:solidFill>
                  <a:schemeClr val="bg2">
                    <a:lumMod val="25000"/>
                  </a:schemeClr>
                </a:solidFill>
                <a:latin typeface="Georgia" panose="02040502050405020303" pitchFamily="18" charset="0"/>
              </a:rPr>
              <a:t> Jaccard Similarity</a:t>
            </a:r>
            <a:endParaRPr lang="en-US" sz="1800" b="1" dirty="0">
              <a:solidFill>
                <a:schemeClr val="bg2">
                  <a:lumMod val="25000"/>
                </a:schemeClr>
              </a:solidFill>
              <a:latin typeface="Georgia" panose="02040502050405020303" pitchFamily="18" charset="0"/>
            </a:endParaRPr>
          </a:p>
          <a:p>
            <a:pPr marL="0" indent="0">
              <a:buNone/>
            </a:pPr>
            <a:r>
              <a:rPr lang="en-US" dirty="0">
                <a:solidFill>
                  <a:schemeClr val="bg2">
                    <a:lumMod val="25000"/>
                  </a:schemeClr>
                </a:solidFill>
              </a:rPr>
              <a:t>Jaccard similarity is a metric used to measure the </a:t>
            </a:r>
            <a:r>
              <a:rPr lang="en-US" dirty="0">
                <a:solidFill>
                  <a:schemeClr val="bg2">
                    <a:lumMod val="25000"/>
                  </a:schemeClr>
                </a:solidFill>
                <a:latin typeface="Georgia" panose="02040502050405020303" pitchFamily="18" charset="0"/>
              </a:rPr>
              <a:t>similarity</a:t>
            </a:r>
            <a:r>
              <a:rPr lang="en-US" dirty="0">
                <a:solidFill>
                  <a:schemeClr val="bg2">
                    <a:lumMod val="25000"/>
                  </a:schemeClr>
                </a:solidFill>
              </a:rPr>
              <a:t> between two sets by comparing their intersection to their union. </a:t>
            </a:r>
          </a:p>
          <a:p>
            <a:pPr marL="0" indent="0">
              <a:buNone/>
            </a:pPr>
            <a:r>
              <a:rPr lang="en-US" dirty="0">
                <a:solidFill>
                  <a:schemeClr val="bg2">
                    <a:lumMod val="25000"/>
                  </a:schemeClr>
                </a:solidFill>
              </a:rPr>
              <a:t>In movie recommendation systems, Jaccard similarity can be applied to compare sets of attributes associated with movies, such as genres, tags, or keywords.</a:t>
            </a:r>
          </a:p>
          <a:p>
            <a:pPr marL="0" indent="0">
              <a:buNone/>
            </a:pPr>
            <a:endParaRPr lang="en-US" dirty="0">
              <a:solidFill>
                <a:schemeClr val="bg2">
                  <a:lumMod val="25000"/>
                </a:schemeClr>
              </a:solidFill>
            </a:endParaRPr>
          </a:p>
          <a:p>
            <a:pPr marL="0" indent="0">
              <a:buNone/>
            </a:pPr>
            <a:r>
              <a:rPr lang="en-US" sz="1800" b="1" dirty="0">
                <a:solidFill>
                  <a:schemeClr val="bg2">
                    <a:lumMod val="25000"/>
                  </a:schemeClr>
                </a:solidFill>
              </a:rPr>
              <a:t>B . </a:t>
            </a:r>
            <a:r>
              <a:rPr lang="en-US" sz="1800" b="1" dirty="0">
                <a:solidFill>
                  <a:schemeClr val="bg2">
                    <a:lumMod val="25000"/>
                  </a:schemeClr>
                </a:solidFill>
                <a:latin typeface="Georgia" panose="02040502050405020303" pitchFamily="18" charset="0"/>
              </a:rPr>
              <a:t>Cosine Similarity</a:t>
            </a:r>
          </a:p>
          <a:p>
            <a:pPr marL="0" indent="0">
              <a:buNone/>
            </a:pPr>
            <a:r>
              <a:rPr lang="en-US" dirty="0">
                <a:solidFill>
                  <a:schemeClr val="bg2">
                    <a:lumMod val="25000"/>
                  </a:schemeClr>
                </a:solidFill>
              </a:rPr>
              <a:t>Cosine similarity is a metric used to measure the similarity between two vectors by calculating the cosine of the angle between them. </a:t>
            </a:r>
            <a:endParaRPr lang="en-IN" dirty="0">
              <a:solidFill>
                <a:schemeClr val="bg2">
                  <a:lumMod val="25000"/>
                </a:schemeClr>
              </a:solidFill>
            </a:endParaRP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5</a:t>
            </a:fld>
            <a:endParaRPr lang="en-US" dirty="0"/>
          </a:p>
        </p:txBody>
      </p:sp>
      <p:pic>
        <p:nvPicPr>
          <p:cNvPr id="19" name="Picture 18">
            <a:extLst>
              <a:ext uri="{FF2B5EF4-FFF2-40B4-BE49-F238E27FC236}">
                <a16:creationId xmlns:a16="http://schemas.microsoft.com/office/drawing/2014/main" id="{9DA37429-EDDE-C6A8-9DF9-D34D0480208C}"/>
              </a:ext>
            </a:extLst>
          </p:cNvPr>
          <p:cNvPicPr>
            <a:picLocks noChangeAspect="1"/>
          </p:cNvPicPr>
          <p:nvPr/>
        </p:nvPicPr>
        <p:blipFill>
          <a:blip r:embed="rId2"/>
          <a:stretch>
            <a:fillRect/>
          </a:stretch>
        </p:blipFill>
        <p:spPr>
          <a:xfrm>
            <a:off x="7672136" y="698480"/>
            <a:ext cx="2644369" cy="2530059"/>
          </a:xfrm>
          <a:prstGeom prst="rect">
            <a:avLst/>
          </a:prstGeom>
          <a:ln>
            <a:solidFill>
              <a:schemeClr val="tx1"/>
            </a:solidFill>
          </a:ln>
        </p:spPr>
      </p:pic>
      <p:pic>
        <p:nvPicPr>
          <p:cNvPr id="21" name="Picture 20">
            <a:extLst>
              <a:ext uri="{FF2B5EF4-FFF2-40B4-BE49-F238E27FC236}">
                <a16:creationId xmlns:a16="http://schemas.microsoft.com/office/drawing/2014/main" id="{8F6E048F-CF26-53F3-20A8-92DFC734578F}"/>
              </a:ext>
            </a:extLst>
          </p:cNvPr>
          <p:cNvPicPr>
            <a:picLocks noChangeAspect="1"/>
          </p:cNvPicPr>
          <p:nvPr/>
        </p:nvPicPr>
        <p:blipFill>
          <a:blip r:embed="rId3"/>
          <a:stretch>
            <a:fillRect/>
          </a:stretch>
        </p:blipFill>
        <p:spPr>
          <a:xfrm>
            <a:off x="6909874" y="3472551"/>
            <a:ext cx="4307029" cy="2443883"/>
          </a:xfrm>
          <a:prstGeom prst="rect">
            <a:avLst/>
          </a:prstGeom>
          <a:ln>
            <a:solidFill>
              <a:schemeClr val="tx1"/>
            </a:solidFill>
          </a:ln>
        </p:spPr>
      </p:pic>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838199" y="406093"/>
            <a:ext cx="4847897" cy="584775"/>
          </a:xfrm>
          <a:prstGeom prst="rect">
            <a:avLst/>
          </a:prstGeom>
          <a:noFill/>
        </p:spPr>
        <p:txBody>
          <a:bodyPr wrap="square" rtlCol="0">
            <a:spAutoFit/>
          </a:bodyPr>
          <a:lstStyle/>
          <a:p>
            <a:r>
              <a:rPr lang="en-IN" sz="3200" dirty="0">
                <a:solidFill>
                  <a:srgbClr val="002060"/>
                </a:solidFill>
              </a:rPr>
              <a:t>Content Based Filtering</a:t>
            </a: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0" y="-30372"/>
            <a:ext cx="7294179" cy="6858000"/>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Content Placeholder 14">
            <a:extLst>
              <a:ext uri="{FF2B5EF4-FFF2-40B4-BE49-F238E27FC236}">
                <a16:creationId xmlns:a16="http://schemas.microsoft.com/office/drawing/2014/main" id="{F1D6E7D9-7279-D857-90A1-1C74A75B8175}"/>
              </a:ext>
            </a:extLst>
          </p:cNvPr>
          <p:cNvSpPr>
            <a:spLocks noGrp="1"/>
          </p:cNvSpPr>
          <p:nvPr>
            <p:ph idx="1"/>
          </p:nvPr>
        </p:nvSpPr>
        <p:spPr>
          <a:xfrm>
            <a:off x="649220" y="733927"/>
            <a:ext cx="5995737" cy="5438273"/>
          </a:xfrm>
          <a:ln>
            <a:solidFill>
              <a:schemeClr val="bg1"/>
            </a:solidFill>
          </a:ln>
        </p:spPr>
        <p:txBody>
          <a:bodyPr>
            <a:normAutofit/>
          </a:bodyPr>
          <a:lstStyle/>
          <a:p>
            <a:endParaRPr lang="en-US" dirty="0"/>
          </a:p>
          <a:p>
            <a:pPr marL="0" indent="0">
              <a:buNone/>
            </a:pPr>
            <a:r>
              <a:rPr lang="en-IN" b="1" dirty="0">
                <a:solidFill>
                  <a:schemeClr val="bg2">
                    <a:lumMod val="25000"/>
                  </a:schemeClr>
                </a:solidFill>
                <a:latin typeface="Georgia" panose="02040502050405020303" pitchFamily="18" charset="0"/>
              </a:rPr>
              <a:t>C . K-Nearest Neighbour (KNN)</a:t>
            </a:r>
          </a:p>
          <a:p>
            <a:pPr marL="0" indent="0">
              <a:buNone/>
            </a:pPr>
            <a:endParaRPr lang="en-IN" b="1" dirty="0">
              <a:solidFill>
                <a:schemeClr val="bg2">
                  <a:lumMod val="25000"/>
                </a:schemeClr>
              </a:solidFill>
              <a:latin typeface="Georgia" panose="02040502050405020303" pitchFamily="18" charset="0"/>
            </a:endParaRPr>
          </a:p>
          <a:p>
            <a:pPr marL="0" indent="0">
              <a:buNone/>
            </a:pPr>
            <a:r>
              <a:rPr lang="en-US" dirty="0"/>
              <a:t>K-Nearest Neighbors (KNN) is an algorithm used for recommendation by finding the k nearest neighbors of a given item based on a similarity metric. </a:t>
            </a:r>
          </a:p>
          <a:p>
            <a:pPr marL="0" indent="0">
              <a:buNone/>
            </a:pPr>
            <a:r>
              <a:rPr lang="en-US" dirty="0"/>
              <a:t>In movie recommendation systems, KNN identifies the k movies most similar to those that a user has liked in the past. This is achieved by calculating the similarity between movies using metrics such as cosine similarity or Euclidean distance, and then recommending movies that are closest to the user's liked items</a:t>
            </a:r>
            <a:endParaRPr lang="en-IN" b="1" dirty="0">
              <a:solidFill>
                <a:schemeClr val="bg2">
                  <a:lumMod val="25000"/>
                </a:schemeClr>
              </a:solidFill>
              <a:latin typeface="Georgia" panose="02040502050405020303" pitchFamily="18" charset="0"/>
            </a:endParaRP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6</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K Nearest Neighbours — Introduction to Machine Learning Algorithms | by  Sachinsoni | Medium">
            <a:extLst>
              <a:ext uri="{FF2B5EF4-FFF2-40B4-BE49-F238E27FC236}">
                <a16:creationId xmlns:a16="http://schemas.microsoft.com/office/drawing/2014/main" id="{61589E15-FC67-FFFD-EA83-6C0CBED6A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178" y="1605580"/>
            <a:ext cx="3998661" cy="350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26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0" y="-30372"/>
            <a:ext cx="6833937" cy="6858000"/>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Content Placeholder 14">
            <a:extLst>
              <a:ext uri="{FF2B5EF4-FFF2-40B4-BE49-F238E27FC236}">
                <a16:creationId xmlns:a16="http://schemas.microsoft.com/office/drawing/2014/main" id="{F1D6E7D9-7279-D857-90A1-1C74A75B8175}"/>
              </a:ext>
            </a:extLst>
          </p:cNvPr>
          <p:cNvSpPr>
            <a:spLocks noGrp="1"/>
          </p:cNvSpPr>
          <p:nvPr>
            <p:ph idx="1"/>
          </p:nvPr>
        </p:nvSpPr>
        <p:spPr>
          <a:xfrm>
            <a:off x="838200" y="1313339"/>
            <a:ext cx="5995737" cy="4702450"/>
          </a:xfrm>
          <a:ln>
            <a:solidFill>
              <a:schemeClr val="bg1"/>
            </a:solidFill>
          </a:ln>
        </p:spPr>
        <p:txBody>
          <a:bodyPr>
            <a:normAutofit/>
          </a:bodyPr>
          <a:lstStyle/>
          <a:p>
            <a:pPr marL="0" indent="0">
              <a:buNone/>
            </a:pPr>
            <a:r>
              <a:rPr lang="en-US" dirty="0"/>
              <a:t>A</a:t>
            </a:r>
            <a:r>
              <a:rPr lang="en-US" sz="2400" dirty="0">
                <a:latin typeface="Georgia" panose="02040502050405020303" pitchFamily="18" charset="0"/>
              </a:rPr>
              <a:t>. </a:t>
            </a:r>
            <a:r>
              <a:rPr lang="en-US" b="1" dirty="0">
                <a:latin typeface="Georgia" panose="02040502050405020303" pitchFamily="18" charset="0"/>
              </a:rPr>
              <a:t>Deep Learning</a:t>
            </a:r>
          </a:p>
          <a:p>
            <a:pPr marL="0" indent="0">
              <a:buNone/>
            </a:pPr>
            <a:r>
              <a:rPr lang="en-US" dirty="0"/>
              <a:t> Deep learning models, such as neural networks, can be used for collaborative filtering by learning complex patterns in user item interactions from the data. They can capture nonlinear relationships between users and item</a:t>
            </a:r>
          </a:p>
          <a:p>
            <a:pPr marL="0" indent="0">
              <a:buNone/>
            </a:pPr>
            <a:endParaRPr lang="en-US" dirty="0"/>
          </a:p>
          <a:p>
            <a:pPr marL="0" indent="0">
              <a:buNone/>
            </a:pPr>
            <a:r>
              <a:rPr lang="en-US" dirty="0"/>
              <a:t>B</a:t>
            </a:r>
            <a:r>
              <a:rPr lang="en-US" b="1" dirty="0"/>
              <a:t> . </a:t>
            </a:r>
            <a:r>
              <a:rPr lang="en-US" b="1" dirty="0">
                <a:latin typeface="Georgia" panose="02040502050405020303" pitchFamily="18" charset="0"/>
              </a:rPr>
              <a:t>K-Mean Clustering</a:t>
            </a:r>
          </a:p>
          <a:p>
            <a:pPr marL="0" indent="0">
              <a:buNone/>
            </a:pPr>
            <a:r>
              <a:rPr lang="en-US" dirty="0"/>
              <a:t>K-Means clustering groups users or items into clusters based on their similarity. It can be used to segment users or items into groups with similar preferences, which can then be used for recommendation</a:t>
            </a:r>
            <a:endParaRPr lang="en-IN" dirty="0">
              <a:solidFill>
                <a:schemeClr val="bg2">
                  <a:lumMod val="25000"/>
                </a:schemeClr>
              </a:solidFill>
            </a:endParaRP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7</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593558" y="577516"/>
            <a:ext cx="4267200" cy="523220"/>
          </a:xfrm>
          <a:prstGeom prst="rect">
            <a:avLst/>
          </a:prstGeom>
          <a:noFill/>
        </p:spPr>
        <p:txBody>
          <a:bodyPr wrap="square" rtlCol="0">
            <a:spAutoFit/>
          </a:bodyPr>
          <a:lstStyle/>
          <a:p>
            <a:r>
              <a:rPr lang="en-IN" sz="2800" dirty="0">
                <a:solidFill>
                  <a:srgbClr val="002060"/>
                </a:solidFill>
              </a:rPr>
              <a:t>Collaborative Filtering</a:t>
            </a:r>
          </a:p>
        </p:txBody>
      </p:sp>
      <p:grpSp>
        <p:nvGrpSpPr>
          <p:cNvPr id="2" name="Group 1">
            <a:extLst>
              <a:ext uri="{FF2B5EF4-FFF2-40B4-BE49-F238E27FC236}">
                <a16:creationId xmlns:a16="http://schemas.microsoft.com/office/drawing/2014/main" id="{D2BCB169-DA48-1935-69E1-9FA933662955}"/>
              </a:ext>
            </a:extLst>
          </p:cNvPr>
          <p:cNvGrpSpPr/>
          <p:nvPr/>
        </p:nvGrpSpPr>
        <p:grpSpPr>
          <a:xfrm>
            <a:off x="7000820" y="350803"/>
            <a:ext cx="4045551" cy="6197141"/>
            <a:chOff x="7327145" y="351028"/>
            <a:chExt cx="3850496" cy="6095648"/>
          </a:xfrm>
        </p:grpSpPr>
        <p:pic>
          <p:nvPicPr>
            <p:cNvPr id="3" name="Picture 2">
              <a:extLst>
                <a:ext uri="{FF2B5EF4-FFF2-40B4-BE49-F238E27FC236}">
                  <a16:creationId xmlns:a16="http://schemas.microsoft.com/office/drawing/2014/main" id="{1A439C7F-E432-6869-CBD7-8CE6E178991B}"/>
                </a:ext>
              </a:extLst>
            </p:cNvPr>
            <p:cNvPicPr>
              <a:picLocks noChangeAspect="1"/>
            </p:cNvPicPr>
            <p:nvPr/>
          </p:nvPicPr>
          <p:blipFill rotWithShape="1">
            <a:blip r:embed="rId2"/>
            <a:srcRect b="13207"/>
            <a:stretch/>
          </p:blipFill>
          <p:spPr>
            <a:xfrm>
              <a:off x="7327145" y="351028"/>
              <a:ext cx="3109628" cy="2817319"/>
            </a:xfrm>
            <a:prstGeom prst="rect">
              <a:avLst/>
            </a:prstGeom>
          </p:spPr>
        </p:pic>
        <p:pic>
          <p:nvPicPr>
            <p:cNvPr id="5" name="Picture 4">
              <a:extLst>
                <a:ext uri="{FF2B5EF4-FFF2-40B4-BE49-F238E27FC236}">
                  <a16:creationId xmlns:a16="http://schemas.microsoft.com/office/drawing/2014/main" id="{96BD9033-0883-7564-5E3C-0832AB0F2E8C}"/>
                </a:ext>
              </a:extLst>
            </p:cNvPr>
            <p:cNvPicPr>
              <a:picLocks noChangeAspect="1"/>
            </p:cNvPicPr>
            <p:nvPr/>
          </p:nvPicPr>
          <p:blipFill rotWithShape="1">
            <a:blip r:embed="rId3"/>
            <a:srcRect b="13122"/>
            <a:stretch/>
          </p:blipFill>
          <p:spPr>
            <a:xfrm>
              <a:off x="7672137" y="3599234"/>
              <a:ext cx="3505504" cy="2416555"/>
            </a:xfrm>
            <a:prstGeom prst="rect">
              <a:avLst/>
            </a:prstGeom>
          </p:spPr>
        </p:pic>
        <p:sp>
          <p:nvSpPr>
            <p:cNvPr id="6" name="TextBox 5">
              <a:extLst>
                <a:ext uri="{FF2B5EF4-FFF2-40B4-BE49-F238E27FC236}">
                  <a16:creationId xmlns:a16="http://schemas.microsoft.com/office/drawing/2014/main" id="{FE1E5721-E997-5C2B-4C6C-6F787A7CF1D6}"/>
                </a:ext>
              </a:extLst>
            </p:cNvPr>
            <p:cNvSpPr txBox="1"/>
            <p:nvPr/>
          </p:nvSpPr>
          <p:spPr>
            <a:xfrm>
              <a:off x="7850222" y="3258766"/>
              <a:ext cx="1887166" cy="430887"/>
            </a:xfrm>
            <a:prstGeom prst="rect">
              <a:avLst/>
            </a:prstGeom>
            <a:noFill/>
          </p:spPr>
          <p:txBody>
            <a:bodyPr wrap="square" rtlCol="0">
              <a:spAutoFit/>
            </a:bodyPr>
            <a:lstStyle/>
            <a:p>
              <a:r>
                <a:rPr lang="en-IN" sz="1100" dirty="0"/>
                <a:t>Before applying k-mean clustering</a:t>
              </a:r>
            </a:p>
          </p:txBody>
        </p:sp>
        <p:sp>
          <p:nvSpPr>
            <p:cNvPr id="8" name="TextBox 7">
              <a:extLst>
                <a:ext uri="{FF2B5EF4-FFF2-40B4-BE49-F238E27FC236}">
                  <a16:creationId xmlns:a16="http://schemas.microsoft.com/office/drawing/2014/main" id="{89F7FB4E-31AD-87EE-10E2-33B5232AAC15}"/>
                </a:ext>
              </a:extLst>
            </p:cNvPr>
            <p:cNvSpPr txBox="1"/>
            <p:nvPr/>
          </p:nvSpPr>
          <p:spPr>
            <a:xfrm>
              <a:off x="7988269" y="6015789"/>
              <a:ext cx="2150239" cy="430887"/>
            </a:xfrm>
            <a:prstGeom prst="rect">
              <a:avLst/>
            </a:prstGeom>
            <a:noFill/>
          </p:spPr>
          <p:txBody>
            <a:bodyPr wrap="square">
              <a:spAutoFit/>
            </a:bodyPr>
            <a:lstStyle/>
            <a:p>
              <a:r>
                <a:rPr lang="en-IN" sz="1100" dirty="0"/>
                <a:t>After applying k-mean clustering</a:t>
              </a:r>
            </a:p>
          </p:txBody>
        </p:sp>
      </p:grpSp>
    </p:spTree>
    <p:extLst>
      <p:ext uri="{BB962C8B-B14F-4D97-AF65-F5344CB8AC3E}">
        <p14:creationId xmlns:p14="http://schemas.microsoft.com/office/powerpoint/2010/main" val="66034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0" y="-30371"/>
            <a:ext cx="11292840" cy="3976730"/>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Content Placeholder 14">
            <a:extLst>
              <a:ext uri="{FF2B5EF4-FFF2-40B4-BE49-F238E27FC236}">
                <a16:creationId xmlns:a16="http://schemas.microsoft.com/office/drawing/2014/main" id="{F1D6E7D9-7279-D857-90A1-1C74A75B8175}"/>
              </a:ext>
            </a:extLst>
          </p:cNvPr>
          <p:cNvSpPr>
            <a:spLocks noGrp="1"/>
          </p:cNvSpPr>
          <p:nvPr>
            <p:ph idx="1"/>
          </p:nvPr>
        </p:nvSpPr>
        <p:spPr>
          <a:xfrm>
            <a:off x="838200" y="1313339"/>
            <a:ext cx="9059779" cy="2115661"/>
          </a:xfrm>
          <a:ln>
            <a:solidFill>
              <a:schemeClr val="bg1"/>
            </a:solidFill>
          </a:ln>
        </p:spPr>
        <p:txBody>
          <a:bodyPr>
            <a:normAutofit/>
          </a:bodyPr>
          <a:lstStyle/>
          <a:p>
            <a:pPr marL="0" indent="0">
              <a:buNone/>
            </a:pPr>
            <a:r>
              <a:rPr lang="en-IN" dirty="0"/>
              <a:t>C</a:t>
            </a:r>
            <a:r>
              <a:rPr lang="en-IN" dirty="0">
                <a:latin typeface="+mj-lt"/>
              </a:rPr>
              <a:t>. </a:t>
            </a:r>
            <a:r>
              <a:rPr lang="en-IN" b="1" dirty="0">
                <a:latin typeface="Georgia" panose="02040502050405020303" pitchFamily="18" charset="0"/>
              </a:rPr>
              <a:t>Matrix Factorization</a:t>
            </a:r>
            <a:endParaRPr lang="en-US" b="1" dirty="0">
              <a:latin typeface="Georgia" panose="02040502050405020303" pitchFamily="18" charset="0"/>
            </a:endParaRPr>
          </a:p>
          <a:p>
            <a:pPr marL="0" indent="0">
              <a:buNone/>
            </a:pPr>
            <a:r>
              <a:rPr lang="en-US" dirty="0"/>
              <a:t>Matrix factorization decomposes the user-item interaction matrix into two lower-dimensional matrices representing latent factors for users and items. It captures underlying patterns in the data and can make recommendations based on these latent factors</a:t>
            </a:r>
            <a:endParaRPr lang="en-US" b="1"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8</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593558" y="577516"/>
            <a:ext cx="4892842" cy="523220"/>
          </a:xfrm>
          <a:prstGeom prst="rect">
            <a:avLst/>
          </a:prstGeom>
          <a:noFill/>
        </p:spPr>
        <p:txBody>
          <a:bodyPr wrap="square" rtlCol="0">
            <a:spAutoFit/>
          </a:bodyPr>
          <a:lstStyle/>
          <a:p>
            <a:r>
              <a:rPr lang="en-IN" sz="2800" dirty="0">
                <a:solidFill>
                  <a:srgbClr val="002060"/>
                </a:solidFill>
              </a:rPr>
              <a:t>Collaborative Filtering</a:t>
            </a:r>
          </a:p>
        </p:txBody>
      </p:sp>
      <p:pic>
        <p:nvPicPr>
          <p:cNvPr id="4" name="Picture 3">
            <a:extLst>
              <a:ext uri="{FF2B5EF4-FFF2-40B4-BE49-F238E27FC236}">
                <a16:creationId xmlns:a16="http://schemas.microsoft.com/office/drawing/2014/main" id="{3AE9C588-AEC0-E87C-D731-ECEE73D72C44}"/>
              </a:ext>
            </a:extLst>
          </p:cNvPr>
          <p:cNvPicPr>
            <a:picLocks noChangeAspect="1"/>
          </p:cNvPicPr>
          <p:nvPr/>
        </p:nvPicPr>
        <p:blipFill>
          <a:blip r:embed="rId2"/>
          <a:stretch>
            <a:fillRect/>
          </a:stretch>
        </p:blipFill>
        <p:spPr>
          <a:xfrm>
            <a:off x="2752267" y="3980133"/>
            <a:ext cx="5468266" cy="2619871"/>
          </a:xfrm>
          <a:prstGeom prst="rect">
            <a:avLst/>
          </a:prstGeom>
          <a:ln>
            <a:solidFill>
              <a:schemeClr val="tx1"/>
            </a:solidFill>
          </a:ln>
        </p:spPr>
      </p:pic>
    </p:spTree>
    <p:extLst>
      <p:ext uri="{BB962C8B-B14F-4D97-AF65-F5344CB8AC3E}">
        <p14:creationId xmlns:p14="http://schemas.microsoft.com/office/powerpoint/2010/main" val="73297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A781F4-2373-FAC1-6D90-2BB1D24168AB}"/>
              </a:ext>
            </a:extLst>
          </p:cNvPr>
          <p:cNvSpPr/>
          <p:nvPr/>
        </p:nvSpPr>
        <p:spPr>
          <a:xfrm>
            <a:off x="0" y="-30372"/>
            <a:ext cx="6833937" cy="6858000"/>
          </a:xfrm>
          <a:prstGeom prst="rect">
            <a:avLst/>
          </a:prstGeom>
          <a:solidFill>
            <a:schemeClr val="accent2">
              <a:lumMod val="20000"/>
              <a:lumOff val="80000"/>
            </a:schemeClr>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5" name="Content Placeholder 14">
            <a:extLst>
              <a:ext uri="{FF2B5EF4-FFF2-40B4-BE49-F238E27FC236}">
                <a16:creationId xmlns:a16="http://schemas.microsoft.com/office/drawing/2014/main" id="{F1D6E7D9-7279-D857-90A1-1C74A75B8175}"/>
              </a:ext>
            </a:extLst>
          </p:cNvPr>
          <p:cNvSpPr>
            <a:spLocks noGrp="1"/>
          </p:cNvSpPr>
          <p:nvPr>
            <p:ph idx="1"/>
          </p:nvPr>
        </p:nvSpPr>
        <p:spPr>
          <a:xfrm>
            <a:off x="838200" y="1313339"/>
            <a:ext cx="5840069" cy="4702450"/>
          </a:xfrm>
          <a:ln>
            <a:solidFill>
              <a:schemeClr val="bg1"/>
            </a:solidFill>
          </a:ln>
        </p:spPr>
        <p:txBody>
          <a:bodyPr>
            <a:normAutofit fontScale="92500" lnSpcReduction="10000"/>
          </a:bodyPr>
          <a:lstStyle/>
          <a:p>
            <a:pPr marL="0" indent="0">
              <a:buNone/>
            </a:pPr>
            <a:r>
              <a:rPr lang="en-US" dirty="0">
                <a:latin typeface="Georgia" panose="02040502050405020303" pitchFamily="18" charset="0"/>
              </a:rPr>
              <a:t>D. </a:t>
            </a:r>
            <a:r>
              <a:rPr lang="en-US" b="1" dirty="0">
                <a:latin typeface="Georgia" panose="02040502050405020303" pitchFamily="18" charset="0"/>
              </a:rPr>
              <a:t>Nearest Neighbors</a:t>
            </a:r>
          </a:p>
          <a:p>
            <a:pPr marL="0" indent="0">
              <a:buNone/>
            </a:pPr>
            <a:r>
              <a:rPr lang="en-US" dirty="0">
                <a:latin typeface="Georgia" panose="02040502050405020303" pitchFamily="18" charset="0"/>
              </a:rPr>
              <a:t> Nearest neighbors-based collaborative filtering recommends items to a user based on the preferences of similar users or items. </a:t>
            </a:r>
          </a:p>
          <a:p>
            <a:pPr marL="0" indent="0">
              <a:buNone/>
            </a:pPr>
            <a:r>
              <a:rPr lang="en-US" dirty="0">
                <a:latin typeface="Georgia" panose="02040502050405020303" pitchFamily="18" charset="0"/>
              </a:rPr>
              <a:t>It finds users or items similar to the target user and recommends items liked by those similar users.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E. </a:t>
            </a:r>
            <a:r>
              <a:rPr lang="en-US" b="1" dirty="0">
                <a:latin typeface="Georgia" panose="02040502050405020303" pitchFamily="18" charset="0"/>
              </a:rPr>
              <a:t>Pearson Similarity</a:t>
            </a:r>
          </a:p>
          <a:p>
            <a:pPr marL="0" indent="0">
              <a:buNone/>
            </a:pPr>
            <a:r>
              <a:rPr lang="en-US" dirty="0">
                <a:latin typeface="Georgia" panose="02040502050405020303" pitchFamily="18" charset="0"/>
              </a:rPr>
              <a:t>Pearson correlation measures the linear correlation between two variables, such as the ratings given by users to different items. </a:t>
            </a:r>
          </a:p>
          <a:p>
            <a:pPr marL="0" indent="0">
              <a:buNone/>
            </a:pPr>
            <a:r>
              <a:rPr lang="en-US" dirty="0">
                <a:latin typeface="Georgia" panose="02040502050405020303" pitchFamily="18" charset="0"/>
              </a:rPr>
              <a:t>In movie recommendation systems, Pearson similarity is used to find users with similar rating patterns and make recommendations based on their preferences. </a:t>
            </a:r>
          </a:p>
          <a:p>
            <a:pPr marL="0" indent="0">
              <a:buNone/>
            </a:pPr>
            <a:endParaRPr lang="en-US" dirty="0">
              <a:latin typeface="Georgia" panose="02040502050405020303" pitchFamily="18" charset="0"/>
            </a:endParaRP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normAutofit lnSpcReduction="10000"/>
          </a:bodyPr>
          <a:lstStyle/>
          <a:p>
            <a:fld id="{294A09A9-5501-47C1-A89A-A340965A2BE2}" type="slidenum">
              <a:rPr lang="en-US" smtClean="0"/>
              <a:pPr/>
              <a:t>9</a:t>
            </a:fld>
            <a:endParaRPr lang="en-US" dirty="0"/>
          </a:p>
        </p:txBody>
      </p:sp>
      <p:cxnSp>
        <p:nvCxnSpPr>
          <p:cNvPr id="25" name="Straight Connector 24">
            <a:extLst>
              <a:ext uri="{FF2B5EF4-FFF2-40B4-BE49-F238E27FC236}">
                <a16:creationId xmlns:a16="http://schemas.microsoft.com/office/drawing/2014/main" id="{704BCA39-3A8C-46B6-2A96-EB01ABF8E55E}"/>
              </a:ext>
            </a:extLst>
          </p:cNvPr>
          <p:cNvCxnSpPr>
            <a:cxnSpLocks/>
          </p:cNvCxnSpPr>
          <p:nvPr/>
        </p:nvCxnSpPr>
        <p:spPr>
          <a:xfrm flipV="1">
            <a:off x="6678269" y="-30372"/>
            <a:ext cx="155668" cy="303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6B3C8D-B8E2-DC1B-CA65-7B8A8FF7C52B}"/>
              </a:ext>
            </a:extLst>
          </p:cNvPr>
          <p:cNvSpPr txBox="1"/>
          <p:nvPr/>
        </p:nvSpPr>
        <p:spPr>
          <a:xfrm>
            <a:off x="593558" y="577516"/>
            <a:ext cx="4267200" cy="523220"/>
          </a:xfrm>
          <a:prstGeom prst="rect">
            <a:avLst/>
          </a:prstGeom>
          <a:noFill/>
        </p:spPr>
        <p:txBody>
          <a:bodyPr wrap="square" rtlCol="0">
            <a:spAutoFit/>
          </a:bodyPr>
          <a:lstStyle/>
          <a:p>
            <a:r>
              <a:rPr lang="en-IN" sz="2800" dirty="0">
                <a:solidFill>
                  <a:srgbClr val="002060"/>
                </a:solidFill>
              </a:rPr>
              <a:t>Collaborative Filtering</a:t>
            </a:r>
          </a:p>
        </p:txBody>
      </p:sp>
      <p:pic>
        <p:nvPicPr>
          <p:cNvPr id="4" name="Picture 3">
            <a:extLst>
              <a:ext uri="{FF2B5EF4-FFF2-40B4-BE49-F238E27FC236}">
                <a16:creationId xmlns:a16="http://schemas.microsoft.com/office/drawing/2014/main" id="{124074C5-5083-3A39-4B4E-389B185F6417}"/>
              </a:ext>
            </a:extLst>
          </p:cNvPr>
          <p:cNvPicPr>
            <a:picLocks noChangeAspect="1"/>
          </p:cNvPicPr>
          <p:nvPr/>
        </p:nvPicPr>
        <p:blipFill>
          <a:blip r:embed="rId2"/>
          <a:stretch>
            <a:fillRect/>
          </a:stretch>
        </p:blipFill>
        <p:spPr>
          <a:xfrm>
            <a:off x="7516469" y="528209"/>
            <a:ext cx="2995863" cy="5643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454127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2.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TM03457515[[fn=View]]</Template>
  <TotalTime>608</TotalTime>
  <Words>916</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Georgia</vt:lpstr>
      <vt:lpstr>Wingdings 2</vt:lpstr>
      <vt:lpstr>View</vt:lpstr>
      <vt:lpstr>Machine Learning Approaches for Effective Movie Recommendations: A Comprehensive Study</vt:lpstr>
      <vt:lpstr>Content</vt:lpstr>
      <vt:lpstr>INTRODUCTION</vt:lpstr>
      <vt:lpstr>Approaches Tried   Content-Based Filtering  i) Jaccard Similarity  ii) Cosine Similarity iii) K-Nearest Neighbors (KNN)   Collaborative Filtering  i) Deep Learning  ii) K-Mean Clustering  iii) Matrix Factorization  Hybrid Filtering </vt:lpstr>
      <vt:lpstr>PowerPoint Presentation</vt:lpstr>
      <vt:lpstr>PowerPoint Presentation</vt:lpstr>
      <vt:lpstr>PowerPoint Presentation</vt:lpstr>
      <vt:lpstr>PowerPoint Presentation</vt:lpstr>
      <vt:lpstr>PowerPoint Presentation</vt:lpstr>
      <vt:lpstr>PowerPoint Presentation</vt:lpstr>
      <vt:lpstr>Learnings </vt:lpstr>
      <vt:lpstr>PowerPoint Presentation</vt:lpstr>
      <vt:lpstr>PowerPoint Presentation</vt:lpstr>
      <vt:lpstr>PowerPoint Presentation</vt:lpstr>
      <vt:lpstr>PowerPoint Presentation</vt:lpstr>
      <vt:lpstr>Major Findings</vt:lpstr>
      <vt:lpstr>PowerPoint Presentation</vt:lpstr>
      <vt:lpstr>PowerPoint Presentation</vt:lpstr>
      <vt:lpstr>SUMMARY </vt:lpstr>
      <vt:lpstr>MEET OUR TEAM</vt:lpstr>
      <vt:lpstr>Contribution of Each Member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Machine Learning Approaches for Effective Movie Recommendations: A Comprehensive Study</dc:title>
  <dc:creator>krishna chaudhary</dc:creator>
  <cp:lastModifiedBy>R .K Singh</cp:lastModifiedBy>
  <cp:revision>5</cp:revision>
  <dcterms:created xsi:type="dcterms:W3CDTF">2024-04-20T13:22:58Z</dcterms:created>
  <dcterms:modified xsi:type="dcterms:W3CDTF">2024-04-21T07:03:24Z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