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2" r:id="rId2"/>
  </p:sldIdLst>
  <p:sldSz cx="76803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385723"/>
    <a:srgbClr val="FF3838"/>
    <a:srgbClr val="FFC67E"/>
    <a:srgbClr val="D02D03"/>
    <a:srgbClr val="780E01"/>
    <a:srgbClr val="E79117"/>
    <a:srgbClr val="C55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832" autoAdjust="0"/>
  </p:normalViewPr>
  <p:slideViewPr>
    <p:cSldViewPr snapToGrid="0">
      <p:cViewPr>
        <p:scale>
          <a:sx n="50" d="100"/>
          <a:sy n="50" d="100"/>
        </p:scale>
        <p:origin x="267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18D9-6196-4830-B4D3-FB064FD1074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2025" y="1143000"/>
            <a:ext cx="239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A1BDA-B4F3-435C-8339-0DB778FA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1621191"/>
            <a:ext cx="6528276" cy="3448756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5202944"/>
            <a:ext cx="5760244" cy="2391656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02" indent="0" algn="ctr">
              <a:buNone/>
              <a:defRPr sz="1680"/>
            </a:lvl2pPr>
            <a:lvl3pPr marL="768005" indent="0" algn="ctr">
              <a:buNone/>
              <a:defRPr sz="1512"/>
            </a:lvl3pPr>
            <a:lvl4pPr marL="1152007" indent="0" algn="ctr">
              <a:buNone/>
              <a:defRPr sz="1344"/>
            </a:lvl4pPr>
            <a:lvl5pPr marL="1536009" indent="0" algn="ctr">
              <a:buNone/>
              <a:defRPr sz="1344"/>
            </a:lvl5pPr>
            <a:lvl6pPr marL="1920011" indent="0" algn="ctr">
              <a:buNone/>
              <a:defRPr sz="1344"/>
            </a:lvl6pPr>
            <a:lvl7pPr marL="2304014" indent="0" algn="ctr">
              <a:buNone/>
              <a:defRPr sz="1344"/>
            </a:lvl7pPr>
            <a:lvl8pPr marL="2688016" indent="0" algn="ctr">
              <a:buNone/>
              <a:defRPr sz="1344"/>
            </a:lvl8pPr>
            <a:lvl9pPr marL="3072018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527403"/>
            <a:ext cx="1656070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3" y="527403"/>
            <a:ext cx="4872206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3" y="2469624"/>
            <a:ext cx="6624280" cy="412062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3" y="6629226"/>
            <a:ext cx="6624280" cy="216693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400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0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00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00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01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01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01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01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2637014"/>
            <a:ext cx="3264138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2637014"/>
            <a:ext cx="3264138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527405"/>
            <a:ext cx="662428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4" y="2428347"/>
            <a:ext cx="3249137" cy="1190095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4" y="3618442"/>
            <a:ext cx="324913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2428347"/>
            <a:ext cx="3265138" cy="1190095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3618442"/>
            <a:ext cx="3265138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9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660400"/>
            <a:ext cx="2477105" cy="231140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1426283"/>
            <a:ext cx="3888165" cy="703968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2971800"/>
            <a:ext cx="2477105" cy="5505627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660400"/>
            <a:ext cx="2477105" cy="231140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1426283"/>
            <a:ext cx="3888165" cy="703968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02" indent="0">
              <a:buNone/>
              <a:defRPr sz="2352"/>
            </a:lvl2pPr>
            <a:lvl3pPr marL="768005" indent="0">
              <a:buNone/>
              <a:defRPr sz="2016"/>
            </a:lvl3pPr>
            <a:lvl4pPr marL="1152007" indent="0">
              <a:buNone/>
              <a:defRPr sz="1680"/>
            </a:lvl4pPr>
            <a:lvl5pPr marL="1536009" indent="0">
              <a:buNone/>
              <a:defRPr sz="1680"/>
            </a:lvl5pPr>
            <a:lvl6pPr marL="1920011" indent="0">
              <a:buNone/>
              <a:defRPr sz="1680"/>
            </a:lvl6pPr>
            <a:lvl7pPr marL="2304014" indent="0">
              <a:buNone/>
              <a:defRPr sz="1680"/>
            </a:lvl7pPr>
            <a:lvl8pPr marL="2688016" indent="0">
              <a:buNone/>
              <a:defRPr sz="1680"/>
            </a:lvl8pPr>
            <a:lvl9pPr marL="3072018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2971800"/>
            <a:ext cx="2477105" cy="5505627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527405"/>
            <a:ext cx="662428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2637014"/>
            <a:ext cx="662428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9181397"/>
            <a:ext cx="172807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3E61-04AC-4D4A-8E09-DCA6027CE02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9181397"/>
            <a:ext cx="259211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9181397"/>
            <a:ext cx="172807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68005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01" indent="-192001" algn="l" defTabSz="768005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0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006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008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0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01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015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017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019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02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05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7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009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011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014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016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018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2.emf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emf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325C7-16C9-4805-9E35-9460CD88F91B}"/>
              </a:ext>
            </a:extLst>
          </p:cNvPr>
          <p:cNvSpPr/>
          <p:nvPr/>
        </p:nvSpPr>
        <p:spPr>
          <a:xfrm>
            <a:off x="50800" y="3406047"/>
            <a:ext cx="7611335" cy="4533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6CEA9-F040-4E9D-B095-CCF06B69EFE6}"/>
              </a:ext>
            </a:extLst>
          </p:cNvPr>
          <p:cNvSpPr txBox="1"/>
          <p:nvPr/>
        </p:nvSpPr>
        <p:spPr>
          <a:xfrm>
            <a:off x="343690" y="95601"/>
            <a:ext cx="3891499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600" dirty="0"/>
              <a:t>(a) Litter decomposition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3C41D-605E-44EA-AE63-D41816597FE5}"/>
              </a:ext>
            </a:extLst>
          </p:cNvPr>
          <p:cNvGrpSpPr/>
          <p:nvPr/>
        </p:nvGrpSpPr>
        <p:grpSpPr>
          <a:xfrm>
            <a:off x="-179137" y="457155"/>
            <a:ext cx="4910682" cy="2531174"/>
            <a:chOff x="-433461" y="475277"/>
            <a:chExt cx="5809575" cy="31861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B74B50-BF9C-4190-AFFB-7B3E960F6A84}"/>
                    </a:ext>
                  </a:extLst>
                </p:cNvPr>
                <p:cNvSpPr txBox="1"/>
                <p:nvPr/>
              </p:nvSpPr>
              <p:spPr>
                <a:xfrm>
                  <a:off x="3348549" y="1726608"/>
                  <a:ext cx="2027565" cy="80825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2">
                          <a:lumMod val="25000"/>
                        </a:schemeClr>
                      </a:solidFill>
                      <a:ea typeface="Verdana" panose="020B0604030504040204" pitchFamily="34" charset="0"/>
                    </a:rPr>
                    <a:t>Microbial growth rate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200" b="1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sz="1200" b="1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1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200" b="1" dirty="0" smtClean="0">
                      <a:solidFill>
                        <a:schemeClr val="bg2">
                          <a:lumMod val="25000"/>
                        </a:schemeClr>
                      </a:solidFill>
                      <a:ea typeface="Verdana" panose="020B0604030504040204" pitchFamily="34" charset="0"/>
                    </a:rPr>
                    <a:t> </a:t>
                  </a:r>
                  <a:endParaRPr lang="en-US" sz="1200" b="1" dirty="0">
                    <a:solidFill>
                      <a:schemeClr val="bg2">
                        <a:lumMod val="25000"/>
                      </a:schemeClr>
                    </a:solidFill>
                    <a:ea typeface="Verdan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B74B50-BF9C-4190-AFFB-7B3E960F6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549" y="1726608"/>
                  <a:ext cx="2027565" cy="808253"/>
                </a:xfrm>
                <a:prstGeom prst="rect">
                  <a:avLst/>
                </a:prstGeom>
                <a:blipFill>
                  <a:blip r:embed="rId2"/>
                  <a:stretch>
                    <a:fillRect t="-15888" b="-6915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C78713-234B-4008-8F66-B01477C2E426}"/>
                    </a:ext>
                  </a:extLst>
                </p:cNvPr>
                <p:cNvSpPr txBox="1"/>
                <p:nvPr/>
              </p:nvSpPr>
              <p:spPr>
                <a:xfrm rot="20959653">
                  <a:off x="1791877" y="2331916"/>
                  <a:ext cx="1379966" cy="3486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C78713-234B-4008-8F66-B01477C2E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59653">
                  <a:off x="1791877" y="2331916"/>
                  <a:ext cx="1379966" cy="3486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CB0DE-7C3E-4E5B-BA72-D1F8FF60E62C}"/>
                </a:ext>
              </a:extLst>
            </p:cNvPr>
            <p:cNvGrpSpPr/>
            <p:nvPr/>
          </p:nvGrpSpPr>
          <p:grpSpPr>
            <a:xfrm>
              <a:off x="-433461" y="475277"/>
              <a:ext cx="3166778" cy="3186157"/>
              <a:chOff x="-89997" y="633360"/>
              <a:chExt cx="3166778" cy="3186157"/>
            </a:xfrm>
          </p:grpSpPr>
          <p:pic>
            <p:nvPicPr>
              <p:cNvPr id="17" name="Graphic 82" descr="Leaf with solid fill">
                <a:extLst>
                  <a:ext uri="{FF2B5EF4-FFF2-40B4-BE49-F238E27FC236}">
                    <a16:creationId xmlns:a16="http://schemas.microsoft.com/office/drawing/2014/main" id="{DE004016-6FB0-44E9-8BA4-EEC6103FF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89997" y="633360"/>
                <a:ext cx="3022328" cy="3022329"/>
              </a:xfrm>
              <a:prstGeom prst="rect">
                <a:avLst/>
              </a:prstGeom>
            </p:spPr>
          </p:pic>
          <p:pic>
            <p:nvPicPr>
              <p:cNvPr id="18" name="Graphic 83" descr="Leaf with solid fill">
                <a:extLst>
                  <a:ext uri="{FF2B5EF4-FFF2-40B4-BE49-F238E27FC236}">
                    <a16:creationId xmlns:a16="http://schemas.microsoft.com/office/drawing/2014/main" id="{A40D4288-A19A-4D48-B9FF-B979FAA5F4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rcRect l="5042" t="55593" r="-5042" b="-5244"/>
              <a:stretch/>
            </p:blipFill>
            <p:spPr>
              <a:xfrm>
                <a:off x="54452" y="2318907"/>
                <a:ext cx="3022329" cy="150061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B3402C6-3E68-46C7-BD04-E46E243F953D}"/>
                      </a:ext>
                    </a:extLst>
                  </p:cNvPr>
                  <p:cNvSpPr txBox="1"/>
                  <p:nvPr/>
                </p:nvSpPr>
                <p:spPr>
                  <a:xfrm>
                    <a:off x="577084" y="1433623"/>
                    <a:ext cx="1803919" cy="7360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ea typeface="Verdana" panose="020B0604030504040204" pitchFamily="34" charset="0"/>
                      </a:rPr>
                      <a:t>Non-aromatic C </a:t>
                    </a:r>
                    <a14:m>
                      <m:oMath xmlns:m="http://schemas.openxmlformats.org/officeDocument/2006/math">
                        <m:r>
                          <a:rPr lang="en-US" sz="16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600" b="1" dirty="0">
                      <a:solidFill>
                        <a:schemeClr val="tx1"/>
                      </a:solidFill>
                      <a:ea typeface="Verdana" panose="020B060403050404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B3402C6-3E68-46C7-BD04-E46E243F9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84" y="1433623"/>
                    <a:ext cx="1803919" cy="73609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00" t="-3125" r="-4400" b="-52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474BE93E-ABCE-4F7B-B74A-4B137DC6C374}"/>
                      </a:ext>
                    </a:extLst>
                  </p:cNvPr>
                  <p:cNvSpPr txBox="1"/>
                  <p:nvPr/>
                </p:nvSpPr>
                <p:spPr>
                  <a:xfrm>
                    <a:off x="672250" y="2299543"/>
                    <a:ext cx="1613589" cy="7360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ea typeface="Verdana" panose="020B0604030504040204" pitchFamily="34" charset="0"/>
                      </a:rPr>
                      <a:t>Aromatic C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ea typeface="Verdana" panose="020B060403050404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474BE93E-ABCE-4F7B-B74A-4B137DC6C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50" y="2299543"/>
                    <a:ext cx="1613589" cy="73609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3125" b="-52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39D315-0B77-4C22-8C6F-C012D9EBA7C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23068" y="1483718"/>
              <a:ext cx="1325480" cy="647017"/>
            </a:xfrm>
            <a:prstGeom prst="straightConnector1">
              <a:avLst/>
            </a:prstGeom>
            <a:ln w="19050">
              <a:solidFill>
                <a:srgbClr val="70AD47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ACFCA7-36A4-40CF-8AC4-4843AC697A9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786418" y="2130735"/>
              <a:ext cx="1562130" cy="326083"/>
            </a:xfrm>
            <a:prstGeom prst="straightConnector1">
              <a:avLst/>
            </a:prstGeom>
            <a:ln w="19050">
              <a:solidFill>
                <a:srgbClr val="385723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79">
              <a:extLst>
                <a:ext uri="{FF2B5EF4-FFF2-40B4-BE49-F238E27FC236}">
                  <a16:creationId xmlns:a16="http://schemas.microsoft.com/office/drawing/2014/main" id="{7CAB99F1-E163-406E-BC7A-9C73E47FFFB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23423" y="-279884"/>
              <a:ext cx="451068" cy="3226752"/>
            </a:xfrm>
            <a:prstGeom prst="bentConnector3">
              <a:avLst>
                <a:gd name="adj1" fmla="val 196116"/>
              </a:avLst>
            </a:prstGeom>
            <a:ln w="1905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7696BD2-A251-491A-90E5-DFAA8EEFBBCE}"/>
                    </a:ext>
                  </a:extLst>
                </p:cNvPr>
                <p:cNvSpPr txBox="1"/>
                <p:nvPr/>
              </p:nvSpPr>
              <p:spPr>
                <a:xfrm>
                  <a:off x="3840301" y="973804"/>
                  <a:ext cx="1243579" cy="3486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b="1" i="1" dirty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sub>
                            </m:sSub>
                          </m:e>
                        </m:d>
                        <m:r>
                          <a:rPr lang="en-US" sz="12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1600" dirty="0">
                    <a:solidFill>
                      <a:schemeClr val="bg2">
                        <a:lumMod val="25000"/>
                      </a:schemeClr>
                    </a:solidFill>
                    <a:ea typeface="Verdan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7696BD2-A251-491A-90E5-DFAA8EEFBB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301" y="973804"/>
                  <a:ext cx="1243579" cy="3486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CFB73F7-D35E-4206-B296-9F6D021B0CF9}"/>
                    </a:ext>
                  </a:extLst>
                </p:cNvPr>
                <p:cNvSpPr txBox="1"/>
                <p:nvPr/>
              </p:nvSpPr>
              <p:spPr>
                <a:xfrm rot="1515299">
                  <a:off x="1902548" y="1402906"/>
                  <a:ext cx="1565842" cy="3486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CFB73F7-D35E-4206-B296-9F6D021B0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15299">
                  <a:off x="1902548" y="1402906"/>
                  <a:ext cx="1565842" cy="3486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or: Elbow 76">
              <a:extLst>
                <a:ext uri="{FF2B5EF4-FFF2-40B4-BE49-F238E27FC236}">
                  <a16:creationId xmlns:a16="http://schemas.microsoft.com/office/drawing/2014/main" id="{0DD2F6DF-1022-41CD-8FE3-768A5AAE7174}"/>
                </a:ext>
              </a:extLst>
            </p:cNvPr>
            <p:cNvCxnSpPr>
              <a:cxnSpLocks/>
              <a:stCxn id="7" idx="2"/>
              <a:endCxn id="20" idx="2"/>
            </p:cNvCxnSpPr>
            <p:nvPr/>
          </p:nvCxnSpPr>
          <p:spPr>
            <a:xfrm rot="5400000">
              <a:off x="2577610" y="1092834"/>
              <a:ext cx="342694" cy="3226749"/>
            </a:xfrm>
            <a:prstGeom prst="bentConnector3">
              <a:avLst>
                <a:gd name="adj1" fmla="val 251143"/>
              </a:avLst>
            </a:prstGeom>
            <a:ln w="1905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BEACBB-4AEB-4979-BB7E-FA9C69A01ECC}"/>
                    </a:ext>
                  </a:extLst>
                </p:cNvPr>
                <p:cNvSpPr txBox="1"/>
                <p:nvPr/>
              </p:nvSpPr>
              <p:spPr>
                <a:xfrm>
                  <a:off x="4130347" y="2831809"/>
                  <a:ext cx="564110" cy="3486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200" b="1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sz="12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1600" dirty="0">
                    <a:solidFill>
                      <a:schemeClr val="bg2">
                        <a:lumMod val="25000"/>
                      </a:schemeClr>
                    </a:solidFill>
                    <a:ea typeface="Verdan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BEACBB-4AEB-4979-BB7E-FA9C69A01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47" y="2831809"/>
                  <a:ext cx="564110" cy="3486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127B710-9260-4E7B-ABA4-66C383CA786A}"/>
              </a:ext>
            </a:extLst>
          </p:cNvPr>
          <p:cNvSpPr txBox="1"/>
          <p:nvPr/>
        </p:nvSpPr>
        <p:spPr>
          <a:xfrm>
            <a:off x="844062" y="5933124"/>
            <a:ext cx="561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Verdana" panose="020B0604030504040204" pitchFamily="34" charset="0"/>
              </a:rPr>
              <a:t>2. </a:t>
            </a:r>
            <a:r>
              <a:rPr lang="en-US" dirty="0">
                <a:ea typeface="Verdana" panose="020B0604030504040204" pitchFamily="34" charset="0"/>
              </a:rPr>
              <a:t>Least-square approach: find time invariant parameters</a:t>
            </a:r>
          </a:p>
        </p:txBody>
      </p:sp>
      <p:sp>
        <p:nvSpPr>
          <p:cNvPr id="22" name="Arrow: Down 42">
            <a:extLst>
              <a:ext uri="{FF2B5EF4-FFF2-40B4-BE49-F238E27FC236}">
                <a16:creationId xmlns:a16="http://schemas.microsoft.com/office/drawing/2014/main" id="{92FB21A7-2539-4C56-9316-B37F55E61BB1}"/>
              </a:ext>
            </a:extLst>
          </p:cNvPr>
          <p:cNvSpPr/>
          <p:nvPr/>
        </p:nvSpPr>
        <p:spPr>
          <a:xfrm>
            <a:off x="3470387" y="7832209"/>
            <a:ext cx="731520" cy="36576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4E8834-F347-4720-BCD2-FE7E87A5D72E}"/>
                  </a:ext>
                </a:extLst>
              </p:cNvPr>
              <p:cNvSpPr txBox="1"/>
              <p:nvPr/>
            </p:nvSpPr>
            <p:spPr>
              <a:xfrm>
                <a:off x="3215572" y="6556608"/>
                <a:ext cx="2055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minimize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𝑜𝑑𝑒𝑙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4E8834-F347-4720-BCD2-FE7E87A5D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572" y="6556608"/>
                <a:ext cx="2055313" cy="646331"/>
              </a:xfrm>
              <a:prstGeom prst="rect">
                <a:avLst/>
              </a:prstGeom>
              <a:blipFill>
                <a:blip r:embed="rId14"/>
                <a:stretch>
                  <a:fillRect l="-13314" t="-26415" b="-10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125">
            <a:extLst>
              <a:ext uri="{FF2B5EF4-FFF2-40B4-BE49-F238E27FC236}">
                <a16:creationId xmlns:a16="http://schemas.microsoft.com/office/drawing/2014/main" id="{4FFA2634-A35C-4E2F-B312-886D2000C602}"/>
              </a:ext>
            </a:extLst>
          </p:cNvPr>
          <p:cNvSpPr/>
          <p:nvPr/>
        </p:nvSpPr>
        <p:spPr>
          <a:xfrm>
            <a:off x="5270885" y="6704861"/>
            <a:ext cx="602629" cy="39257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37E1DD-C2C1-48BC-83A1-4B2F92825F8C}"/>
                  </a:ext>
                </a:extLst>
              </p:cNvPr>
              <p:cNvSpPr txBox="1"/>
              <p:nvPr/>
            </p:nvSpPr>
            <p:spPr>
              <a:xfrm>
                <a:off x="5912906" y="6722675"/>
                <a:ext cx="9694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en-US" sz="16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37E1DD-C2C1-48BC-83A1-4B2F9282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906" y="6722675"/>
                <a:ext cx="969480" cy="338554"/>
              </a:xfrm>
              <a:prstGeom prst="rect">
                <a:avLst/>
              </a:prstGeom>
              <a:blipFill>
                <a:blip r:embed="rId1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4BF669DE-05B5-4CF5-AEB1-46270F67E2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8067" y="6350557"/>
            <a:ext cx="2055313" cy="1251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7A5099-2D4E-47B5-B464-CD5CF88563EE}"/>
                  </a:ext>
                </a:extLst>
              </p:cNvPr>
              <p:cNvSpPr txBox="1"/>
              <p:nvPr/>
            </p:nvSpPr>
            <p:spPr>
              <a:xfrm rot="16200000">
                <a:off x="-1058774" y="5636612"/>
                <a:ext cx="27511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Simulated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7A5099-2D4E-47B5-B464-CD5CF8856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58774" y="5636612"/>
                <a:ext cx="2751130" cy="338554"/>
              </a:xfrm>
              <a:prstGeom prst="rect">
                <a:avLst/>
              </a:prstGeom>
              <a:blipFill>
                <a:blip r:embed="rId17"/>
                <a:stretch>
                  <a:fillRect l="-5357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E07077-129B-4567-8B07-4D5E818F4D27}"/>
                  </a:ext>
                </a:extLst>
              </p:cNvPr>
              <p:cNvSpPr txBox="1"/>
              <p:nvPr/>
            </p:nvSpPr>
            <p:spPr>
              <a:xfrm>
                <a:off x="1562750" y="8183529"/>
                <a:ext cx="4546797" cy="584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Estimated model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16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en-US" sz="16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algn="ctr"/>
                <a:r>
                  <a:rPr lang="en-US" sz="1600" dirty="0"/>
                  <a:t>Calculated succession time of specialist microbes 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E07077-129B-4567-8B07-4D5E818F4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750" y="8183529"/>
                <a:ext cx="4546797" cy="584775"/>
              </a:xfrm>
              <a:prstGeom prst="rect">
                <a:avLst/>
              </a:prstGeom>
              <a:blipFill>
                <a:blip r:embed="rId18"/>
                <a:stretch>
                  <a:fillRect t="-312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EF0269-155A-4532-8C41-AB5C41D7427C}"/>
                  </a:ext>
                </a:extLst>
              </p:cNvPr>
              <p:cNvSpPr txBox="1"/>
              <p:nvPr/>
            </p:nvSpPr>
            <p:spPr>
              <a:xfrm>
                <a:off x="1191858" y="9070345"/>
                <a:ext cx="5288579" cy="584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Statistical inference: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US" sz="1600" b="1" dirty="0"/>
                  <a:t>climate + litter chemistry </a:t>
                </a:r>
                <a:r>
                  <a:rPr lang="en-US" sz="1600" dirty="0"/>
                  <a:t>+…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EF0269-155A-4532-8C41-AB5C41D7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58" y="9070345"/>
                <a:ext cx="5288579" cy="584775"/>
              </a:xfrm>
              <a:prstGeom prst="rect">
                <a:avLst/>
              </a:prstGeom>
              <a:blipFill>
                <a:blip r:embed="rId19"/>
                <a:stretch>
                  <a:fillRect t="-312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53D8B-E897-4A21-9FD1-B761F069242D}"/>
                  </a:ext>
                </a:extLst>
              </p:cNvPr>
              <p:cNvSpPr txBox="1"/>
              <p:nvPr/>
            </p:nvSpPr>
            <p:spPr>
              <a:xfrm rot="16200000">
                <a:off x="6965851" y="5636612"/>
                <a:ext cx="823941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53D8B-E897-4A21-9FD1-B761F069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65851" y="5636612"/>
                <a:ext cx="823941" cy="338554"/>
              </a:xfrm>
              <a:prstGeom prst="rect">
                <a:avLst/>
              </a:prstGeom>
              <a:blipFill>
                <a:blip r:embed="rId20"/>
                <a:stretch>
                  <a:fillRect l="-5455" r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77D349-3318-4BD8-8149-D008DE4884A4}"/>
                  </a:ext>
                </a:extLst>
              </p:cNvPr>
              <p:cNvSpPr txBox="1"/>
              <p:nvPr/>
            </p:nvSpPr>
            <p:spPr>
              <a:xfrm>
                <a:off x="1099217" y="4487061"/>
                <a:ext cx="2401654" cy="539794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maximize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77D349-3318-4BD8-8149-D008DE488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7" y="4487061"/>
                <a:ext cx="2401654" cy="539794"/>
              </a:xfrm>
              <a:prstGeom prst="roundRect">
                <a:avLst/>
              </a:prstGeom>
              <a:blipFill>
                <a:blip r:embed="rId21"/>
                <a:stretch>
                  <a:fillRect t="-86517" b="-137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495426C-B4DF-430A-8AB3-3336A236C5A0}"/>
              </a:ext>
            </a:extLst>
          </p:cNvPr>
          <p:cNvSpPr txBox="1"/>
          <p:nvPr/>
        </p:nvSpPr>
        <p:spPr>
          <a:xfrm>
            <a:off x="2242533" y="3481162"/>
            <a:ext cx="334882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+mj-lt"/>
              </a:defRPr>
            </a:lvl1pPr>
          </a:lstStyle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(c)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Model Parametrization </a:t>
            </a:r>
          </a:p>
        </p:txBody>
      </p:sp>
      <p:sp>
        <p:nvSpPr>
          <p:cNvPr id="33" name="Arrow: Right 117">
            <a:extLst>
              <a:ext uri="{FF2B5EF4-FFF2-40B4-BE49-F238E27FC236}">
                <a16:creationId xmlns:a16="http://schemas.microsoft.com/office/drawing/2014/main" id="{6031F9E6-C239-46B1-906A-3E431766C019}"/>
              </a:ext>
            </a:extLst>
          </p:cNvPr>
          <p:cNvSpPr/>
          <p:nvPr/>
        </p:nvSpPr>
        <p:spPr>
          <a:xfrm>
            <a:off x="3619847" y="4737303"/>
            <a:ext cx="805911" cy="4001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46E35B-2D9D-4B77-8C2F-278BC2DBC4F8}"/>
              </a:ext>
            </a:extLst>
          </p:cNvPr>
          <p:cNvSpPr txBox="1"/>
          <p:nvPr/>
        </p:nvSpPr>
        <p:spPr>
          <a:xfrm>
            <a:off x="844062" y="3921677"/>
            <a:ext cx="6310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dirty="0">
                <a:ea typeface="Verdana" panose="020B0604030504040204" pitchFamily="34" charset="0"/>
              </a:rPr>
              <a:t>Eco-evolutionary approach: maximization of mean growth rate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0395D0-EE02-4927-BCC1-0D06EDB02254}"/>
              </a:ext>
            </a:extLst>
          </p:cNvPr>
          <p:cNvGrpSpPr/>
          <p:nvPr/>
        </p:nvGrpSpPr>
        <p:grpSpPr>
          <a:xfrm>
            <a:off x="4742108" y="4311187"/>
            <a:ext cx="2262812" cy="1441805"/>
            <a:chOff x="4264917" y="3689601"/>
            <a:chExt cx="2262812" cy="144180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F35BC55-C002-4818-8D85-239FD5589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10447" t="2" b="19807"/>
            <a:stretch/>
          </p:blipFill>
          <p:spPr>
            <a:xfrm>
              <a:off x="4264917" y="3689601"/>
              <a:ext cx="2262812" cy="1233867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11DBACA-CE03-489A-9EBF-61D085238015}"/>
                </a:ext>
              </a:extLst>
            </p:cNvPr>
            <p:cNvGrpSpPr/>
            <p:nvPr/>
          </p:nvGrpSpPr>
          <p:grpSpPr>
            <a:xfrm>
              <a:off x="4618546" y="3805413"/>
              <a:ext cx="335348" cy="1325993"/>
              <a:chOff x="4618546" y="3895725"/>
              <a:chExt cx="335348" cy="13259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9E2E48C-F1BC-4C3A-A5D2-59C3BA5C1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5838" y="3895725"/>
                <a:ext cx="0" cy="107156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BA98E0E-3A4F-47F3-9359-1EE4E8F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4618546" y="4883164"/>
                    <a:ext cx="3353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5BA98E0E-3A4F-47F3-9359-1EE4E8FC5C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8546" y="4883164"/>
                    <a:ext cx="335348" cy="338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5E620AD0-9C7B-4981-927B-F304BC18AAF5}"/>
              </a:ext>
            </a:extLst>
          </p:cNvPr>
          <p:cNvSpPr/>
          <p:nvPr/>
        </p:nvSpPr>
        <p:spPr>
          <a:xfrm>
            <a:off x="567221" y="4672320"/>
            <a:ext cx="346781" cy="2267141"/>
          </a:xfrm>
          <a:prstGeom prst="leftBracket">
            <a:avLst>
              <a:gd name="adj" fmla="val 313223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B8AA3F-6AF4-48E4-B840-1CB98B1C80F6}"/>
                  </a:ext>
                </a:extLst>
              </p:cNvPr>
              <p:cNvSpPr txBox="1"/>
              <p:nvPr/>
            </p:nvSpPr>
            <p:spPr>
              <a:xfrm rot="16200000">
                <a:off x="4195015" y="4734396"/>
                <a:ext cx="82549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B8AA3F-6AF4-48E4-B840-1CB98B1C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95015" y="4734396"/>
                <a:ext cx="825494" cy="338554"/>
              </a:xfrm>
              <a:prstGeom prst="rect">
                <a:avLst/>
              </a:prstGeom>
              <a:blipFill>
                <a:blip r:embed="rId24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C076CE30-31E3-4536-9869-A7F69EB1F529}"/>
              </a:ext>
            </a:extLst>
          </p:cNvPr>
          <p:cNvSpPr txBox="1"/>
          <p:nvPr/>
        </p:nvSpPr>
        <p:spPr>
          <a:xfrm>
            <a:off x="1848638" y="7607917"/>
            <a:ext cx="9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(days)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8D9500-8C77-4FC1-AEA7-8F0BE87B039E}"/>
              </a:ext>
            </a:extLst>
          </p:cNvPr>
          <p:cNvSpPr txBox="1"/>
          <p:nvPr/>
        </p:nvSpPr>
        <p:spPr>
          <a:xfrm>
            <a:off x="2268407" y="8797374"/>
            <a:ext cx="329707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+mj-lt"/>
              </a:defRPr>
            </a:lvl1pPr>
          </a:lstStyle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(d)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Model result analysis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96B1DF-A34A-44E6-BDF6-C89268FE090E}"/>
              </a:ext>
            </a:extLst>
          </p:cNvPr>
          <p:cNvSpPr txBox="1"/>
          <p:nvPr/>
        </p:nvSpPr>
        <p:spPr>
          <a:xfrm>
            <a:off x="5440890" y="5472803"/>
            <a:ext cx="9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(days)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953C65-37BB-4AC1-A37E-0D5CCB1CEDA9}"/>
                  </a:ext>
                </a:extLst>
              </p:cNvPr>
              <p:cNvSpPr txBox="1"/>
              <p:nvPr/>
            </p:nvSpPr>
            <p:spPr>
              <a:xfrm>
                <a:off x="5571404" y="2563838"/>
                <a:ext cx="1448273" cy="4231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𝒍</m:t>
                      </m:r>
                      <m:r>
                        <a:rPr lang="en-US" sz="105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sz="105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953C65-37BB-4AC1-A37E-0D5CCB1C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04" y="2563838"/>
                <a:ext cx="1448273" cy="42312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19642B-2ABE-4224-94EE-F14572AB2912}"/>
                  </a:ext>
                </a:extLst>
              </p:cNvPr>
              <p:cNvSpPr txBox="1"/>
              <p:nvPr/>
            </p:nvSpPr>
            <p:spPr>
              <a:xfrm rot="16200000">
                <a:off x="4744061" y="1609765"/>
                <a:ext cx="4938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19642B-2ABE-4224-94EE-F14572AB2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44061" y="1609765"/>
                <a:ext cx="493804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2816001A-BC14-4FF8-9A97-B550C9E56D5C}"/>
              </a:ext>
            </a:extLst>
          </p:cNvPr>
          <p:cNvSpPr txBox="1"/>
          <p:nvPr/>
        </p:nvSpPr>
        <p:spPr>
          <a:xfrm>
            <a:off x="935117" y="4915307"/>
            <a:ext cx="27538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(subject to litter mass loss </a:t>
            </a:r>
          </a:p>
          <a:p>
            <a:pPr algn="ctr"/>
            <a:r>
              <a:rPr lang="en-US" sz="1600" dirty="0"/>
              <a:t>as dynamic constraint)</a:t>
            </a:r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738C0C70-CD5C-44AB-A889-1DB3A5CE25C9}"/>
              </a:ext>
            </a:extLst>
          </p:cNvPr>
          <p:cNvSpPr/>
          <p:nvPr/>
        </p:nvSpPr>
        <p:spPr>
          <a:xfrm flipH="1" flipV="1">
            <a:off x="6921779" y="4757144"/>
            <a:ext cx="342100" cy="2267141"/>
          </a:xfrm>
          <a:prstGeom prst="leftBracket">
            <a:avLst>
              <a:gd name="adj" fmla="val 313223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1A1B81-2042-4152-968A-527FC4FB778A}"/>
              </a:ext>
            </a:extLst>
          </p:cNvPr>
          <p:cNvSpPr/>
          <p:nvPr/>
        </p:nvSpPr>
        <p:spPr>
          <a:xfrm>
            <a:off x="50801" y="61631"/>
            <a:ext cx="7611334" cy="31478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016441-C208-41FE-ABDD-04E6B4C9CB31}"/>
              </a:ext>
            </a:extLst>
          </p:cNvPr>
          <p:cNvSpPr/>
          <p:nvPr/>
        </p:nvSpPr>
        <p:spPr>
          <a:xfrm>
            <a:off x="60959" y="8759634"/>
            <a:ext cx="7550376" cy="108688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14" y="776233"/>
            <a:ext cx="2230304" cy="174914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76CEA9-F040-4E9D-B095-CCF06B69EFE6}"/>
              </a:ext>
            </a:extLst>
          </p:cNvPr>
          <p:cNvSpPr txBox="1"/>
          <p:nvPr/>
        </p:nvSpPr>
        <p:spPr>
          <a:xfrm>
            <a:off x="5126006" y="102496"/>
            <a:ext cx="2524955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600" dirty="0" smtClean="0"/>
              <a:t>(b) </a:t>
            </a:r>
            <a:r>
              <a:rPr lang="en-US" sz="1600" i="1" dirty="0" smtClean="0"/>
              <a:t>p</a:t>
            </a:r>
            <a:r>
              <a:rPr lang="en-US" sz="1600" dirty="0" smtClean="0"/>
              <a:t>-function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10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332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Chakrawal</dc:creator>
  <cp:lastModifiedBy>Arjun Chakrawal</cp:lastModifiedBy>
  <cp:revision>130</cp:revision>
  <dcterms:created xsi:type="dcterms:W3CDTF">2023-04-05T15:20:33Z</dcterms:created>
  <dcterms:modified xsi:type="dcterms:W3CDTF">2024-01-08T06:08:06Z</dcterms:modified>
</cp:coreProperties>
</file>