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1" r:id="rId2"/>
  </p:sldIdLst>
  <p:sldSz cx="7680325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385723"/>
    <a:srgbClr val="FF3838"/>
    <a:srgbClr val="FFC67E"/>
    <a:srgbClr val="D02D03"/>
    <a:srgbClr val="780E01"/>
    <a:srgbClr val="E79117"/>
    <a:srgbClr val="C55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3832" autoAdjust="0"/>
  </p:normalViewPr>
  <p:slideViewPr>
    <p:cSldViewPr snapToGrid="0">
      <p:cViewPr varScale="1">
        <p:scale>
          <a:sx n="57" d="100"/>
          <a:sy n="57" d="100"/>
        </p:scale>
        <p:origin x="25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18D9-6196-4830-B4D3-FB064FD1074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2025" y="1143000"/>
            <a:ext cx="2393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A1BDA-B4F3-435C-8339-0DB778FA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A1BDA-B4F3-435C-8339-0DB778FA6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25" y="1621191"/>
            <a:ext cx="6528276" cy="3448756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041" y="5202944"/>
            <a:ext cx="5760244" cy="2391656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02" indent="0" algn="ctr">
              <a:buNone/>
              <a:defRPr sz="1680"/>
            </a:lvl2pPr>
            <a:lvl3pPr marL="768005" indent="0" algn="ctr">
              <a:buNone/>
              <a:defRPr sz="1512"/>
            </a:lvl3pPr>
            <a:lvl4pPr marL="1152007" indent="0" algn="ctr">
              <a:buNone/>
              <a:defRPr sz="1344"/>
            </a:lvl4pPr>
            <a:lvl5pPr marL="1536009" indent="0" algn="ctr">
              <a:buNone/>
              <a:defRPr sz="1344"/>
            </a:lvl5pPr>
            <a:lvl6pPr marL="1920011" indent="0" algn="ctr">
              <a:buNone/>
              <a:defRPr sz="1344"/>
            </a:lvl6pPr>
            <a:lvl7pPr marL="2304014" indent="0" algn="ctr">
              <a:buNone/>
              <a:defRPr sz="1344"/>
            </a:lvl7pPr>
            <a:lvl8pPr marL="2688016" indent="0" algn="ctr">
              <a:buNone/>
              <a:defRPr sz="1344"/>
            </a:lvl8pPr>
            <a:lvl9pPr marL="3072018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4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96233" y="527403"/>
            <a:ext cx="1656070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023" y="527403"/>
            <a:ext cx="4872206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7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023" y="2469624"/>
            <a:ext cx="6624280" cy="412062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023" y="6629226"/>
            <a:ext cx="6624280" cy="216693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400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0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007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00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011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01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01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01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5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022" y="2637014"/>
            <a:ext cx="3264138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8165" y="2637014"/>
            <a:ext cx="3264138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3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527405"/>
            <a:ext cx="6624280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024" y="2428347"/>
            <a:ext cx="3249137" cy="1190095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02" indent="0">
              <a:buNone/>
              <a:defRPr sz="1680" b="1"/>
            </a:lvl2pPr>
            <a:lvl3pPr marL="768005" indent="0">
              <a:buNone/>
              <a:defRPr sz="1512" b="1"/>
            </a:lvl3pPr>
            <a:lvl4pPr marL="1152007" indent="0">
              <a:buNone/>
              <a:defRPr sz="1344" b="1"/>
            </a:lvl4pPr>
            <a:lvl5pPr marL="1536009" indent="0">
              <a:buNone/>
              <a:defRPr sz="1344" b="1"/>
            </a:lvl5pPr>
            <a:lvl6pPr marL="1920011" indent="0">
              <a:buNone/>
              <a:defRPr sz="1344" b="1"/>
            </a:lvl6pPr>
            <a:lvl7pPr marL="2304014" indent="0">
              <a:buNone/>
              <a:defRPr sz="1344" b="1"/>
            </a:lvl7pPr>
            <a:lvl8pPr marL="2688016" indent="0">
              <a:buNone/>
              <a:defRPr sz="1344" b="1"/>
            </a:lvl8pPr>
            <a:lvl9pPr marL="3072018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024" y="3618442"/>
            <a:ext cx="3249137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165" y="2428347"/>
            <a:ext cx="3265138" cy="1190095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02" indent="0">
              <a:buNone/>
              <a:defRPr sz="1680" b="1"/>
            </a:lvl2pPr>
            <a:lvl3pPr marL="768005" indent="0">
              <a:buNone/>
              <a:defRPr sz="1512" b="1"/>
            </a:lvl3pPr>
            <a:lvl4pPr marL="1152007" indent="0">
              <a:buNone/>
              <a:defRPr sz="1344" b="1"/>
            </a:lvl4pPr>
            <a:lvl5pPr marL="1536009" indent="0">
              <a:buNone/>
              <a:defRPr sz="1344" b="1"/>
            </a:lvl5pPr>
            <a:lvl6pPr marL="1920011" indent="0">
              <a:buNone/>
              <a:defRPr sz="1344" b="1"/>
            </a:lvl6pPr>
            <a:lvl7pPr marL="2304014" indent="0">
              <a:buNone/>
              <a:defRPr sz="1344" b="1"/>
            </a:lvl7pPr>
            <a:lvl8pPr marL="2688016" indent="0">
              <a:buNone/>
              <a:defRPr sz="1344" b="1"/>
            </a:lvl8pPr>
            <a:lvl9pPr marL="3072018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8165" y="3618442"/>
            <a:ext cx="3265138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5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3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9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660400"/>
            <a:ext cx="2477105" cy="2311400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138" y="1426283"/>
            <a:ext cx="3888165" cy="703968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2971800"/>
            <a:ext cx="2477105" cy="5505627"/>
          </a:xfrm>
        </p:spPr>
        <p:txBody>
          <a:bodyPr/>
          <a:lstStyle>
            <a:lvl1pPr marL="0" indent="0">
              <a:buNone/>
              <a:defRPr sz="1344"/>
            </a:lvl1pPr>
            <a:lvl2pPr marL="384002" indent="0">
              <a:buNone/>
              <a:defRPr sz="1176"/>
            </a:lvl2pPr>
            <a:lvl3pPr marL="768005" indent="0">
              <a:buNone/>
              <a:defRPr sz="1008"/>
            </a:lvl3pPr>
            <a:lvl4pPr marL="1152007" indent="0">
              <a:buNone/>
              <a:defRPr sz="840"/>
            </a:lvl4pPr>
            <a:lvl5pPr marL="1536009" indent="0">
              <a:buNone/>
              <a:defRPr sz="840"/>
            </a:lvl5pPr>
            <a:lvl6pPr marL="1920011" indent="0">
              <a:buNone/>
              <a:defRPr sz="840"/>
            </a:lvl6pPr>
            <a:lvl7pPr marL="2304014" indent="0">
              <a:buNone/>
              <a:defRPr sz="840"/>
            </a:lvl7pPr>
            <a:lvl8pPr marL="2688016" indent="0">
              <a:buNone/>
              <a:defRPr sz="840"/>
            </a:lvl8pPr>
            <a:lvl9pPr marL="307201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4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660400"/>
            <a:ext cx="2477105" cy="2311400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65138" y="1426283"/>
            <a:ext cx="3888165" cy="703968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02" indent="0">
              <a:buNone/>
              <a:defRPr sz="2352"/>
            </a:lvl2pPr>
            <a:lvl3pPr marL="768005" indent="0">
              <a:buNone/>
              <a:defRPr sz="2016"/>
            </a:lvl3pPr>
            <a:lvl4pPr marL="1152007" indent="0">
              <a:buNone/>
              <a:defRPr sz="1680"/>
            </a:lvl4pPr>
            <a:lvl5pPr marL="1536009" indent="0">
              <a:buNone/>
              <a:defRPr sz="1680"/>
            </a:lvl5pPr>
            <a:lvl6pPr marL="1920011" indent="0">
              <a:buNone/>
              <a:defRPr sz="1680"/>
            </a:lvl6pPr>
            <a:lvl7pPr marL="2304014" indent="0">
              <a:buNone/>
              <a:defRPr sz="1680"/>
            </a:lvl7pPr>
            <a:lvl8pPr marL="2688016" indent="0">
              <a:buNone/>
              <a:defRPr sz="1680"/>
            </a:lvl8pPr>
            <a:lvl9pPr marL="3072018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2971800"/>
            <a:ext cx="2477105" cy="5505627"/>
          </a:xfrm>
        </p:spPr>
        <p:txBody>
          <a:bodyPr/>
          <a:lstStyle>
            <a:lvl1pPr marL="0" indent="0">
              <a:buNone/>
              <a:defRPr sz="1344"/>
            </a:lvl1pPr>
            <a:lvl2pPr marL="384002" indent="0">
              <a:buNone/>
              <a:defRPr sz="1176"/>
            </a:lvl2pPr>
            <a:lvl3pPr marL="768005" indent="0">
              <a:buNone/>
              <a:defRPr sz="1008"/>
            </a:lvl3pPr>
            <a:lvl4pPr marL="1152007" indent="0">
              <a:buNone/>
              <a:defRPr sz="840"/>
            </a:lvl4pPr>
            <a:lvl5pPr marL="1536009" indent="0">
              <a:buNone/>
              <a:defRPr sz="840"/>
            </a:lvl5pPr>
            <a:lvl6pPr marL="1920011" indent="0">
              <a:buNone/>
              <a:defRPr sz="840"/>
            </a:lvl6pPr>
            <a:lvl7pPr marL="2304014" indent="0">
              <a:buNone/>
              <a:defRPr sz="840"/>
            </a:lvl7pPr>
            <a:lvl8pPr marL="2688016" indent="0">
              <a:buNone/>
              <a:defRPr sz="840"/>
            </a:lvl8pPr>
            <a:lvl9pPr marL="307201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3E61-04AC-4D4A-8E09-DCA6027CE02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2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23" y="527405"/>
            <a:ext cx="662428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23" y="2637014"/>
            <a:ext cx="662428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022" y="9181397"/>
            <a:ext cx="172807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3E61-04AC-4D4A-8E09-DCA6027CE02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4108" y="9181397"/>
            <a:ext cx="259211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4230" y="9181397"/>
            <a:ext cx="172807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CA39D-3F77-48AC-96B0-F1B40A9C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1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68005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01" indent="-192001" algn="l" defTabSz="768005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03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006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008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0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013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015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017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019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02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05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7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009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011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014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016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018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emf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6.emf"/><Relationship Id="rId27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410EB8-8D46-48BB-B6B4-A7FFCA520542}"/>
              </a:ext>
            </a:extLst>
          </p:cNvPr>
          <p:cNvGrpSpPr/>
          <p:nvPr/>
        </p:nvGrpSpPr>
        <p:grpSpPr>
          <a:xfrm>
            <a:off x="-243504" y="51094"/>
            <a:ext cx="7854839" cy="9795421"/>
            <a:chOff x="-243504" y="51094"/>
            <a:chExt cx="7854839" cy="979542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8B325C7-16C9-4805-9E35-9460CD88F91B}"/>
                </a:ext>
              </a:extLst>
            </p:cNvPr>
            <p:cNvSpPr/>
            <p:nvPr/>
          </p:nvSpPr>
          <p:spPr>
            <a:xfrm>
              <a:off x="60959" y="3406047"/>
              <a:ext cx="7550376" cy="453392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B76CEA9-F040-4E9D-B095-CCF06B69EFE6}"/>
                </a:ext>
              </a:extLst>
            </p:cNvPr>
            <p:cNvSpPr txBox="1"/>
            <p:nvPr/>
          </p:nvSpPr>
          <p:spPr>
            <a:xfrm>
              <a:off x="1890398" y="51094"/>
              <a:ext cx="3891499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b="1"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</a:lstStyle>
            <a:p>
              <a:pPr algn="ctr"/>
              <a:r>
                <a:rPr lang="en-US" sz="1600" dirty="0"/>
                <a:t>(a) Litter decomposition model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4B3C41D-605E-44EA-AE63-D41816597FE5}"/>
                </a:ext>
              </a:extLst>
            </p:cNvPr>
            <p:cNvGrpSpPr/>
            <p:nvPr/>
          </p:nvGrpSpPr>
          <p:grpSpPr>
            <a:xfrm>
              <a:off x="-243504" y="383719"/>
              <a:ext cx="5911474" cy="3186157"/>
              <a:chOff x="-337301" y="475277"/>
              <a:chExt cx="5911474" cy="31861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4CB74B50-BF9C-4190-AFFB-7B3E960F6A84}"/>
                      </a:ext>
                    </a:extLst>
                  </p:cNvPr>
                  <p:cNvSpPr txBox="1"/>
                  <p:nvPr/>
                </p:nvSpPr>
                <p:spPr>
                  <a:xfrm>
                    <a:off x="3348550" y="1726608"/>
                    <a:ext cx="2225623" cy="52322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ea typeface="Verdana" panose="020B0604030504040204" pitchFamily="34" charset="0"/>
                      </a:rPr>
                      <a:t>Microbial growth rate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1200" b="1" i="1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1200" b="1" i="1" dirty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dirty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dirty="0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1200" b="1" i="1" dirty="0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𝒎𝒂𝒙</m:t>
                                  </m:r>
                                </m:sub>
                              </m:sSub>
                              <m:r>
                                <a:rPr lang="en-US" sz="1200" b="1" i="1" dirty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1" i="1" dirty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dirty="0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200" b="1" i="1" dirty="0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b="1" i="1" dirty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dirty="0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dirty="0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b="1" dirty="0">
                      <a:solidFill>
                        <a:schemeClr val="bg2">
                          <a:lumMod val="25000"/>
                        </a:schemeClr>
                      </a:solidFill>
                      <a:ea typeface="Verdan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4CB74B50-BF9C-4190-AFFB-7B3E960F6A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8550" y="1726608"/>
                    <a:ext cx="2225623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27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79C78713-234B-4008-8F66-B01477C2E426}"/>
                      </a:ext>
                    </a:extLst>
                  </p:cNvPr>
                  <p:cNvSpPr txBox="1"/>
                  <p:nvPr/>
                </p:nvSpPr>
                <p:spPr>
                  <a:xfrm rot="20746695">
                    <a:off x="1929387" y="2235973"/>
                    <a:ext cx="13799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US" sz="14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79C78713-234B-4008-8F66-B01477C2E4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746695">
                    <a:off x="1929387" y="2235973"/>
                    <a:ext cx="137996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20CB0DE-7C3E-4E5B-BA72-D1F8FF60E62C}"/>
                  </a:ext>
                </a:extLst>
              </p:cNvPr>
              <p:cNvGrpSpPr/>
              <p:nvPr/>
            </p:nvGrpSpPr>
            <p:grpSpPr>
              <a:xfrm>
                <a:off x="-337301" y="475277"/>
                <a:ext cx="3166777" cy="3186157"/>
                <a:chOff x="6163" y="633360"/>
                <a:chExt cx="3166777" cy="3186157"/>
              </a:xfrm>
            </p:grpSpPr>
            <p:pic>
              <p:nvPicPr>
                <p:cNvPr id="83" name="Graphic 82" descr="Leaf with solid fill">
                  <a:extLst>
                    <a:ext uri="{FF2B5EF4-FFF2-40B4-BE49-F238E27FC236}">
                      <a16:creationId xmlns:a16="http://schemas.microsoft.com/office/drawing/2014/main" id="{DE004016-6FB0-44E9-8BA4-EEC6103FF2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63" y="633360"/>
                  <a:ext cx="3022328" cy="3022328"/>
                </a:xfrm>
                <a:prstGeom prst="rect">
                  <a:avLst/>
                </a:prstGeom>
              </p:spPr>
            </p:pic>
            <p:pic>
              <p:nvPicPr>
                <p:cNvPr id="84" name="Graphic 83" descr="Leaf with solid fill">
                  <a:extLst>
                    <a:ext uri="{FF2B5EF4-FFF2-40B4-BE49-F238E27FC236}">
                      <a16:creationId xmlns:a16="http://schemas.microsoft.com/office/drawing/2014/main" id="{A40D4288-A19A-4D48-B9FF-B979FAA5F4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8"/>
                    </a:ext>
                  </a:extLst>
                </a:blip>
                <a:srcRect l="5042" t="55593" r="-5042" b="-5244"/>
                <a:stretch/>
              </p:blipFill>
              <p:spPr>
                <a:xfrm>
                  <a:off x="150612" y="2318908"/>
                  <a:ext cx="3022328" cy="150060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5B3402C6-3E68-46C7-BD04-E46E243F95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243" y="1612712"/>
                      <a:ext cx="180391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ea typeface="Verdana" panose="020B0604030504040204" pitchFamily="34" charset="0"/>
                        </a:rPr>
                        <a:t>Non-aromatic C </a:t>
                      </a:r>
                      <a14:m>
                        <m:oMath xmlns:m="http://schemas.openxmlformats.org/officeDocument/2006/math">
                          <m:r>
                            <a:rPr lang="en-US" sz="16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sz="1600" b="1" dirty="0">
                        <a:solidFill>
                          <a:schemeClr val="tx1"/>
                        </a:solidFill>
                        <a:ea typeface="Verdan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5B3402C6-3E68-46C7-BD04-E46E243F95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243" y="1612712"/>
                      <a:ext cx="1803919" cy="58477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3125" b="-52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474BE93E-ABCE-4F7B-B74A-4B137DC6C3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409" y="2352201"/>
                      <a:ext cx="161358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a typeface="Verdana" panose="020B0604030504040204" pitchFamily="34" charset="0"/>
                        </a:rPr>
                        <a:t>Aromatic C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sub>
                            </m:sSub>
                            <m:r>
                              <a:rPr lang="en-US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b="1" dirty="0">
                        <a:solidFill>
                          <a:schemeClr val="bg1"/>
                        </a:solidFill>
                        <a:ea typeface="Verdan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474BE93E-ABCE-4F7B-B74A-4B137DC6C3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8409" y="2352201"/>
                      <a:ext cx="1613589" cy="58477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3125" b="-52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3D39D315-0B77-4C22-8C6F-C012D9EBA7C9}"/>
                  </a:ext>
                </a:extLst>
              </p:cNvPr>
              <p:cNvCxnSpPr>
                <a:cxnSpLocks/>
                <a:endCxn id="76" idx="1"/>
              </p:cNvCxnSpPr>
              <p:nvPr/>
            </p:nvCxnSpPr>
            <p:spPr>
              <a:xfrm>
                <a:off x="2307497" y="1652280"/>
                <a:ext cx="1041053" cy="335938"/>
              </a:xfrm>
              <a:prstGeom prst="straightConnector1">
                <a:avLst/>
              </a:prstGeom>
              <a:ln w="19050">
                <a:solidFill>
                  <a:srgbClr val="70AD47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CEACFCA7-36A4-40CF-8AC4-4843AC697A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9156" y="2067684"/>
                <a:ext cx="1283775" cy="333030"/>
              </a:xfrm>
              <a:prstGeom prst="straightConnector1">
                <a:avLst/>
              </a:prstGeom>
              <a:ln w="19050">
                <a:solidFill>
                  <a:srgbClr val="385723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Connector: Elbow 79">
                <a:extLst>
                  <a:ext uri="{FF2B5EF4-FFF2-40B4-BE49-F238E27FC236}">
                    <a16:creationId xmlns:a16="http://schemas.microsoft.com/office/drawing/2014/main" id="{7CAB99F1-E163-406E-BC7A-9C73E47FFFB2}"/>
                  </a:ext>
                </a:extLst>
              </p:cNvPr>
              <p:cNvCxnSpPr>
                <a:cxnSpLocks/>
                <a:stCxn id="76" idx="0"/>
                <a:endCxn id="85" idx="0"/>
              </p:cNvCxnSpPr>
              <p:nvPr/>
            </p:nvCxnSpPr>
            <p:spPr>
              <a:xfrm rot="16200000" flipV="1">
                <a:off x="2710562" y="-24193"/>
                <a:ext cx="271979" cy="3229623"/>
              </a:xfrm>
              <a:prstGeom prst="bentConnector3">
                <a:avLst>
                  <a:gd name="adj1" fmla="val 347767"/>
                </a:avLst>
              </a:prstGeom>
              <a:ln w="19050">
                <a:solidFill>
                  <a:schemeClr val="tx1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37696BD2-A251-491A-90E5-DFAA8EEFBBCE}"/>
                      </a:ext>
                    </a:extLst>
                  </p:cNvPr>
                  <p:cNvSpPr txBox="1"/>
                  <p:nvPr/>
                </p:nvSpPr>
                <p:spPr>
                  <a:xfrm>
                    <a:off x="3882321" y="1222712"/>
                    <a:ext cx="1243579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400" b="1" i="1" dirty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dirty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400" b="1" i="1" dirty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1" i="1" dirty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dirty="0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400" b="1" i="1" dirty="0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oMath>
                      </m:oMathPara>
                    </a14:m>
                    <a:endParaRPr lang="en-US" dirty="0">
                      <a:solidFill>
                        <a:schemeClr val="bg2">
                          <a:lumMod val="25000"/>
                        </a:schemeClr>
                      </a:solidFill>
                      <a:ea typeface="Verdan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37696BD2-A251-491A-90E5-DFAA8EEFBB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2321" y="1222712"/>
                    <a:ext cx="1243579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DCFB73F7-D35E-4206-B296-9F6D021B0CF9}"/>
                      </a:ext>
                    </a:extLst>
                  </p:cNvPr>
                  <p:cNvSpPr txBox="1"/>
                  <p:nvPr/>
                </p:nvSpPr>
                <p:spPr>
                  <a:xfrm rot="1058713">
                    <a:off x="1902548" y="1423356"/>
                    <a:ext cx="1565842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  <m:r>
                            <a:rPr lang="en-US" sz="14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DCFB73F7-D35E-4206-B296-9F6D021B0C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58713">
                    <a:off x="1902548" y="1423356"/>
                    <a:ext cx="1565842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Connector: Elbow 76">
                <a:extLst>
                  <a:ext uri="{FF2B5EF4-FFF2-40B4-BE49-F238E27FC236}">
                    <a16:creationId xmlns:a16="http://schemas.microsoft.com/office/drawing/2014/main" id="{0DD2F6DF-1022-41CD-8FE3-768A5AAE7174}"/>
                  </a:ext>
                </a:extLst>
              </p:cNvPr>
              <p:cNvCxnSpPr>
                <a:cxnSpLocks/>
                <a:stCxn id="76" idx="2"/>
                <a:endCxn id="86" idx="2"/>
              </p:cNvCxnSpPr>
              <p:nvPr/>
            </p:nvCxnSpPr>
            <p:spPr>
              <a:xfrm rot="5400000">
                <a:off x="2582019" y="899549"/>
                <a:ext cx="529065" cy="3229622"/>
              </a:xfrm>
              <a:prstGeom prst="bentConnector3">
                <a:avLst>
                  <a:gd name="adj1" fmla="val 170260"/>
                </a:avLst>
              </a:prstGeom>
              <a:ln w="19050">
                <a:solidFill>
                  <a:schemeClr val="tx1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BBBEACBB-4AEB-4979-BB7E-FA9C69A01ECC}"/>
                      </a:ext>
                    </a:extLst>
                  </p:cNvPr>
                  <p:cNvSpPr txBox="1"/>
                  <p:nvPr/>
                </p:nvSpPr>
                <p:spPr>
                  <a:xfrm>
                    <a:off x="4210201" y="2524573"/>
                    <a:ext cx="564111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dirty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oMath>
                      </m:oMathPara>
                    </a14:m>
                    <a:endParaRPr lang="en-US" dirty="0">
                      <a:solidFill>
                        <a:schemeClr val="bg2">
                          <a:lumMod val="25000"/>
                        </a:schemeClr>
                      </a:solidFill>
                      <a:ea typeface="Verdan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BBBEACBB-4AEB-4979-BB7E-FA9C69A01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0201" y="2524573"/>
                    <a:ext cx="564111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127B710-9260-4E7B-ABA4-66C383CA786A}"/>
                </a:ext>
              </a:extLst>
            </p:cNvPr>
            <p:cNvSpPr txBox="1"/>
            <p:nvPr/>
          </p:nvSpPr>
          <p:spPr>
            <a:xfrm>
              <a:off x="844062" y="5933124"/>
              <a:ext cx="56162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ea typeface="Verdana" panose="020B0604030504040204" pitchFamily="34" charset="0"/>
                </a:rPr>
                <a:t>2. </a:t>
              </a:r>
              <a:r>
                <a:rPr lang="en-US" dirty="0">
                  <a:ea typeface="Verdana" panose="020B0604030504040204" pitchFamily="34" charset="0"/>
                </a:rPr>
                <a:t>Least-square approach: find time invariant parameters</a:t>
              </a:r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92FB21A7-2539-4C56-9316-B37F55E61BB1}"/>
                </a:ext>
              </a:extLst>
            </p:cNvPr>
            <p:cNvSpPr/>
            <p:nvPr/>
          </p:nvSpPr>
          <p:spPr>
            <a:xfrm>
              <a:off x="3470387" y="7832209"/>
              <a:ext cx="731520" cy="365760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44E8834-F347-4720-BCD2-FE7E87A5D72E}"/>
                    </a:ext>
                  </a:extLst>
                </p:cNvPr>
                <p:cNvSpPr txBox="1"/>
                <p:nvPr/>
              </p:nvSpPr>
              <p:spPr>
                <a:xfrm>
                  <a:off x="3215572" y="6556608"/>
                  <a:ext cx="205531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 minimize</a:t>
                  </a:r>
                </a:p>
                <a:p>
                  <a:pPr algn="ctr"/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𝑜𝑑𝑒𝑙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𝑜𝑏𝑠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44E8834-F347-4720-BCD2-FE7E87A5D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572" y="6556608"/>
                  <a:ext cx="2055313" cy="646331"/>
                </a:xfrm>
                <a:prstGeom prst="rect">
                  <a:avLst/>
                </a:prstGeom>
                <a:blipFill>
                  <a:blip r:embed="rId14"/>
                  <a:stretch>
                    <a:fillRect l="-13314" t="-26415" b="-10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4FFA2634-A35C-4E2F-B312-886D2000C602}"/>
                </a:ext>
              </a:extLst>
            </p:cNvPr>
            <p:cNvSpPr/>
            <p:nvPr/>
          </p:nvSpPr>
          <p:spPr>
            <a:xfrm>
              <a:off x="5270885" y="6704861"/>
              <a:ext cx="602629" cy="39257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B237E1DD-C2C1-48BC-83A1-4B2F92825F8C}"/>
                    </a:ext>
                  </a:extLst>
                </p:cNvPr>
                <p:cNvSpPr txBox="1"/>
                <p:nvPr/>
              </p:nvSpPr>
              <p:spPr>
                <a:xfrm>
                  <a:off x="5912906" y="6722675"/>
                  <a:ext cx="96948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a14:m>
                  <a:r>
                    <a:rPr lang="en-US" sz="1600" b="1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B237E1DD-C2C1-48BC-83A1-4B2F92825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906" y="6722675"/>
                  <a:ext cx="969480" cy="338554"/>
                </a:xfrm>
                <a:prstGeom prst="rect">
                  <a:avLst/>
                </a:prstGeom>
                <a:blipFill>
                  <a:blip r:embed="rId15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42" name="Picture 1041">
              <a:extLst>
                <a:ext uri="{FF2B5EF4-FFF2-40B4-BE49-F238E27FC236}">
                  <a16:creationId xmlns:a16="http://schemas.microsoft.com/office/drawing/2014/main" id="{4BF669DE-05B5-4CF5-AEB1-46270F67E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298067" y="6350557"/>
              <a:ext cx="2055313" cy="125153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7A5099-2D4E-47B5-B464-CD5CF88563EE}"/>
                    </a:ext>
                  </a:extLst>
                </p:cNvPr>
                <p:cNvSpPr txBox="1"/>
                <p:nvPr/>
              </p:nvSpPr>
              <p:spPr>
                <a:xfrm rot="16200000">
                  <a:off x="-1058774" y="5636612"/>
                  <a:ext cx="275113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Simulated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6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7A5099-2D4E-47B5-B464-CD5CF88563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058774" y="5636612"/>
                  <a:ext cx="2751130" cy="338554"/>
                </a:xfrm>
                <a:prstGeom prst="rect">
                  <a:avLst/>
                </a:prstGeom>
                <a:blipFill>
                  <a:blip r:embed="rId17"/>
                  <a:stretch>
                    <a:fillRect l="-5357"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BE07077-129B-4567-8B07-4D5E818F4D27}"/>
                    </a:ext>
                  </a:extLst>
                </p:cNvPr>
                <p:cNvSpPr txBox="1"/>
                <p:nvPr/>
              </p:nvSpPr>
              <p:spPr>
                <a:xfrm>
                  <a:off x="1562750" y="8183529"/>
                  <a:ext cx="4546797" cy="5847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Estimated model parameters: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a14:m>
                  <a:r>
                    <a:rPr lang="en-US" sz="1600" b="1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a14:m>
                  <a:r>
                    <a:rPr lang="en-US" sz="1600" b="1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a14:m>
                  <a:endParaRPr lang="en-US" sz="1600" b="1" dirty="0"/>
                </a:p>
                <a:p>
                  <a:pPr algn="ctr"/>
                  <a:r>
                    <a:rPr lang="en-US" sz="1600" dirty="0"/>
                    <a:t>Calculated succession time of specialist microbes (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𝝉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BE07077-129B-4567-8B07-4D5E818F4D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750" y="8183529"/>
                  <a:ext cx="4546797" cy="584775"/>
                </a:xfrm>
                <a:prstGeom prst="rect">
                  <a:avLst/>
                </a:prstGeom>
                <a:blipFill>
                  <a:blip r:embed="rId18"/>
                  <a:stretch>
                    <a:fillRect t="-3125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4EF0269-155A-4532-8C41-AB5C41D7427C}"/>
                    </a:ext>
                  </a:extLst>
                </p:cNvPr>
                <p:cNvSpPr txBox="1"/>
                <p:nvPr/>
              </p:nvSpPr>
              <p:spPr>
                <a:xfrm>
                  <a:off x="1191858" y="9070345"/>
                  <a:ext cx="5288579" cy="5847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Statistical inference:</a:t>
                  </a:r>
                  <a:endParaRPr lang="en-US" sz="1600" b="1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~ </m:t>
                      </m:r>
                    </m:oMath>
                  </a14:m>
                  <a:r>
                    <a:rPr lang="en-US" sz="1600" b="1" dirty="0"/>
                    <a:t>climate + litter chemistry </a:t>
                  </a:r>
                  <a:r>
                    <a:rPr lang="en-US" sz="1600" dirty="0"/>
                    <a:t>+…</a:t>
                  </a:r>
                  <a:endParaRPr lang="en-US" sz="16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4EF0269-155A-4532-8C41-AB5C41D74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858" y="9070345"/>
                  <a:ext cx="5288579" cy="584775"/>
                </a:xfrm>
                <a:prstGeom prst="rect">
                  <a:avLst/>
                </a:prstGeom>
                <a:blipFill>
                  <a:blip r:embed="rId19"/>
                  <a:stretch>
                    <a:fillRect t="-3125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0F853D8B-E897-4A21-9FD1-B761F069242D}"/>
                    </a:ext>
                  </a:extLst>
                </p:cNvPr>
                <p:cNvSpPr txBox="1"/>
                <p:nvPr/>
              </p:nvSpPr>
              <p:spPr>
                <a:xfrm rot="16200000">
                  <a:off x="6965851" y="5636612"/>
                  <a:ext cx="823941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a14:m>
                  <a:r>
                    <a:rPr lang="en-US" sz="16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0F853D8B-E897-4A21-9FD1-B761F0692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65851" y="5636612"/>
                  <a:ext cx="823941" cy="338554"/>
                </a:xfrm>
                <a:prstGeom prst="rect">
                  <a:avLst/>
                </a:prstGeom>
                <a:blipFill>
                  <a:blip r:embed="rId20"/>
                  <a:stretch>
                    <a:fillRect l="-5455" r="-236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77D349-3318-4BD8-8149-D008DE4884A4}"/>
                    </a:ext>
                  </a:extLst>
                </p:cNvPr>
                <p:cNvSpPr txBox="1"/>
                <p:nvPr/>
              </p:nvSpPr>
              <p:spPr>
                <a:xfrm>
                  <a:off x="1099217" y="4487061"/>
                  <a:ext cx="2401654" cy="539794"/>
                </a:xfrm>
                <a:prstGeom prst="round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maximize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77D349-3318-4BD8-8149-D008DE488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217" y="4487061"/>
                  <a:ext cx="2401654" cy="539794"/>
                </a:xfrm>
                <a:prstGeom prst="roundRect">
                  <a:avLst/>
                </a:prstGeom>
                <a:blipFill>
                  <a:blip r:embed="rId21"/>
                  <a:stretch>
                    <a:fillRect t="-86517" b="-1370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495426C-B4DF-430A-8AB3-3336A236C5A0}"/>
                </a:ext>
              </a:extLst>
            </p:cNvPr>
            <p:cNvSpPr txBox="1"/>
            <p:nvPr/>
          </p:nvSpPr>
          <p:spPr>
            <a:xfrm>
              <a:off x="2161737" y="3481162"/>
              <a:ext cx="3348820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b="1">
                  <a:latin typeface="+mj-lt"/>
                </a:defRPr>
              </a:lvl1pPr>
            </a:lstStyle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(b) Model Parametrization </a:t>
              </a:r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6031F9E6-C239-46B1-906A-3E431766C019}"/>
                </a:ext>
              </a:extLst>
            </p:cNvPr>
            <p:cNvSpPr/>
            <p:nvPr/>
          </p:nvSpPr>
          <p:spPr>
            <a:xfrm>
              <a:off x="3619847" y="4737303"/>
              <a:ext cx="805911" cy="40011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446E35B-2D9D-4B77-8C2F-278BC2DBC4F8}"/>
                </a:ext>
              </a:extLst>
            </p:cNvPr>
            <p:cNvSpPr txBox="1"/>
            <p:nvPr/>
          </p:nvSpPr>
          <p:spPr>
            <a:xfrm>
              <a:off x="844062" y="3921677"/>
              <a:ext cx="63103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1. </a:t>
              </a:r>
              <a:r>
                <a:rPr lang="en-US" dirty="0">
                  <a:ea typeface="Verdana" panose="020B0604030504040204" pitchFamily="34" charset="0"/>
                </a:rPr>
                <a:t>Eco-evolutionary approach: maximization of mean growth rate </a:t>
              </a:r>
            </a:p>
          </p:txBody>
        </p: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720395D0-EE02-4927-BCC1-0D06EDB02254}"/>
                </a:ext>
              </a:extLst>
            </p:cNvPr>
            <p:cNvGrpSpPr/>
            <p:nvPr/>
          </p:nvGrpSpPr>
          <p:grpSpPr>
            <a:xfrm>
              <a:off x="4742108" y="4311187"/>
              <a:ext cx="2262812" cy="1441805"/>
              <a:chOff x="4264917" y="3689601"/>
              <a:chExt cx="2262812" cy="1441805"/>
            </a:xfrm>
          </p:grpSpPr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8F35BC55-C002-4818-8D85-239FD5589F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/>
              <a:srcRect l="10447" t="2" b="19807"/>
              <a:stretch/>
            </p:blipFill>
            <p:spPr>
              <a:xfrm>
                <a:off x="4264917" y="3689601"/>
                <a:ext cx="2262812" cy="1233867"/>
              </a:xfrm>
              <a:prstGeom prst="rect">
                <a:avLst/>
              </a:prstGeom>
            </p:spPr>
          </p:pic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011DBACA-CE03-489A-9EBF-61D085238015}"/>
                  </a:ext>
                </a:extLst>
              </p:cNvPr>
              <p:cNvGrpSpPr/>
              <p:nvPr/>
            </p:nvGrpSpPr>
            <p:grpSpPr>
              <a:xfrm>
                <a:off x="4618546" y="3805413"/>
                <a:ext cx="335348" cy="1325993"/>
                <a:chOff x="4618546" y="3895725"/>
                <a:chExt cx="335348" cy="1325993"/>
              </a:xfrm>
            </p:grpSpPr>
            <p:cxnSp>
              <p:nvCxnSpPr>
                <p:cNvPr id="1027" name="Straight Connector 1026">
                  <a:extLst>
                    <a:ext uri="{FF2B5EF4-FFF2-40B4-BE49-F238E27FC236}">
                      <a16:creationId xmlns:a16="http://schemas.microsoft.com/office/drawing/2014/main" id="{99E2E48C-F1BC-4C3A-A5D2-59C3BA5C12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5838" y="3895725"/>
                  <a:ext cx="0" cy="1071563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5BA98E0E-3A4F-47F3-9359-1EE4E8FC5C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8546" y="4883164"/>
                      <a:ext cx="33534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𝝉</m:t>
                            </m:r>
                          </m:oMath>
                        </m:oMathPara>
                      </a14:m>
                      <a:endParaRPr lang="en-US" sz="1600" b="1" dirty="0"/>
                    </a:p>
                  </p:txBody>
                </p:sp>
              </mc:Choice>
              <mc:Fallback xmlns="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5BA98E0E-3A4F-47F3-9359-1EE4E8FC5C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8546" y="4883164"/>
                      <a:ext cx="335348" cy="338554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52" name="Left Bracket 251">
              <a:extLst>
                <a:ext uri="{FF2B5EF4-FFF2-40B4-BE49-F238E27FC236}">
                  <a16:creationId xmlns:a16="http://schemas.microsoft.com/office/drawing/2014/main" id="{5E620AD0-9C7B-4981-927B-F304BC18AAF5}"/>
                </a:ext>
              </a:extLst>
            </p:cNvPr>
            <p:cNvSpPr/>
            <p:nvPr/>
          </p:nvSpPr>
          <p:spPr>
            <a:xfrm>
              <a:off x="567221" y="4672320"/>
              <a:ext cx="346781" cy="2267141"/>
            </a:xfrm>
            <a:prstGeom prst="leftBracket">
              <a:avLst>
                <a:gd name="adj" fmla="val 313223"/>
              </a:avLst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BB8AA3F-6AF4-48E4-B840-1CB98B1C80F6}"/>
                    </a:ext>
                  </a:extLst>
                </p:cNvPr>
                <p:cNvSpPr txBox="1"/>
                <p:nvPr/>
              </p:nvSpPr>
              <p:spPr>
                <a:xfrm rot="16200000">
                  <a:off x="4195015" y="4734396"/>
                  <a:ext cx="82549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BB8AA3F-6AF4-48E4-B840-1CB98B1C8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195015" y="4734396"/>
                  <a:ext cx="825494" cy="338554"/>
                </a:xfrm>
                <a:prstGeom prst="rect">
                  <a:avLst/>
                </a:prstGeom>
                <a:blipFill>
                  <a:blip r:embed="rId24"/>
                  <a:stretch>
                    <a:fillRect r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076CE30-31E3-4536-9869-A7F69EB1F529}"/>
                </a:ext>
              </a:extLst>
            </p:cNvPr>
            <p:cNvSpPr txBox="1"/>
            <p:nvPr/>
          </p:nvSpPr>
          <p:spPr>
            <a:xfrm>
              <a:off x="1848638" y="7607917"/>
              <a:ext cx="9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 (days)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E8D9500-8C77-4FC1-AEA7-8F0BE87B039E}"/>
                </a:ext>
              </a:extLst>
            </p:cNvPr>
            <p:cNvSpPr txBox="1"/>
            <p:nvPr/>
          </p:nvSpPr>
          <p:spPr>
            <a:xfrm>
              <a:off x="2187611" y="8797374"/>
              <a:ext cx="3297073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b="1">
                  <a:latin typeface="+mj-lt"/>
                </a:defRPr>
              </a:lvl1pPr>
            </a:lstStyle>
            <a:p>
              <a:pPr algn="ctr"/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(c) Model result analysis 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096B1DF-A34A-44E6-BDF6-C89268FE090E}"/>
                </a:ext>
              </a:extLst>
            </p:cNvPr>
            <p:cNvSpPr txBox="1"/>
            <p:nvPr/>
          </p:nvSpPr>
          <p:spPr>
            <a:xfrm>
              <a:off x="5440890" y="5472803"/>
              <a:ext cx="9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 (days)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FE5B4E-5644-4BC7-B8A9-753E3C1BCE63}"/>
                </a:ext>
              </a:extLst>
            </p:cNvPr>
            <p:cNvGrpSpPr/>
            <p:nvPr/>
          </p:nvGrpSpPr>
          <p:grpSpPr>
            <a:xfrm>
              <a:off x="5370357" y="828070"/>
              <a:ext cx="2216191" cy="1922146"/>
              <a:chOff x="5462744" y="1342907"/>
              <a:chExt cx="1830967" cy="156570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1313EDB-3A41-4B06-902C-CB524D9A3673}"/>
                  </a:ext>
                </a:extLst>
              </p:cNvPr>
              <p:cNvGrpSpPr/>
              <p:nvPr/>
            </p:nvGrpSpPr>
            <p:grpSpPr>
              <a:xfrm>
                <a:off x="5462744" y="1484883"/>
                <a:ext cx="1622434" cy="1423727"/>
                <a:chOff x="5174901" y="1484305"/>
                <a:chExt cx="1892532" cy="11954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A0953C65-37BB-4AC1-A37E-0D5CCB1CED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71708" y="2311345"/>
                      <a:ext cx="1395725" cy="3684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𝒍</m:t>
                            </m:r>
                            <m:r>
                              <a:rPr lang="en-US" sz="11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1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𝑶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1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𝑶</m:t>
                                    </m:r>
                                  </m:sub>
                                </m:sSub>
                                <m:r>
                                  <a:rPr lang="en-US" sz="11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1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𝑯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en-US" sz="1100" b="1" dirty="0"/>
                    </a:p>
                  </p:txBody>
                </p:sp>
              </mc:Choice>
              <mc:Fallback xmlns="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A0953C65-37BB-4AC1-A37E-0D5CCB1CED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71708" y="2311345"/>
                      <a:ext cx="1395725" cy="368427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C019642B-2ABE-4224-94EE-F14572AB29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4901" y="1484305"/>
                      <a:ext cx="475887" cy="2315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16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</m:d>
                          </m:oMath>
                        </m:oMathPara>
                      </a14:m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C019642B-2ABE-4224-94EE-F14572AB29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4901" y="1484305"/>
                      <a:ext cx="475887" cy="23155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7407" b="-3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CF7ADC8E-C673-482D-919B-440AFEE03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27342" y="1342907"/>
                <a:ext cx="1566369" cy="1174776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816001A-BC14-4FF8-9A97-B550C9E56D5C}"/>
                </a:ext>
              </a:extLst>
            </p:cNvPr>
            <p:cNvSpPr txBox="1"/>
            <p:nvPr/>
          </p:nvSpPr>
          <p:spPr>
            <a:xfrm>
              <a:off x="935117" y="4915307"/>
              <a:ext cx="275380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(subject to litter mass loss </a:t>
              </a:r>
            </a:p>
            <a:p>
              <a:pPr algn="ctr"/>
              <a:r>
                <a:rPr lang="en-US" sz="1600" dirty="0"/>
                <a:t>as dynamic constraint)</a:t>
              </a:r>
            </a:p>
          </p:txBody>
        </p:sp>
        <p:sp>
          <p:nvSpPr>
            <p:cNvPr id="183" name="Left Bracket 182">
              <a:extLst>
                <a:ext uri="{FF2B5EF4-FFF2-40B4-BE49-F238E27FC236}">
                  <a16:creationId xmlns:a16="http://schemas.microsoft.com/office/drawing/2014/main" id="{738C0C70-CD5C-44AB-A889-1DB3A5CE25C9}"/>
                </a:ext>
              </a:extLst>
            </p:cNvPr>
            <p:cNvSpPr/>
            <p:nvPr/>
          </p:nvSpPr>
          <p:spPr>
            <a:xfrm flipH="1" flipV="1">
              <a:off x="6921779" y="4757144"/>
              <a:ext cx="342100" cy="2267141"/>
            </a:xfrm>
            <a:prstGeom prst="leftBracket">
              <a:avLst>
                <a:gd name="adj" fmla="val 313223"/>
              </a:avLst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E1A1B81-2042-4152-968A-527FC4FB778A}"/>
                </a:ext>
              </a:extLst>
            </p:cNvPr>
            <p:cNvSpPr/>
            <p:nvPr/>
          </p:nvSpPr>
          <p:spPr>
            <a:xfrm>
              <a:off x="60959" y="61631"/>
              <a:ext cx="7550376" cy="31478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0016441-C208-41FE-ABDD-04E6B4C9CB31}"/>
                </a:ext>
              </a:extLst>
            </p:cNvPr>
            <p:cNvSpPr/>
            <p:nvPr/>
          </p:nvSpPr>
          <p:spPr>
            <a:xfrm>
              <a:off x="60959" y="8759634"/>
              <a:ext cx="7550376" cy="108688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730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1775</TotalTime>
  <Words>328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Chakrawal</dc:creator>
  <cp:lastModifiedBy>Arjun Chakrawal</cp:lastModifiedBy>
  <cp:revision>124</cp:revision>
  <dcterms:created xsi:type="dcterms:W3CDTF">2023-04-05T15:20:33Z</dcterms:created>
  <dcterms:modified xsi:type="dcterms:W3CDTF">2024-01-04T04:56:48Z</dcterms:modified>
</cp:coreProperties>
</file>