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4"/>
  </p:notesMasterIdLst>
  <p:sldIdLst>
    <p:sldId id="256" r:id="rId2"/>
    <p:sldId id="257" r:id="rId3"/>
    <p:sldId id="276" r:id="rId4"/>
    <p:sldId id="259" r:id="rId5"/>
    <p:sldId id="277" r:id="rId6"/>
    <p:sldId id="270" r:id="rId7"/>
    <p:sldId id="261" r:id="rId8"/>
    <p:sldId id="268" r:id="rId9"/>
    <p:sldId id="271" r:id="rId10"/>
    <p:sldId id="283" r:id="rId11"/>
    <p:sldId id="267" r:id="rId12"/>
    <p:sldId id="269" r:id="rId13"/>
    <p:sldId id="289" r:id="rId14"/>
    <p:sldId id="290" r:id="rId15"/>
    <p:sldId id="291" r:id="rId16"/>
    <p:sldId id="260" r:id="rId17"/>
    <p:sldId id="272" r:id="rId18"/>
    <p:sldId id="274" r:id="rId19"/>
    <p:sldId id="292" r:id="rId20"/>
    <p:sldId id="294" r:id="rId21"/>
    <p:sldId id="298" r:id="rId22"/>
    <p:sldId id="302" r:id="rId23"/>
    <p:sldId id="303" r:id="rId24"/>
    <p:sldId id="304" r:id="rId25"/>
    <p:sldId id="299" r:id="rId26"/>
    <p:sldId id="293" r:id="rId27"/>
    <p:sldId id="300"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282" r:id="rId42"/>
    <p:sldId id="301"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B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7" d="100"/>
          <a:sy n="107" d="100"/>
        </p:scale>
        <p:origin x="101" y="1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d6b786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d6b786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585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d6b786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d6b786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127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d6b786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d6b786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550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d6b786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d6b786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293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fd6b7862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fd6b7862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fd6b7862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563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fd6b7862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45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48789E04-0794-BA15-906D-05084872E8C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07B97C10-70A2-4980-2B39-CF44FD36EB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5BE0E1BC-A96E-8227-14C3-A025F91836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779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48789E04-0794-BA15-906D-05084872E8C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07B97C10-70A2-4980-2B39-CF44FD36EB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5BE0E1BC-A96E-8227-14C3-A025F91836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38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40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39d4f1084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9d4f1084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77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024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501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166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348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376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133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53749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862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00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5fd6b786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5fd6b786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654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003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1371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504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4082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7827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1190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641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EFE88E8-CBC7-9ED7-BE95-F8E27C88200C}"/>
            </a:ext>
          </a:extLst>
        </p:cNvPr>
        <p:cNvGrpSpPr/>
        <p:nvPr/>
      </p:nvGrpSpPr>
      <p:grpSpPr>
        <a:xfrm>
          <a:off x="0" y="0"/>
          <a:ext cx="0" cy="0"/>
          <a:chOff x="0" y="0"/>
          <a:chExt cx="0" cy="0"/>
        </a:xfrm>
      </p:grpSpPr>
      <p:sp>
        <p:nvSpPr>
          <p:cNvPr id="94" name="Google Shape;94;g25fd6b78629_0_43:notes">
            <a:extLst>
              <a:ext uri="{FF2B5EF4-FFF2-40B4-BE49-F238E27FC236}">
                <a16:creationId xmlns:a16="http://schemas.microsoft.com/office/drawing/2014/main" id="{DD071B42-A1D1-C1EB-23F8-9E9B67D80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fd6b78629_0_43:notes">
            <a:extLst>
              <a:ext uri="{FF2B5EF4-FFF2-40B4-BE49-F238E27FC236}">
                <a16:creationId xmlns:a16="http://schemas.microsoft.com/office/drawing/2014/main" id="{B78991BC-8B17-646C-97E8-D61E0910B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1104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fd6b7862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fd6b7862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66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5fd6b786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5fd6b786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965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fd6b7862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fd6b7862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278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d6b786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d6b786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d6b786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d6b786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875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d6b786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d6b786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092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d6b786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d6b786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1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fd6b786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fd6b7862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805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ieeexplore.ieee.org/document/9801001" TargetMode="External"/><Relationship Id="rId4" Type="http://schemas.openxmlformats.org/officeDocument/2006/relationships/hyperlink" Target="https://arxiv.org/abs/2308.02773#:~:text=EduChat%20(https%3A%2F%2Fwww.educhat,teachers%2C%20students%2C%20and%20parent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academia.edu/49572174/Therapy_Chatbot_A_Relief_Fr" TargetMode="External"/><Relationship Id="rId4" Type="http://schemas.openxmlformats.org/officeDocument/2006/relationships/hyperlink" Target="https://ieeexplore.ieee.org/document/1014990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77100" y="2091070"/>
            <a:ext cx="7789800" cy="67755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SzPct val="29386"/>
              <a:buNone/>
            </a:pPr>
            <a:r>
              <a:rPr lang="en-GB" sz="3032" b="1" dirty="0">
                <a:solidFill>
                  <a:schemeClr val="bg1"/>
                </a:solidFill>
              </a:rPr>
              <a:t>HICON AI: Higher Education </a:t>
            </a:r>
            <a:r>
              <a:rPr lang="en-GB" sz="3032" b="1" dirty="0" err="1">
                <a:solidFill>
                  <a:schemeClr val="bg1"/>
                </a:solidFill>
              </a:rPr>
              <a:t>Counseling</a:t>
            </a:r>
            <a:r>
              <a:rPr lang="en-GB" sz="3032" b="1" dirty="0">
                <a:solidFill>
                  <a:schemeClr val="bg1"/>
                </a:solidFill>
              </a:rPr>
              <a:t> Bot</a:t>
            </a:r>
            <a:endParaRPr sz="3032" b="1" dirty="0">
              <a:solidFill>
                <a:schemeClr val="bg1"/>
              </a:solidFill>
            </a:endParaRPr>
          </a:p>
        </p:txBody>
      </p:sp>
      <p:sp>
        <p:nvSpPr>
          <p:cNvPr id="55" name="Google Shape;55;p13"/>
          <p:cNvSpPr txBox="1">
            <a:spLocks noGrp="1"/>
          </p:cNvSpPr>
          <p:nvPr>
            <p:ph type="ctrTitle"/>
          </p:nvPr>
        </p:nvSpPr>
        <p:spPr>
          <a:xfrm>
            <a:off x="677100" y="297500"/>
            <a:ext cx="7789800" cy="1438500"/>
          </a:xfrm>
          <a:prstGeom prst="rect">
            <a:avLst/>
          </a:prstGeom>
        </p:spPr>
        <p:txBody>
          <a:bodyPr spcFirstLastPara="1" wrap="square" lIns="91425" tIns="91425" rIns="91425" bIns="91425" anchor="b" anchorCtr="0">
            <a:normAutofit fontScale="90000"/>
          </a:bodyPr>
          <a:lstStyle/>
          <a:p>
            <a:pPr marL="0" lvl="0" indent="0" algn="ctr" rtl="0">
              <a:lnSpc>
                <a:spcPct val="150000"/>
              </a:lnSpc>
              <a:spcBef>
                <a:spcPts val="0"/>
              </a:spcBef>
              <a:spcAft>
                <a:spcPts val="0"/>
              </a:spcAft>
              <a:buClr>
                <a:srgbClr val="000000"/>
              </a:buClr>
              <a:buFont typeface="Arial"/>
              <a:buNone/>
            </a:pPr>
            <a:r>
              <a:rPr lang="en-GB" sz="2000" b="1" dirty="0">
                <a:solidFill>
                  <a:schemeClr val="bg1"/>
                </a:solidFill>
                <a:latin typeface="Times New Roman"/>
                <a:ea typeface="Times New Roman"/>
                <a:cs typeface="Times New Roman"/>
                <a:sym typeface="Times New Roman"/>
              </a:rPr>
              <a:t>SRM INSTITUTE OF SCIENCE AND TECHNOLOGY </a:t>
            </a:r>
            <a:endParaRPr sz="2000" dirty="0">
              <a:solidFill>
                <a:schemeClr val="bg1"/>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rgbClr val="000000"/>
              </a:buClr>
              <a:buFont typeface="Arial"/>
              <a:buNone/>
            </a:pPr>
            <a:r>
              <a:rPr lang="en-GB" sz="1500" b="1" dirty="0">
                <a:solidFill>
                  <a:schemeClr val="bg1"/>
                </a:solidFill>
                <a:latin typeface="Times New Roman"/>
                <a:ea typeface="Times New Roman"/>
                <a:cs typeface="Times New Roman"/>
                <a:sym typeface="Times New Roman"/>
              </a:rPr>
              <a:t>FACULTY OF ENGINEERING AND TECHNOLOGY</a:t>
            </a:r>
            <a:endParaRPr sz="1500" dirty="0">
              <a:solidFill>
                <a:schemeClr val="bg1"/>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rgbClr val="000000"/>
              </a:buClr>
              <a:buFont typeface="Arial"/>
              <a:buNone/>
            </a:pPr>
            <a:r>
              <a:rPr lang="en-GB" sz="1500" b="1" dirty="0">
                <a:solidFill>
                  <a:schemeClr val="bg1"/>
                </a:solidFill>
                <a:latin typeface="Times New Roman"/>
                <a:ea typeface="Times New Roman"/>
                <a:cs typeface="Times New Roman"/>
                <a:sym typeface="Times New Roman"/>
              </a:rPr>
              <a:t>DEPARTMENT OF NETWORKING AND COMMUNICATIONS</a:t>
            </a:r>
            <a:endParaRPr sz="1500" dirty="0">
              <a:solidFill>
                <a:schemeClr val="bg1"/>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rgbClr val="000000"/>
              </a:buClr>
              <a:buFont typeface="Arial"/>
              <a:buNone/>
            </a:pPr>
            <a:r>
              <a:rPr lang="en-GB" sz="1500" b="1" dirty="0">
                <a:solidFill>
                  <a:schemeClr val="bg1"/>
                </a:solidFill>
                <a:latin typeface="Times New Roman"/>
                <a:ea typeface="Times New Roman"/>
                <a:cs typeface="Times New Roman"/>
                <a:sym typeface="Times New Roman"/>
              </a:rPr>
              <a:t>MAJOR PROJECT</a:t>
            </a:r>
            <a:endParaRPr sz="4480" b="1" dirty="0">
              <a:solidFill>
                <a:schemeClr val="bg1"/>
              </a:solidFill>
            </a:endParaRPr>
          </a:p>
        </p:txBody>
      </p:sp>
      <p:sp>
        <p:nvSpPr>
          <p:cNvPr id="56" name="Google Shape;56;p13"/>
          <p:cNvSpPr txBox="1">
            <a:spLocks noGrp="1"/>
          </p:cNvSpPr>
          <p:nvPr>
            <p:ph type="ctrTitle"/>
          </p:nvPr>
        </p:nvSpPr>
        <p:spPr>
          <a:xfrm>
            <a:off x="677100" y="3322975"/>
            <a:ext cx="7789800" cy="1195200"/>
          </a:xfrm>
          <a:prstGeom prst="rect">
            <a:avLst/>
          </a:prstGeom>
        </p:spPr>
        <p:txBody>
          <a:bodyPr spcFirstLastPara="1" wrap="square" lIns="91425" tIns="91425" rIns="91425" bIns="91425" anchor="b" anchorCtr="0">
            <a:normAutofit/>
          </a:bodyPr>
          <a:lstStyle/>
          <a:p>
            <a:pPr marL="0" lvl="0" indent="0" algn="ctr" rtl="0">
              <a:lnSpc>
                <a:spcPct val="90000"/>
              </a:lnSpc>
              <a:spcBef>
                <a:spcPts val="0"/>
              </a:spcBef>
              <a:spcAft>
                <a:spcPts val="0"/>
              </a:spcAft>
              <a:buSzPts val="852"/>
              <a:buNone/>
            </a:pPr>
            <a:r>
              <a:rPr lang="en-GB" sz="1400" dirty="0">
                <a:solidFill>
                  <a:schemeClr val="bg1"/>
                </a:solidFill>
                <a:latin typeface="Times New Roman"/>
                <a:ea typeface="Times New Roman"/>
                <a:cs typeface="Times New Roman"/>
                <a:sym typeface="Times New Roman"/>
              </a:rPr>
              <a:t>By Arjun Dev Singla (RA2011031010074) and Shashank Tripathi (RA2011031010096) </a:t>
            </a:r>
            <a:br>
              <a:rPr lang="en-GB" sz="1400" dirty="0">
                <a:solidFill>
                  <a:schemeClr val="bg1"/>
                </a:solidFill>
                <a:latin typeface="Times New Roman"/>
                <a:ea typeface="Times New Roman"/>
                <a:cs typeface="Times New Roman"/>
                <a:sym typeface="Times New Roman"/>
              </a:rPr>
            </a:br>
            <a:r>
              <a:rPr lang="en-GB" sz="1400" dirty="0">
                <a:solidFill>
                  <a:schemeClr val="bg1"/>
                </a:solidFill>
                <a:latin typeface="Times New Roman"/>
                <a:ea typeface="Times New Roman"/>
                <a:cs typeface="Times New Roman"/>
                <a:sym typeface="Times New Roman"/>
              </a:rPr>
              <a:t>Under the guidance of </a:t>
            </a:r>
            <a:endParaRPr sz="1400" dirty="0">
              <a:solidFill>
                <a:schemeClr val="bg1"/>
              </a:solidFill>
              <a:latin typeface="Times New Roman"/>
              <a:ea typeface="Times New Roman"/>
              <a:cs typeface="Times New Roman"/>
              <a:sym typeface="Times New Roman"/>
            </a:endParaRPr>
          </a:p>
          <a:p>
            <a:pPr marL="0" lvl="0" indent="0" algn="ctr" rtl="0">
              <a:lnSpc>
                <a:spcPct val="90000"/>
              </a:lnSpc>
              <a:spcBef>
                <a:spcPts val="0"/>
              </a:spcBef>
              <a:spcAft>
                <a:spcPts val="0"/>
              </a:spcAft>
              <a:buSzPts val="852"/>
              <a:buNone/>
            </a:pPr>
            <a:br>
              <a:rPr lang="en-GB" sz="1400" dirty="0">
                <a:solidFill>
                  <a:schemeClr val="bg1"/>
                </a:solidFill>
                <a:latin typeface="Times New Roman"/>
                <a:ea typeface="Times New Roman"/>
                <a:cs typeface="Times New Roman"/>
                <a:sym typeface="Times New Roman"/>
              </a:rPr>
            </a:br>
            <a:r>
              <a:rPr lang="en-GB" sz="1400" b="1" dirty="0" err="1">
                <a:solidFill>
                  <a:schemeClr val="bg1"/>
                </a:solidFill>
                <a:latin typeface="Times New Roman"/>
                <a:ea typeface="Times New Roman"/>
                <a:cs typeface="Times New Roman"/>
                <a:sym typeface="Times New Roman"/>
              </a:rPr>
              <a:t>Dr.</a:t>
            </a:r>
            <a:r>
              <a:rPr lang="en-GB" sz="1400" b="1" dirty="0">
                <a:solidFill>
                  <a:schemeClr val="bg1"/>
                </a:solidFill>
                <a:latin typeface="Times New Roman"/>
                <a:ea typeface="Times New Roman"/>
                <a:cs typeface="Times New Roman"/>
                <a:sym typeface="Times New Roman"/>
              </a:rPr>
              <a:t> Helen Victoria A</a:t>
            </a:r>
            <a:br>
              <a:rPr lang="en-GB" sz="1400" b="1" dirty="0">
                <a:solidFill>
                  <a:schemeClr val="bg1"/>
                </a:solidFill>
                <a:latin typeface="Times New Roman"/>
                <a:ea typeface="Times New Roman"/>
                <a:cs typeface="Times New Roman"/>
                <a:sym typeface="Times New Roman"/>
              </a:rPr>
            </a:br>
            <a:r>
              <a:rPr lang="en-GB" sz="1400" b="1" dirty="0">
                <a:solidFill>
                  <a:schemeClr val="bg1"/>
                </a:solidFill>
                <a:latin typeface="Times New Roman"/>
                <a:ea typeface="Times New Roman"/>
                <a:cs typeface="Times New Roman"/>
                <a:sym typeface="Times New Roman"/>
              </a:rPr>
              <a:t>Asst. Professor, NWC</a:t>
            </a:r>
            <a:endParaRPr sz="3032" b="1" dirty="0">
              <a:solidFill>
                <a:schemeClr val="bg1"/>
              </a:solidFill>
            </a:endParaRPr>
          </a:p>
        </p:txBody>
      </p:sp>
      <p:pic>
        <p:nvPicPr>
          <p:cNvPr id="57" name="Google Shape;57;p13"/>
          <p:cNvPicPr preferRelativeResize="0"/>
          <p:nvPr/>
        </p:nvPicPr>
        <p:blipFill>
          <a:blip r:embed="rId3">
            <a:alphaModFix/>
          </a:blip>
          <a:stretch>
            <a:fillRect/>
          </a:stretch>
        </p:blipFill>
        <p:spPr>
          <a:xfrm>
            <a:off x="7468975" y="290600"/>
            <a:ext cx="1363325" cy="460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7468975" y="290600"/>
            <a:ext cx="1363325" cy="460650"/>
          </a:xfrm>
          <a:prstGeom prst="rect">
            <a:avLst/>
          </a:prstGeom>
          <a:noFill/>
          <a:ln>
            <a:noFill/>
          </a:ln>
        </p:spPr>
      </p:pic>
      <p:graphicFrame>
        <p:nvGraphicFramePr>
          <p:cNvPr id="2" name="Table 2">
            <a:extLst>
              <a:ext uri="{FF2B5EF4-FFF2-40B4-BE49-F238E27FC236}">
                <a16:creationId xmlns:a16="http://schemas.microsoft.com/office/drawing/2014/main" id="{8F981835-2C3A-493C-90EC-D2D110E8E72F}"/>
              </a:ext>
            </a:extLst>
          </p:cNvPr>
          <p:cNvGraphicFramePr>
            <a:graphicFrameLocks noGrp="1"/>
          </p:cNvGraphicFramePr>
          <p:nvPr>
            <p:extLst>
              <p:ext uri="{D42A27DB-BD31-4B8C-83A1-F6EECF244321}">
                <p14:modId xmlns:p14="http://schemas.microsoft.com/office/powerpoint/2010/main" val="1474024143"/>
              </p:ext>
            </p:extLst>
          </p:nvPr>
        </p:nvGraphicFramePr>
        <p:xfrm>
          <a:off x="375047" y="751250"/>
          <a:ext cx="8393905" cy="4265458"/>
        </p:xfrm>
        <a:graphic>
          <a:graphicData uri="http://schemas.openxmlformats.org/drawingml/2006/table">
            <a:tbl>
              <a:tblPr firstRow="1" bandRow="1">
                <a:tableStyleId>{5C22544A-7EE6-4342-B048-85BDC9FD1C3A}</a:tableStyleId>
              </a:tblPr>
              <a:tblGrid>
                <a:gridCol w="1678781">
                  <a:extLst>
                    <a:ext uri="{9D8B030D-6E8A-4147-A177-3AD203B41FA5}">
                      <a16:colId xmlns:a16="http://schemas.microsoft.com/office/drawing/2014/main" val="1220281726"/>
                    </a:ext>
                  </a:extLst>
                </a:gridCol>
                <a:gridCol w="1678781">
                  <a:extLst>
                    <a:ext uri="{9D8B030D-6E8A-4147-A177-3AD203B41FA5}">
                      <a16:colId xmlns:a16="http://schemas.microsoft.com/office/drawing/2014/main" val="2851101048"/>
                    </a:ext>
                  </a:extLst>
                </a:gridCol>
                <a:gridCol w="1678781">
                  <a:extLst>
                    <a:ext uri="{9D8B030D-6E8A-4147-A177-3AD203B41FA5}">
                      <a16:colId xmlns:a16="http://schemas.microsoft.com/office/drawing/2014/main" val="3427932512"/>
                    </a:ext>
                  </a:extLst>
                </a:gridCol>
                <a:gridCol w="1678781">
                  <a:extLst>
                    <a:ext uri="{9D8B030D-6E8A-4147-A177-3AD203B41FA5}">
                      <a16:colId xmlns:a16="http://schemas.microsoft.com/office/drawing/2014/main" val="171493161"/>
                    </a:ext>
                  </a:extLst>
                </a:gridCol>
                <a:gridCol w="1678781">
                  <a:extLst>
                    <a:ext uri="{9D8B030D-6E8A-4147-A177-3AD203B41FA5}">
                      <a16:colId xmlns:a16="http://schemas.microsoft.com/office/drawing/2014/main" val="3893744154"/>
                    </a:ext>
                  </a:extLst>
                </a:gridCol>
              </a:tblGrid>
              <a:tr h="497615">
                <a:tc>
                  <a:txBody>
                    <a:bodyPr/>
                    <a:lstStyle/>
                    <a:p>
                      <a:pPr algn="ctr"/>
                      <a:r>
                        <a:rPr lang="en-US" dirty="0">
                          <a:latin typeface="Times New Roman" panose="02020603050405020304" pitchFamily="18" charset="0"/>
                          <a:cs typeface="Times New Roman" panose="02020603050405020304" pitchFamily="18" charset="0"/>
                        </a:rPr>
                        <a:t>PAPER NAME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LIMITATIONS/ FUTURE SCOPE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39014059"/>
                  </a:ext>
                </a:extLst>
              </a:tr>
              <a:tr h="1551388">
                <a:tc>
                  <a:txBody>
                    <a:bodyPr/>
                    <a:lstStyle/>
                    <a:p>
                      <a:r>
                        <a:rPr lang="en-US" sz="1000" dirty="0">
                          <a:solidFill>
                            <a:schemeClr val="bg1"/>
                          </a:solidFill>
                        </a:rPr>
                        <a:t>Benchmarking LLM powered Chatbots: Methods and Metrics.</a:t>
                      </a:r>
                    </a:p>
                    <a:p>
                      <a:r>
                        <a:rPr lang="en-US" sz="1000" dirty="0">
                          <a:solidFill>
                            <a:schemeClr val="bg1"/>
                          </a:solidFill>
                        </a:rPr>
                        <a:t>(2023)</a:t>
                      </a:r>
                      <a:endParaRPr lang="en-IN" sz="1000" dirty="0">
                        <a:solidFill>
                          <a:schemeClr val="bg1"/>
                        </a:solidFill>
                      </a:endParaRPr>
                    </a:p>
                  </a:txBody>
                  <a:tcPr/>
                </a:tc>
                <a:tc>
                  <a:txBody>
                    <a:bodyPr/>
                    <a:lstStyle/>
                    <a:p>
                      <a:pPr marL="0" indent="0">
                        <a:buNone/>
                      </a:pPr>
                      <a:r>
                        <a:rPr lang="en-IN" sz="1000" dirty="0">
                          <a:solidFill>
                            <a:schemeClr val="bg1"/>
                          </a:solidFill>
                        </a:rPr>
                        <a:t>1. Use of Novel Benchmark in order to assess LLM model performance.</a:t>
                      </a:r>
                    </a:p>
                    <a:p>
                      <a:pPr marL="0" indent="0">
                        <a:buNone/>
                      </a:pPr>
                      <a:r>
                        <a:rPr lang="en-IN" sz="1000" dirty="0">
                          <a:solidFill>
                            <a:schemeClr val="bg1"/>
                          </a:solidFill>
                        </a:rPr>
                        <a:t>2.</a:t>
                      </a:r>
                      <a:r>
                        <a:rPr lang="en-US" sz="1000" dirty="0">
                          <a:solidFill>
                            <a:schemeClr val="bg1"/>
                          </a:solidFill>
                        </a:rPr>
                        <a:t> The E2E benchmark can be used to evaluate accuracy and usefulness of the answers provided by chatbots, especially ones powered by LLMs.</a:t>
                      </a:r>
                      <a:endParaRPr lang="en-IN" sz="1000" dirty="0">
                        <a:solidFill>
                          <a:schemeClr val="bg1"/>
                        </a:solidFill>
                      </a:endParaRPr>
                    </a:p>
                  </a:txBody>
                  <a:tcPr/>
                </a:tc>
                <a:tc>
                  <a:txBody>
                    <a:bodyPr/>
                    <a:lstStyle/>
                    <a:p>
                      <a:pPr marL="228600" indent="-228600">
                        <a:buAutoNum type="arabicPeriod"/>
                      </a:pPr>
                      <a:r>
                        <a:rPr lang="en-IN" sz="1000" dirty="0">
                          <a:solidFill>
                            <a:schemeClr val="bg1"/>
                          </a:solidFill>
                        </a:rPr>
                        <a:t>Novel Benchmark was incorporated to assess the model performance.</a:t>
                      </a:r>
                    </a:p>
                    <a:p>
                      <a:pPr marL="228600" indent="-228600">
                        <a:buAutoNum type="arabicPeriod"/>
                      </a:pPr>
                      <a:r>
                        <a:rPr lang="en-US" sz="1000" dirty="0">
                          <a:solidFill>
                            <a:schemeClr val="bg1"/>
                          </a:solidFill>
                        </a:rPr>
                        <a:t>Uses cosine similarity performed well in evaluating chatbots.</a:t>
                      </a:r>
                      <a:endParaRPr lang="en-IN" sz="1000" dirty="0">
                        <a:solidFill>
                          <a:schemeClr val="bg1"/>
                        </a:solidFill>
                      </a:endParaRPr>
                    </a:p>
                  </a:txBody>
                  <a:tcPr/>
                </a:tc>
                <a:tc>
                  <a:txBody>
                    <a:bodyPr/>
                    <a:lstStyle/>
                    <a:p>
                      <a:pPr marL="228600" indent="-228600">
                        <a:buAutoNum type="arabicPeriod"/>
                      </a:pPr>
                      <a:r>
                        <a:rPr lang="en-US" sz="1000" dirty="0">
                          <a:solidFill>
                            <a:schemeClr val="bg1"/>
                          </a:solidFill>
                        </a:rPr>
                        <a:t>Used to evaluate accuracy and usefulness of the answers provided by chatbots.</a:t>
                      </a:r>
                    </a:p>
                    <a:p>
                      <a:pPr marL="228600" indent="-228600">
                        <a:buAutoNum type="arabicPeriod"/>
                      </a:pPr>
                      <a:r>
                        <a:rPr lang="en-US" sz="1000" dirty="0">
                          <a:solidFill>
                            <a:schemeClr val="bg1"/>
                          </a:solidFill>
                        </a:rPr>
                        <a:t>While some metrics proved to be unpredictable, the metric associated with the E2E benchmark, which uses cosine similarity performed well in evaluating chatbots.</a:t>
                      </a:r>
                      <a:endParaRPr lang="en-IN" sz="1000" dirty="0">
                        <a:solidFill>
                          <a:schemeClr val="bg1"/>
                        </a:solidFill>
                      </a:endParaRPr>
                    </a:p>
                  </a:txBody>
                  <a:tcPr/>
                </a:tc>
                <a:tc>
                  <a:txBody>
                    <a:bodyPr/>
                    <a:lstStyle/>
                    <a:p>
                      <a:pPr marL="228600" indent="-228600">
                        <a:buAutoNum type="arabicPeriod"/>
                      </a:pPr>
                      <a:r>
                        <a:rPr lang="en-US" sz="1000" b="0" i="0" u="none" strike="noStrike" cap="none" dirty="0">
                          <a:solidFill>
                            <a:schemeClr val="bg1"/>
                          </a:solidFill>
                          <a:effectLst/>
                          <a:latin typeface="+mn-lt"/>
                          <a:ea typeface="+mn-ea"/>
                          <a:cs typeface="+mn-cs"/>
                          <a:sym typeface="Arial"/>
                        </a:rPr>
                        <a:t>Reinforcement learning can be applied instead of providing the model with a predefined dataset.</a:t>
                      </a:r>
                    </a:p>
                  </a:txBody>
                  <a:tcPr/>
                </a:tc>
                <a:extLst>
                  <a:ext uri="{0D108BD9-81ED-4DB2-BD59-A6C34878D82A}">
                    <a16:rowId xmlns:a16="http://schemas.microsoft.com/office/drawing/2014/main" val="1285460531"/>
                  </a:ext>
                </a:extLst>
              </a:tr>
              <a:tr h="1522258">
                <a:tc>
                  <a:txBody>
                    <a:bodyPr/>
                    <a:lstStyle/>
                    <a:p>
                      <a:r>
                        <a:rPr lang="en-US" sz="1000" dirty="0">
                          <a:solidFill>
                            <a:schemeClr val="bg1"/>
                          </a:solidFill>
                        </a:rPr>
                        <a:t>Large Language Models: A Comprehensive Survey of its Applications, Challenges, Limitations, and Future Prospects</a:t>
                      </a:r>
                    </a:p>
                    <a:p>
                      <a:r>
                        <a:rPr lang="en-US" sz="1000" dirty="0">
                          <a:solidFill>
                            <a:schemeClr val="bg1"/>
                          </a:solidFill>
                        </a:rPr>
                        <a:t>(2023)</a:t>
                      </a:r>
                      <a:endParaRPr lang="en-IN" sz="1000" dirty="0">
                        <a:solidFill>
                          <a:schemeClr val="bg1"/>
                        </a:solidFill>
                      </a:endParaRPr>
                    </a:p>
                  </a:txBody>
                  <a:tcPr/>
                </a:tc>
                <a:tc>
                  <a:txBody>
                    <a:bodyPr/>
                    <a:lstStyle/>
                    <a:p>
                      <a:pPr marL="228600" indent="-228600">
                        <a:buFont typeface="+mj-lt"/>
                        <a:buAutoNum type="arabicPeriod"/>
                      </a:pPr>
                      <a:r>
                        <a:rPr lang="en-US" sz="1000" dirty="0">
                          <a:solidFill>
                            <a:schemeClr val="bg1"/>
                          </a:solidFill>
                        </a:rPr>
                        <a:t>This survey paper provides a comprehensive overview of LLMs, including their history, architecture, training methods, applications, and challenges.</a:t>
                      </a:r>
                      <a:endParaRPr lang="en-IN" sz="1000" dirty="0">
                        <a:solidFill>
                          <a:schemeClr val="bg1"/>
                        </a:solidFill>
                      </a:endParaRPr>
                    </a:p>
                  </a:txBody>
                  <a:tcPr/>
                </a:tc>
                <a:tc>
                  <a:txBody>
                    <a:bodyPr/>
                    <a:lstStyle/>
                    <a:p>
                      <a:r>
                        <a:rPr lang="en-IN" sz="1000" dirty="0">
                          <a:solidFill>
                            <a:schemeClr val="bg1"/>
                          </a:solidFill>
                        </a:rPr>
                        <a:t>1. Study revolved around the Large-scale Language Model.</a:t>
                      </a:r>
                    </a:p>
                    <a:p>
                      <a:r>
                        <a:rPr lang="en-IN" sz="1000" dirty="0">
                          <a:solidFill>
                            <a:schemeClr val="bg1"/>
                          </a:solidFill>
                        </a:rPr>
                        <a:t>2. </a:t>
                      </a:r>
                      <a:r>
                        <a:rPr lang="en-US" sz="1000" dirty="0">
                          <a:solidFill>
                            <a:schemeClr val="bg1"/>
                          </a:solidFill>
                        </a:rPr>
                        <a:t>Concepts of generative AI and the architecture of generative pre- trained transformers (GPT).</a:t>
                      </a:r>
                      <a:endParaRPr lang="en-IN" sz="1000" dirty="0">
                        <a:solidFill>
                          <a:schemeClr val="bg1"/>
                        </a:solidFill>
                      </a:endParaRPr>
                    </a:p>
                  </a:txBody>
                  <a:tcPr/>
                </a:tc>
                <a:tc>
                  <a:txBody>
                    <a:bodyPr/>
                    <a:lstStyle/>
                    <a:p>
                      <a:pPr marL="228600" indent="-228600">
                        <a:buFont typeface="+mj-lt"/>
                        <a:buAutoNum type="arabicPeriod"/>
                      </a:pPr>
                      <a:r>
                        <a:rPr lang="en-US" sz="1000" dirty="0">
                          <a:solidFill>
                            <a:schemeClr val="bg1"/>
                          </a:solidFill>
                        </a:rPr>
                        <a:t>Covers all the things revolving around the Large-scale Language Model.</a:t>
                      </a:r>
                    </a:p>
                    <a:p>
                      <a:pPr marL="228600" indent="-228600">
                        <a:buFont typeface="+mj-lt"/>
                        <a:buAutoNum type="arabicPeriod"/>
                      </a:pPr>
                      <a:r>
                        <a:rPr lang="en-US" sz="1000" dirty="0">
                          <a:solidFill>
                            <a:schemeClr val="bg1"/>
                          </a:solidFill>
                        </a:rPr>
                        <a:t>Generative AI and the GPT.</a:t>
                      </a:r>
                      <a:endParaRPr lang="en-IN" sz="1000" dirty="0">
                        <a:solidFill>
                          <a:schemeClr val="bg1"/>
                        </a:solidFill>
                      </a:endParaRPr>
                    </a:p>
                  </a:txBody>
                  <a:tcPr/>
                </a:tc>
                <a:tc>
                  <a:txBody>
                    <a:bodyPr/>
                    <a:lstStyle/>
                    <a:p>
                      <a:pPr marL="228600" indent="-228600">
                        <a:buAutoNum type="arabicPeriod"/>
                      </a:pPr>
                      <a:r>
                        <a:rPr lang="en-US" sz="1000" dirty="0">
                          <a:solidFill>
                            <a:schemeClr val="bg1"/>
                          </a:solidFill>
                        </a:rPr>
                        <a:t>Need for higher advancements in the development and utilization of LLMs for a wide range of real-world applications.</a:t>
                      </a:r>
                    </a:p>
                    <a:p>
                      <a:pPr marL="0" indent="0">
                        <a:buNone/>
                      </a:pPr>
                      <a:endParaRPr lang="en-IN" sz="1000" dirty="0">
                        <a:solidFill>
                          <a:schemeClr val="bg1"/>
                        </a:solidFill>
                      </a:endParaRPr>
                    </a:p>
                  </a:txBody>
                  <a:tcPr/>
                </a:tc>
                <a:extLst>
                  <a:ext uri="{0D108BD9-81ED-4DB2-BD59-A6C34878D82A}">
                    <a16:rowId xmlns:a16="http://schemas.microsoft.com/office/drawing/2014/main" val="32939325"/>
                  </a:ext>
                </a:extLst>
              </a:tr>
            </a:tbl>
          </a:graphicData>
        </a:graphic>
      </p:graphicFrame>
    </p:spTree>
    <p:extLst>
      <p:ext uri="{BB962C8B-B14F-4D97-AF65-F5344CB8AC3E}">
        <p14:creationId xmlns:p14="http://schemas.microsoft.com/office/powerpoint/2010/main" val="396413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2886075" y="85725"/>
            <a:ext cx="2900363" cy="1066325"/>
          </a:xfrm>
          <a:prstGeom prst="rect">
            <a:avLst/>
          </a:prstGeom>
          <a:noFill/>
          <a:ln>
            <a:noFill/>
          </a:ln>
        </p:spPr>
        <p:txBody>
          <a:bodyPr spcFirstLastPara="1" wrap="square" lIns="91425" tIns="91425" rIns="91425" bIns="91425" anchor="b" anchorCtr="0">
            <a:noAutofit/>
          </a:bodyPr>
          <a:lstStyle/>
          <a:p>
            <a:pPr marL="0" lvl="0" indent="0" algn="just" rtl="0">
              <a:lnSpc>
                <a:spcPct val="150000"/>
              </a:lnSpc>
              <a:spcBef>
                <a:spcPts val="0"/>
              </a:spcBef>
              <a:spcAft>
                <a:spcPts val="0"/>
              </a:spcAft>
              <a:buNone/>
            </a:pPr>
            <a:r>
              <a:rPr lang="en-GB" sz="2600" dirty="0">
                <a:solidFill>
                  <a:schemeClr val="bg1"/>
                </a:solidFill>
                <a:latin typeface="Times New Roman"/>
                <a:ea typeface="Times New Roman"/>
                <a:cs typeface="Times New Roman"/>
                <a:sym typeface="Times New Roman"/>
              </a:rPr>
              <a:t>Existing Challenges</a:t>
            </a:r>
            <a:endParaRPr sz="2500" dirty="0">
              <a:solidFill>
                <a:schemeClr val="bg1"/>
              </a:solidFill>
              <a:latin typeface="Times New Roman"/>
              <a:ea typeface="Times New Roman"/>
              <a:cs typeface="Times New Roman"/>
              <a:sym typeface="Times New Roman"/>
            </a:endParaRPr>
          </a:p>
        </p:txBody>
      </p:sp>
      <p:sp>
        <p:nvSpPr>
          <p:cNvPr id="91" name="Google Shape;91;p18"/>
          <p:cNvSpPr txBox="1"/>
          <p:nvPr/>
        </p:nvSpPr>
        <p:spPr>
          <a:xfrm>
            <a:off x="443265" y="1565652"/>
            <a:ext cx="7993856" cy="256413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b="1" dirty="0">
                <a:solidFill>
                  <a:schemeClr val="bg1"/>
                </a:solidFill>
                <a:latin typeface="Times New Roman"/>
                <a:ea typeface="Times New Roman"/>
                <a:cs typeface="Times New Roman"/>
                <a:sym typeface="Times New Roman"/>
              </a:rPr>
              <a:t>           </a:t>
            </a:r>
            <a:r>
              <a:rPr lang="en-US" b="1" dirty="0">
                <a:solidFill>
                  <a:schemeClr val="bg1"/>
                </a:solidFill>
                <a:latin typeface="Times New Roman"/>
                <a:ea typeface="Times New Roman"/>
                <a:cs typeface="Times New Roman"/>
                <a:sym typeface="Times New Roman"/>
              </a:rPr>
              <a:t>Existing products have some challenges, which ‘HICON AI' hopes to solve.</a:t>
            </a:r>
          </a:p>
          <a:p>
            <a:pPr marL="0" lvl="0" indent="0" algn="just" rtl="0">
              <a:spcBef>
                <a:spcPts val="0"/>
              </a:spcBef>
              <a:spcAft>
                <a:spcPts val="0"/>
              </a:spcAft>
              <a:buNone/>
            </a:pPr>
            <a:endParaRPr lang="en-GB" dirty="0">
              <a:solidFill>
                <a:schemeClr val="bg1"/>
              </a:solidFill>
              <a:latin typeface="Times New Roman"/>
              <a:ea typeface="Times New Roman"/>
              <a:cs typeface="Times New Roman"/>
              <a:sym typeface="Times New Roman"/>
            </a:endParaRPr>
          </a:p>
          <a:p>
            <a:pPr marL="457200" lvl="0" indent="0" algn="just" rtl="0">
              <a:spcBef>
                <a:spcPts val="0"/>
              </a:spcBef>
              <a:spcAft>
                <a:spcPts val="0"/>
              </a:spcAft>
              <a:buNone/>
            </a:pPr>
            <a:r>
              <a:rPr lang="en-US" b="1" dirty="0">
                <a:solidFill>
                  <a:schemeClr val="bg1"/>
                </a:solidFill>
                <a:latin typeface="Times New Roman"/>
                <a:ea typeface="Times New Roman"/>
                <a:cs typeface="Times New Roman"/>
                <a:sym typeface="Times New Roman"/>
              </a:rPr>
              <a:t>1. Lack of Structured Dataset:</a:t>
            </a:r>
            <a:r>
              <a:rPr lang="en-US" dirty="0">
                <a:solidFill>
                  <a:schemeClr val="bg1"/>
                </a:solidFill>
                <a:latin typeface="Times New Roman"/>
                <a:ea typeface="Times New Roman"/>
                <a:cs typeface="Times New Roman"/>
                <a:sym typeface="Times New Roman"/>
              </a:rPr>
              <a:t> The internet has a lot of unstructured data in this domain, but a proper structured data is not available.</a:t>
            </a:r>
          </a:p>
          <a:p>
            <a:pPr marL="457200" lvl="0" indent="0" algn="just" rtl="0">
              <a:spcBef>
                <a:spcPts val="0"/>
              </a:spcBef>
              <a:spcAft>
                <a:spcPts val="0"/>
              </a:spcAft>
              <a:buNone/>
            </a:pPr>
            <a:endParaRPr lang="en-US" dirty="0">
              <a:solidFill>
                <a:schemeClr val="bg1"/>
              </a:solidFill>
              <a:latin typeface="Times New Roman"/>
              <a:ea typeface="Times New Roman"/>
              <a:cs typeface="Times New Roman"/>
              <a:sym typeface="Times New Roman"/>
            </a:endParaRPr>
          </a:p>
          <a:p>
            <a:pPr marL="457200" lvl="0" indent="0" algn="just" rtl="0">
              <a:spcBef>
                <a:spcPts val="0"/>
              </a:spcBef>
              <a:spcAft>
                <a:spcPts val="0"/>
              </a:spcAft>
              <a:buNone/>
            </a:pPr>
            <a:r>
              <a:rPr lang="en-US" b="1" dirty="0">
                <a:solidFill>
                  <a:schemeClr val="bg1"/>
                </a:solidFill>
                <a:latin typeface="Times New Roman"/>
                <a:ea typeface="Times New Roman"/>
                <a:cs typeface="Times New Roman"/>
                <a:sym typeface="Times New Roman"/>
              </a:rPr>
              <a:t>2. Generalized approach:</a:t>
            </a:r>
            <a:r>
              <a:rPr lang="en-US" dirty="0">
                <a:solidFill>
                  <a:schemeClr val="bg1"/>
                </a:solidFill>
                <a:latin typeface="Times New Roman"/>
                <a:ea typeface="Times New Roman"/>
                <a:cs typeface="Times New Roman"/>
                <a:sym typeface="Times New Roman"/>
              </a:rPr>
              <a:t> Every other chatbot, using LLM has a general set of prompts for all the people. A personalized touch is still missing.</a:t>
            </a:r>
          </a:p>
          <a:p>
            <a:pPr marL="457200" lvl="0" indent="0" algn="just" rtl="0">
              <a:spcBef>
                <a:spcPts val="0"/>
              </a:spcBef>
              <a:spcAft>
                <a:spcPts val="0"/>
              </a:spcAft>
              <a:buNone/>
            </a:pPr>
            <a:r>
              <a:rPr lang="en-US" dirty="0">
                <a:solidFill>
                  <a:schemeClr val="bg1"/>
                </a:solidFill>
                <a:latin typeface="Times New Roman"/>
                <a:ea typeface="Times New Roman"/>
                <a:cs typeface="Times New Roman"/>
                <a:sym typeface="Times New Roman"/>
              </a:rPr>
              <a:t> </a:t>
            </a:r>
          </a:p>
          <a:p>
            <a:pPr marL="457200" lvl="0" indent="0" algn="just" rtl="0">
              <a:spcBef>
                <a:spcPts val="0"/>
              </a:spcBef>
              <a:spcAft>
                <a:spcPts val="0"/>
              </a:spcAft>
              <a:buNone/>
            </a:pPr>
            <a:r>
              <a:rPr lang="en-US" b="1" dirty="0">
                <a:solidFill>
                  <a:schemeClr val="bg1"/>
                </a:solidFill>
                <a:latin typeface="Times New Roman"/>
                <a:ea typeface="Times New Roman"/>
                <a:cs typeface="Times New Roman"/>
                <a:sym typeface="Times New Roman"/>
              </a:rPr>
              <a:t>3. Not specific domain: </a:t>
            </a:r>
            <a:r>
              <a:rPr lang="en-US" dirty="0">
                <a:solidFill>
                  <a:schemeClr val="bg1"/>
                </a:solidFill>
                <a:latin typeface="Times New Roman"/>
                <a:ea typeface="Times New Roman"/>
                <a:cs typeface="Times New Roman"/>
                <a:sym typeface="Times New Roman"/>
              </a:rPr>
              <a:t>There are no other chatbots, limited to this very specific domain. There may be the ones, for higher education study help, or they will connect you with physical counselors, but not specific.</a:t>
            </a:r>
            <a:endParaRPr dirty="0">
              <a:solidFill>
                <a:schemeClr val="bg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endParaRPr dirty="0">
              <a:solidFill>
                <a:schemeClr val="bg1"/>
              </a:solidFill>
              <a:latin typeface="Times New Roman"/>
              <a:ea typeface="Times New Roman"/>
              <a:cs typeface="Times New Roman"/>
              <a:sym typeface="Times New Roman"/>
            </a:endParaRPr>
          </a:p>
          <a:p>
            <a:pPr marL="45720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7468975" y="290600"/>
            <a:ext cx="1363325" cy="460650"/>
          </a:xfrm>
          <a:prstGeom prst="rect">
            <a:avLst/>
          </a:prstGeom>
          <a:noFill/>
          <a:ln>
            <a:noFill/>
          </a:ln>
        </p:spPr>
      </p:pic>
    </p:spTree>
    <p:extLst>
      <p:ext uri="{BB962C8B-B14F-4D97-AF65-F5344CB8AC3E}">
        <p14:creationId xmlns:p14="http://schemas.microsoft.com/office/powerpoint/2010/main" val="68016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2899416" y="283125"/>
            <a:ext cx="3210257" cy="492000"/>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US" sz="2500" dirty="0">
                <a:solidFill>
                  <a:schemeClr val="bg1"/>
                </a:solidFill>
                <a:latin typeface="Times New Roman"/>
                <a:ea typeface="Times New Roman"/>
                <a:cs typeface="Times New Roman"/>
                <a:sym typeface="Times New Roman"/>
              </a:rPr>
              <a:t>Architecture Diagram</a:t>
            </a:r>
            <a:endParaRPr sz="2500" dirty="0">
              <a:solidFill>
                <a:schemeClr val="bg1"/>
              </a:solidFill>
              <a:latin typeface="Times New Roman"/>
              <a:ea typeface="Times New Roman"/>
              <a:cs typeface="Times New Roman"/>
              <a:sym typeface="Times New Roman"/>
            </a:endParaRPr>
          </a:p>
        </p:txBody>
      </p:sp>
      <p:sp>
        <p:nvSpPr>
          <p:cNvPr id="91" name="Google Shape;91;p18"/>
          <p:cNvSpPr txBox="1"/>
          <p:nvPr/>
        </p:nvSpPr>
        <p:spPr>
          <a:xfrm>
            <a:off x="311700" y="1223240"/>
            <a:ext cx="8520600" cy="341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7468975" y="290600"/>
            <a:ext cx="1363325" cy="460650"/>
          </a:xfrm>
          <a:prstGeom prst="rect">
            <a:avLst/>
          </a:prstGeom>
          <a:noFill/>
          <a:ln>
            <a:noFill/>
          </a:ln>
        </p:spPr>
      </p:pic>
      <p:pic>
        <p:nvPicPr>
          <p:cNvPr id="3" name="Picture 2">
            <a:extLst>
              <a:ext uri="{FF2B5EF4-FFF2-40B4-BE49-F238E27FC236}">
                <a16:creationId xmlns:a16="http://schemas.microsoft.com/office/drawing/2014/main" id="{5C69E072-7C6F-47A5-BD88-317E5E2B622A}"/>
              </a:ext>
            </a:extLst>
          </p:cNvPr>
          <p:cNvPicPr>
            <a:picLocks noChangeAspect="1"/>
          </p:cNvPicPr>
          <p:nvPr/>
        </p:nvPicPr>
        <p:blipFill>
          <a:blip r:embed="rId4"/>
          <a:stretch>
            <a:fillRect/>
          </a:stretch>
        </p:blipFill>
        <p:spPr>
          <a:xfrm>
            <a:off x="1316160" y="750745"/>
            <a:ext cx="6511680" cy="3889195"/>
          </a:xfrm>
          <a:prstGeom prst="rect">
            <a:avLst/>
          </a:prstGeom>
        </p:spPr>
      </p:pic>
    </p:spTree>
    <p:extLst>
      <p:ext uri="{BB962C8B-B14F-4D97-AF65-F5344CB8AC3E}">
        <p14:creationId xmlns:p14="http://schemas.microsoft.com/office/powerpoint/2010/main" val="50445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2899416" y="283125"/>
            <a:ext cx="3210257" cy="492000"/>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US" sz="2500" dirty="0">
                <a:solidFill>
                  <a:schemeClr val="bg1"/>
                </a:solidFill>
                <a:latin typeface="Times New Roman"/>
                <a:ea typeface="Times New Roman"/>
                <a:cs typeface="Times New Roman"/>
                <a:sym typeface="Times New Roman"/>
              </a:rPr>
              <a:t>Sequence Diagram</a:t>
            </a:r>
            <a:endParaRPr sz="2500" dirty="0">
              <a:solidFill>
                <a:schemeClr val="bg1"/>
              </a:solidFill>
              <a:latin typeface="Times New Roman"/>
              <a:ea typeface="Times New Roman"/>
              <a:cs typeface="Times New Roman"/>
              <a:sym typeface="Times New Roman"/>
            </a:endParaRPr>
          </a:p>
        </p:txBody>
      </p:sp>
      <p:sp>
        <p:nvSpPr>
          <p:cNvPr id="91" name="Google Shape;91;p18"/>
          <p:cNvSpPr txBox="1"/>
          <p:nvPr/>
        </p:nvSpPr>
        <p:spPr>
          <a:xfrm>
            <a:off x="311700" y="1223240"/>
            <a:ext cx="8520600" cy="3416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7468975" y="290600"/>
            <a:ext cx="1363325" cy="460650"/>
          </a:xfrm>
          <a:prstGeom prst="rect">
            <a:avLst/>
          </a:prstGeom>
          <a:noFill/>
          <a:ln>
            <a:noFill/>
          </a:ln>
        </p:spPr>
      </p:pic>
      <p:pic>
        <p:nvPicPr>
          <p:cNvPr id="2" name="Picture 1">
            <a:extLst>
              <a:ext uri="{FF2B5EF4-FFF2-40B4-BE49-F238E27FC236}">
                <a16:creationId xmlns:a16="http://schemas.microsoft.com/office/drawing/2014/main" id="{C7108361-602F-73D0-BD7E-7B20D6E58FDE}"/>
              </a:ext>
            </a:extLst>
          </p:cNvPr>
          <p:cNvPicPr>
            <a:picLocks noChangeAspect="1"/>
          </p:cNvPicPr>
          <p:nvPr/>
        </p:nvPicPr>
        <p:blipFill>
          <a:blip r:embed="rId4"/>
          <a:stretch>
            <a:fillRect/>
          </a:stretch>
        </p:blipFill>
        <p:spPr>
          <a:xfrm>
            <a:off x="1085850" y="1122091"/>
            <a:ext cx="7349490" cy="2899317"/>
          </a:xfrm>
          <a:prstGeom prst="rect">
            <a:avLst/>
          </a:prstGeom>
        </p:spPr>
      </p:pic>
    </p:spTree>
    <p:extLst>
      <p:ext uri="{BB962C8B-B14F-4D97-AF65-F5344CB8AC3E}">
        <p14:creationId xmlns:p14="http://schemas.microsoft.com/office/powerpoint/2010/main" val="229141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3348990" y="283125"/>
            <a:ext cx="2760683" cy="492000"/>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US" sz="2500" dirty="0">
                <a:solidFill>
                  <a:schemeClr val="bg1"/>
                </a:solidFill>
                <a:latin typeface="Times New Roman"/>
                <a:ea typeface="Times New Roman"/>
                <a:cs typeface="Times New Roman"/>
                <a:sym typeface="Times New Roman"/>
              </a:rPr>
              <a:t>Data Flow Diagram</a:t>
            </a:r>
            <a:endParaRPr sz="2500" dirty="0">
              <a:solidFill>
                <a:schemeClr val="bg1"/>
              </a:solidFill>
              <a:latin typeface="Times New Roman"/>
              <a:ea typeface="Times New Roman"/>
              <a:cs typeface="Times New Roman"/>
              <a:sym typeface="Times New Roman"/>
            </a:endParaRPr>
          </a:p>
        </p:txBody>
      </p:sp>
      <p:sp>
        <p:nvSpPr>
          <p:cNvPr id="91" name="Google Shape;91;p18"/>
          <p:cNvSpPr txBox="1"/>
          <p:nvPr/>
        </p:nvSpPr>
        <p:spPr>
          <a:xfrm>
            <a:off x="311700" y="1188950"/>
            <a:ext cx="8520600" cy="34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bg1"/>
                </a:solidFill>
                <a:latin typeface="Times New Roman"/>
                <a:ea typeface="Times New Roman"/>
                <a:cs typeface="Times New Roman"/>
                <a:sym typeface="Times New Roman"/>
              </a:rPr>
              <a:t>DFD Level 0 Diagram</a:t>
            </a:r>
            <a:endParaRPr b="1" dirty="0">
              <a:solidFill>
                <a:schemeClr val="bg1"/>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7468975" y="290600"/>
            <a:ext cx="1363325" cy="460650"/>
          </a:xfrm>
          <a:prstGeom prst="rect">
            <a:avLst/>
          </a:prstGeom>
          <a:noFill/>
          <a:ln>
            <a:noFill/>
          </a:ln>
        </p:spPr>
      </p:pic>
      <p:pic>
        <p:nvPicPr>
          <p:cNvPr id="3" name="Picture 2">
            <a:extLst>
              <a:ext uri="{FF2B5EF4-FFF2-40B4-BE49-F238E27FC236}">
                <a16:creationId xmlns:a16="http://schemas.microsoft.com/office/drawing/2014/main" id="{A815505C-6158-19A1-0DA2-D0BF25552E4E}"/>
              </a:ext>
            </a:extLst>
          </p:cNvPr>
          <p:cNvPicPr>
            <a:picLocks noChangeAspect="1"/>
          </p:cNvPicPr>
          <p:nvPr/>
        </p:nvPicPr>
        <p:blipFill>
          <a:blip r:embed="rId4"/>
          <a:stretch>
            <a:fillRect/>
          </a:stretch>
        </p:blipFill>
        <p:spPr>
          <a:xfrm>
            <a:off x="1897380" y="1714500"/>
            <a:ext cx="5932170" cy="2059803"/>
          </a:xfrm>
          <a:prstGeom prst="rect">
            <a:avLst/>
          </a:prstGeom>
        </p:spPr>
      </p:pic>
    </p:spTree>
    <p:extLst>
      <p:ext uri="{BB962C8B-B14F-4D97-AF65-F5344CB8AC3E}">
        <p14:creationId xmlns:p14="http://schemas.microsoft.com/office/powerpoint/2010/main" val="1725517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3348990" y="283125"/>
            <a:ext cx="2760683" cy="492000"/>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US" sz="2500" dirty="0">
                <a:solidFill>
                  <a:schemeClr val="bg1"/>
                </a:solidFill>
                <a:latin typeface="Times New Roman"/>
                <a:ea typeface="Times New Roman"/>
                <a:cs typeface="Times New Roman"/>
                <a:sym typeface="Times New Roman"/>
              </a:rPr>
              <a:t>Data Flow Diagram</a:t>
            </a:r>
            <a:endParaRPr sz="2500" dirty="0">
              <a:solidFill>
                <a:schemeClr val="bg1"/>
              </a:solidFill>
              <a:latin typeface="Times New Roman"/>
              <a:ea typeface="Times New Roman"/>
              <a:cs typeface="Times New Roman"/>
              <a:sym typeface="Times New Roman"/>
            </a:endParaRPr>
          </a:p>
        </p:txBody>
      </p:sp>
      <p:sp>
        <p:nvSpPr>
          <p:cNvPr id="91" name="Google Shape;91;p18"/>
          <p:cNvSpPr txBox="1"/>
          <p:nvPr/>
        </p:nvSpPr>
        <p:spPr>
          <a:xfrm>
            <a:off x="311700" y="1188950"/>
            <a:ext cx="8520600" cy="34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bg1"/>
                </a:solidFill>
                <a:latin typeface="Times New Roman"/>
                <a:ea typeface="Times New Roman"/>
                <a:cs typeface="Times New Roman"/>
                <a:sym typeface="Times New Roman"/>
              </a:rPr>
              <a:t>DFD Level 1 Diagram</a:t>
            </a:r>
            <a:endParaRPr b="1" dirty="0">
              <a:solidFill>
                <a:schemeClr val="bg1"/>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7468975" y="290600"/>
            <a:ext cx="1363325" cy="460650"/>
          </a:xfrm>
          <a:prstGeom prst="rect">
            <a:avLst/>
          </a:prstGeom>
          <a:noFill/>
          <a:ln>
            <a:noFill/>
          </a:ln>
        </p:spPr>
      </p:pic>
      <p:pic>
        <p:nvPicPr>
          <p:cNvPr id="2" name="Picture 1">
            <a:extLst>
              <a:ext uri="{FF2B5EF4-FFF2-40B4-BE49-F238E27FC236}">
                <a16:creationId xmlns:a16="http://schemas.microsoft.com/office/drawing/2014/main" id="{8D8DFE1B-18D6-5C0A-9C95-E69A8E085D41}"/>
              </a:ext>
            </a:extLst>
          </p:cNvPr>
          <p:cNvPicPr>
            <a:picLocks noChangeAspect="1"/>
          </p:cNvPicPr>
          <p:nvPr/>
        </p:nvPicPr>
        <p:blipFill>
          <a:blip r:embed="rId4"/>
          <a:stretch>
            <a:fillRect/>
          </a:stretch>
        </p:blipFill>
        <p:spPr>
          <a:xfrm>
            <a:off x="1908810" y="1943100"/>
            <a:ext cx="5726430" cy="2523691"/>
          </a:xfrm>
          <a:prstGeom prst="rect">
            <a:avLst/>
          </a:prstGeom>
        </p:spPr>
      </p:pic>
    </p:spTree>
    <p:extLst>
      <p:ext uri="{BB962C8B-B14F-4D97-AF65-F5344CB8AC3E}">
        <p14:creationId xmlns:p14="http://schemas.microsoft.com/office/powerpoint/2010/main" val="118846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2"/>
        <p:cNvGrpSpPr/>
        <p:nvPr/>
      </p:nvGrpSpPr>
      <p:grpSpPr>
        <a:xfrm>
          <a:off x="0" y="0"/>
          <a:ext cx="0" cy="0"/>
          <a:chOff x="0" y="0"/>
          <a:chExt cx="0" cy="0"/>
        </a:xfrm>
      </p:grpSpPr>
      <p:sp>
        <p:nvSpPr>
          <p:cNvPr id="83" name="Google Shape;83;p17"/>
          <p:cNvSpPr txBox="1"/>
          <p:nvPr/>
        </p:nvSpPr>
        <p:spPr>
          <a:xfrm>
            <a:off x="2908375" y="660050"/>
            <a:ext cx="3396600" cy="492000"/>
          </a:xfrm>
          <a:prstGeom prst="rect">
            <a:avLst/>
          </a:prstGeom>
          <a:noFill/>
          <a:ln>
            <a:noFill/>
          </a:ln>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IN" sz="2500" dirty="0">
                <a:solidFill>
                  <a:schemeClr val="bg1"/>
                </a:solidFill>
                <a:latin typeface="Times New Roman"/>
                <a:ea typeface="Times New Roman"/>
                <a:cs typeface="Times New Roman"/>
                <a:sym typeface="Times New Roman"/>
              </a:rPr>
              <a:t>Proposed Modules </a:t>
            </a:r>
            <a:endParaRPr sz="2500" dirty="0">
              <a:solidFill>
                <a:schemeClr val="bg1"/>
              </a:solidFill>
              <a:latin typeface="Times New Roman"/>
              <a:ea typeface="Times New Roman"/>
              <a:cs typeface="Times New Roman"/>
              <a:sym typeface="Times New Roman"/>
            </a:endParaRPr>
          </a:p>
        </p:txBody>
      </p:sp>
      <p:sp>
        <p:nvSpPr>
          <p:cNvPr id="84" name="Google Shape;84;p17"/>
          <p:cNvSpPr txBox="1"/>
          <p:nvPr/>
        </p:nvSpPr>
        <p:spPr>
          <a:xfrm>
            <a:off x="304443" y="1348650"/>
            <a:ext cx="8520600" cy="3212100"/>
          </a:xfrm>
          <a:prstGeom prst="rect">
            <a:avLst/>
          </a:prstGeom>
          <a:noFill/>
          <a:ln>
            <a:noFill/>
          </a:ln>
        </p:spPr>
        <p:txBody>
          <a:bodyPr spcFirstLastPara="1" wrap="square" lIns="91425" tIns="91425" rIns="91425" bIns="91425" anchor="t" anchorCtr="0">
            <a:noAutofit/>
          </a:bodyPr>
          <a:lstStyle/>
          <a:p>
            <a:pPr marL="342900" lvl="0" indent="-342900" algn="just" rtl="0">
              <a:spcBef>
                <a:spcPts val="0"/>
              </a:spcBef>
              <a:spcAft>
                <a:spcPts val="0"/>
              </a:spcAft>
              <a:buAutoNum type="arabicPeriod"/>
            </a:pPr>
            <a:r>
              <a:rPr lang="en-US" dirty="0">
                <a:solidFill>
                  <a:schemeClr val="bg1"/>
                </a:solidFill>
                <a:latin typeface="Times New Roman"/>
                <a:ea typeface="Times New Roman"/>
                <a:cs typeface="Times New Roman"/>
                <a:sym typeface="Times New Roman"/>
              </a:rPr>
              <a:t>Collection of Data: At the starting of the process, model requires the user to answer a number of questions to know about the student. His work experiences, projects, research papers, social works, volunteering experience and positions of responsibility.</a:t>
            </a:r>
          </a:p>
          <a:p>
            <a:pPr marL="342900" lvl="0" indent="-342900" algn="just" rtl="0">
              <a:spcBef>
                <a:spcPts val="0"/>
              </a:spcBef>
              <a:spcAft>
                <a:spcPts val="0"/>
              </a:spcAft>
              <a:buAutoNum type="arabicPeriod"/>
            </a:pPr>
            <a:endParaRPr lang="en-US" dirty="0">
              <a:solidFill>
                <a:schemeClr val="bg1"/>
              </a:solidFill>
              <a:latin typeface="Times New Roman"/>
              <a:ea typeface="Times New Roman"/>
              <a:cs typeface="Times New Roman"/>
              <a:sym typeface="Times New Roman"/>
            </a:endParaRPr>
          </a:p>
          <a:p>
            <a:pPr marL="342900" lvl="0" indent="-342900" algn="just" rtl="0">
              <a:spcBef>
                <a:spcPts val="0"/>
              </a:spcBef>
              <a:spcAft>
                <a:spcPts val="0"/>
              </a:spcAft>
              <a:buAutoNum type="arabicPeriod"/>
            </a:pPr>
            <a:r>
              <a:rPr lang="en-US" dirty="0">
                <a:solidFill>
                  <a:schemeClr val="bg1"/>
                </a:solidFill>
                <a:latin typeface="Times New Roman"/>
                <a:ea typeface="Times New Roman"/>
                <a:cs typeface="Times New Roman"/>
                <a:sym typeface="Times New Roman"/>
              </a:rPr>
              <a:t>Resume Screening: From the Resume and any other documents, extracting the data which can be extracted and proceeding further</a:t>
            </a:r>
          </a:p>
          <a:p>
            <a:pPr lvl="0" algn="just" rtl="0">
              <a:spcBef>
                <a:spcPts val="0"/>
              </a:spcBef>
              <a:spcAft>
                <a:spcPts val="0"/>
              </a:spcAft>
            </a:pPr>
            <a:endParaRPr lang="en-US" dirty="0">
              <a:solidFill>
                <a:schemeClr val="bg1"/>
              </a:solidFill>
              <a:latin typeface="Times New Roman"/>
              <a:ea typeface="Times New Roman"/>
              <a:cs typeface="Times New Roman"/>
              <a:sym typeface="Times New Roman"/>
            </a:endParaRPr>
          </a:p>
          <a:p>
            <a:pPr marL="342900" lvl="0" indent="-342900" algn="just" rtl="0">
              <a:spcBef>
                <a:spcPts val="0"/>
              </a:spcBef>
              <a:spcAft>
                <a:spcPts val="0"/>
              </a:spcAft>
              <a:buAutoNum type="arabicPeriod" startAt="3"/>
            </a:pPr>
            <a:r>
              <a:rPr lang="en-US" dirty="0">
                <a:solidFill>
                  <a:schemeClr val="bg1"/>
                </a:solidFill>
                <a:latin typeface="Times New Roman"/>
                <a:ea typeface="Times New Roman"/>
                <a:cs typeface="Times New Roman"/>
                <a:sym typeface="Times New Roman"/>
              </a:rPr>
              <a:t>Prompts for Each Category: Prompts for each category based on a particular category use cases are formed and</a:t>
            </a:r>
          </a:p>
          <a:p>
            <a:pPr lvl="0" algn="just" rtl="0">
              <a:spcBef>
                <a:spcPts val="0"/>
              </a:spcBef>
              <a:spcAft>
                <a:spcPts val="0"/>
              </a:spcAft>
            </a:pPr>
            <a:r>
              <a:rPr lang="en-US" dirty="0">
                <a:solidFill>
                  <a:schemeClr val="bg1"/>
                </a:solidFill>
                <a:latin typeface="Times New Roman"/>
                <a:ea typeface="Times New Roman"/>
                <a:cs typeface="Times New Roman"/>
                <a:sym typeface="Times New Roman"/>
              </a:rPr>
              <a:t>        tweaked using the personal data of the user for personalized responses.</a:t>
            </a:r>
          </a:p>
          <a:p>
            <a:pPr marL="0" lvl="0" indent="0" algn="just" rtl="0">
              <a:spcBef>
                <a:spcPts val="0"/>
              </a:spcBef>
              <a:spcAft>
                <a:spcPts val="0"/>
              </a:spcAft>
              <a:buNone/>
            </a:pPr>
            <a:endParaRPr lang="en-US" dirty="0">
              <a:solidFill>
                <a:schemeClr val="bg1"/>
              </a:solidFill>
              <a:latin typeface="Times New Roman"/>
              <a:ea typeface="Times New Roman"/>
              <a:cs typeface="Times New Roman"/>
              <a:sym typeface="Times New Roman"/>
            </a:endParaRPr>
          </a:p>
          <a:p>
            <a:pPr marL="0" lvl="0" indent="0" algn="just" rtl="0">
              <a:spcBef>
                <a:spcPts val="0"/>
              </a:spcBef>
              <a:spcAft>
                <a:spcPts val="0"/>
              </a:spcAft>
              <a:buNone/>
            </a:pPr>
            <a:r>
              <a:rPr lang="en-US" dirty="0">
                <a:solidFill>
                  <a:schemeClr val="bg1"/>
                </a:solidFill>
                <a:latin typeface="Times New Roman"/>
                <a:ea typeface="Times New Roman"/>
                <a:cs typeface="Times New Roman"/>
                <a:sym typeface="Times New Roman"/>
              </a:rPr>
              <a:t>4.    Responses Generation: The Response for each of the prompt in the category is given by LLMs. LLMs makes it                 easier and efficient to provide resources and the advises. These Responses will be fine-tuned using RAG.</a:t>
            </a:r>
            <a:endParaRPr lang="en-IN" dirty="0">
              <a:solidFill>
                <a:schemeClr val="bg1"/>
              </a:solidFill>
              <a:latin typeface="Times New Roman"/>
              <a:ea typeface="Times New Roman"/>
              <a:cs typeface="Times New Roman"/>
              <a:sym typeface="Times New Roman"/>
            </a:endParaRPr>
          </a:p>
          <a:p>
            <a:pPr marL="342900" lvl="0" indent="-342900" algn="just" rtl="0">
              <a:spcBef>
                <a:spcPts val="0"/>
              </a:spcBef>
              <a:spcAft>
                <a:spcPts val="0"/>
              </a:spcAft>
              <a:buAutoNum type="arabicPeriod"/>
            </a:pPr>
            <a:endParaRPr lang="en-US" dirty="0">
              <a:solidFill>
                <a:schemeClr val="bg1"/>
              </a:solidFill>
              <a:latin typeface="Times New Roman"/>
              <a:ea typeface="Times New Roman"/>
              <a:cs typeface="Times New Roman"/>
              <a:sym typeface="Times New Roman"/>
            </a:endParaRPr>
          </a:p>
        </p:txBody>
      </p:sp>
      <p:pic>
        <p:nvPicPr>
          <p:cNvPr id="85" name="Google Shape;85;p17"/>
          <p:cNvPicPr preferRelativeResize="0"/>
          <p:nvPr/>
        </p:nvPicPr>
        <p:blipFill>
          <a:blip r:embed="rId3">
            <a:alphaModFix/>
          </a:blip>
          <a:stretch>
            <a:fillRect/>
          </a:stretch>
        </p:blipFill>
        <p:spPr>
          <a:xfrm>
            <a:off x="7468975" y="290600"/>
            <a:ext cx="1363325" cy="46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p:cNvGrpSpPr/>
        <p:nvPr/>
      </p:nvGrpSpPr>
      <p:grpSpPr>
        <a:xfrm>
          <a:off x="0" y="0"/>
          <a:ext cx="0" cy="0"/>
          <a:chOff x="0" y="0"/>
          <a:chExt cx="0" cy="0"/>
        </a:xfrm>
      </p:grpSpPr>
      <p:sp>
        <p:nvSpPr>
          <p:cNvPr id="97" name="Google Shape;97;p19"/>
          <p:cNvSpPr txBox="1"/>
          <p:nvPr/>
        </p:nvSpPr>
        <p:spPr>
          <a:xfrm>
            <a:off x="1284514" y="515600"/>
            <a:ext cx="6184461" cy="63448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 Modules Description and Implementation </a:t>
            </a:r>
            <a:endParaRPr sz="2500" dirty="0">
              <a:solidFill>
                <a:schemeClr val="bg1"/>
              </a:solidFill>
              <a:latin typeface="Times New Roman"/>
              <a:ea typeface="Times New Roman"/>
              <a:cs typeface="Times New Roman"/>
              <a:sym typeface="Times New Roman"/>
            </a:endParaRPr>
          </a:p>
        </p:txBody>
      </p:sp>
      <p:sp>
        <p:nvSpPr>
          <p:cNvPr id="98" name="Google Shape;98;p19"/>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5" name="Google Shape;98;p19">
            <a:extLst>
              <a:ext uri="{FF2B5EF4-FFF2-40B4-BE49-F238E27FC236}">
                <a16:creationId xmlns:a16="http://schemas.microsoft.com/office/drawing/2014/main" id="{38A8622A-FBBA-42B1-B88E-D31D0FEE3DA1}"/>
              </a:ext>
            </a:extLst>
          </p:cNvPr>
          <p:cNvSpPr txBox="1"/>
          <p:nvPr/>
        </p:nvSpPr>
        <p:spPr>
          <a:xfrm>
            <a:off x="931152" y="1270000"/>
            <a:ext cx="7281695" cy="335789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Data Pre-processing: </a:t>
            </a:r>
            <a:r>
              <a:rPr lang="en-US" i="0" dirty="0">
                <a:solidFill>
                  <a:schemeClr val="bg1"/>
                </a:solidFill>
                <a:effectLst/>
                <a:latin typeface="Times New Roman" panose="02020603050405020304" pitchFamily="18" charset="0"/>
                <a:cs typeface="Times New Roman" panose="02020603050405020304" pitchFamily="18" charset="0"/>
              </a:rPr>
              <a:t>Before categorization, extensive data pre-processing was carried out. Data items were organized into respective parameter classes, and data mapping of binary parameters was performed. Data dictionaries were converted into pandas </a:t>
            </a:r>
            <a:r>
              <a:rPr lang="en-US" i="0" dirty="0" err="1">
                <a:solidFill>
                  <a:schemeClr val="bg1"/>
                </a:solidFill>
                <a:effectLst/>
                <a:latin typeface="Times New Roman" panose="02020603050405020304" pitchFamily="18" charset="0"/>
                <a:cs typeface="Times New Roman" panose="02020603050405020304" pitchFamily="18" charset="0"/>
              </a:rPr>
              <a:t>DataFrames</a:t>
            </a:r>
            <a:r>
              <a:rPr lang="en-US" i="0" dirty="0">
                <a:solidFill>
                  <a:schemeClr val="bg1"/>
                </a:solidFill>
                <a:effectLst/>
                <a:latin typeface="Times New Roman" panose="02020603050405020304" pitchFamily="18" charset="0"/>
                <a:cs typeface="Times New Roman" panose="02020603050405020304" pitchFamily="18" charset="0"/>
              </a:rPr>
              <a:t>, making it suitable for the model's categorization process.</a:t>
            </a:r>
          </a:p>
          <a:p>
            <a:pPr marL="285750" indent="-285750" algn="just">
              <a:buFont typeface="Arial" panose="020B0604020202020204" pitchFamily="34" charset="0"/>
              <a:buChar char="•"/>
            </a:pPr>
            <a:endParaRPr lang="en-US" i="0" dirty="0">
              <a:solidFill>
                <a:schemeClr val="bg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Category Division: </a:t>
            </a:r>
            <a:r>
              <a:rPr lang="en-US" i="0" dirty="0">
                <a:solidFill>
                  <a:schemeClr val="bg1"/>
                </a:solidFill>
                <a:effectLst/>
                <a:latin typeface="Times New Roman" panose="02020603050405020304" pitchFamily="18" charset="0"/>
                <a:cs typeface="Times New Roman" panose="02020603050405020304" pitchFamily="18" charset="0"/>
              </a:rPr>
              <a:t>To categorize users, a random forest model was developed. Random forest was chosen due to its efficiency with limited data, as the dataset created for this unique model was relatively small. Random forest combines multiple decision trees, reducing overfitting and increasing robustness to noise. This is important because overfitting can lead to less accurate predictions on new data.</a:t>
            </a:r>
          </a:p>
        </p:txBody>
      </p:sp>
    </p:spTree>
    <p:extLst>
      <p:ext uri="{BB962C8B-B14F-4D97-AF65-F5344CB8AC3E}">
        <p14:creationId xmlns:p14="http://schemas.microsoft.com/office/powerpoint/2010/main" val="127226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p:cNvGrpSpPr/>
        <p:nvPr/>
      </p:nvGrpSpPr>
      <p:grpSpPr>
        <a:xfrm>
          <a:off x="0" y="0"/>
          <a:ext cx="0" cy="0"/>
          <a:chOff x="0" y="0"/>
          <a:chExt cx="0" cy="0"/>
        </a:xfrm>
      </p:grpSpPr>
      <p:sp>
        <p:nvSpPr>
          <p:cNvPr id="97" name="Google Shape;97;p19"/>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Modules Description and Implementation</a:t>
            </a:r>
            <a:endParaRPr sz="2500" dirty="0">
              <a:solidFill>
                <a:schemeClr val="bg1"/>
              </a:solidFill>
              <a:latin typeface="Times New Roman"/>
              <a:ea typeface="Times New Roman"/>
              <a:cs typeface="Times New Roman"/>
              <a:sym typeface="Times New Roman"/>
            </a:endParaRPr>
          </a:p>
        </p:txBody>
      </p:sp>
      <p:sp>
        <p:nvSpPr>
          <p:cNvPr id="98" name="Google Shape;98;p19"/>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55EC8DA6-A10C-42E7-AE6D-0A603A1B594B}"/>
              </a:ext>
            </a:extLst>
          </p:cNvPr>
          <p:cNvSpPr txBox="1"/>
          <p:nvPr/>
        </p:nvSpPr>
        <p:spPr>
          <a:xfrm>
            <a:off x="781765" y="1291560"/>
            <a:ext cx="7580470" cy="2785233"/>
          </a:xfrm>
          <a:prstGeom prst="rect">
            <a:avLst/>
          </a:prstGeom>
          <a:noFill/>
          <a:ln>
            <a:noFill/>
          </a:ln>
        </p:spPr>
        <p:txBody>
          <a:bodyPr spcFirstLastPara="1" wrap="square" lIns="91425" tIns="91425" rIns="91425" bIns="91425" anchor="ctr" anchorCtr="0">
            <a:noAutofit/>
          </a:bodyPr>
          <a:lstStyle/>
          <a:p>
            <a:pPr marL="285750" indent="-285750" algn="just">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Resume Screener: </a:t>
            </a:r>
            <a:r>
              <a:rPr lang="en-US" i="0" dirty="0">
                <a:solidFill>
                  <a:schemeClr val="bg1"/>
                </a:solidFill>
                <a:effectLst/>
                <a:latin typeface="Times New Roman" panose="02020603050405020304" pitchFamily="18" charset="0"/>
                <a:cs typeface="Times New Roman" panose="02020603050405020304" pitchFamily="18" charset="0"/>
              </a:rPr>
              <a:t>HICON AI goes beyond academic guidance by incorporating a resume screener feature. This tool streamlines the process of evaluating resumes, utilizing advanced algorithms to identify key qualifications, skills, and experiences relevant to the user's career goals.</a:t>
            </a:r>
          </a:p>
          <a:p>
            <a:pPr algn="just"/>
            <a:r>
              <a:rPr lang="en-US" i="0" dirty="0">
                <a:solidFill>
                  <a:schemeClr val="bg1"/>
                </a:solidFill>
                <a:effectLst/>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Language Model Integration: </a:t>
            </a:r>
            <a:r>
              <a:rPr lang="en-US" b="0" i="0" dirty="0">
                <a:solidFill>
                  <a:schemeClr val="bg1"/>
                </a:solidFill>
                <a:effectLst/>
                <a:latin typeface="Times New Roman" panose="02020603050405020304" pitchFamily="18" charset="0"/>
                <a:cs typeface="Times New Roman" panose="02020603050405020304" pitchFamily="18" charset="0"/>
              </a:rPr>
              <a:t>The chatbot incorporated the Llama 2 language model by Meta-AI for generating responses. Llama 2 was chosen for its accessibility and extensive training on a vast range of parameters, making it highly efficient in generating responses tailored to the user's needs.</a:t>
            </a:r>
          </a:p>
          <a:p>
            <a:pPr marL="285750" indent="-285750" algn="just">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RAG: </a:t>
            </a:r>
            <a:r>
              <a:rPr lang="en-US" i="0" dirty="0">
                <a:solidFill>
                  <a:schemeClr val="bg1"/>
                </a:solidFill>
                <a:effectLst/>
                <a:latin typeface="Times New Roman" panose="02020603050405020304" pitchFamily="18" charset="0"/>
                <a:cs typeface="Times New Roman" panose="02020603050405020304" pitchFamily="18" charset="0"/>
              </a:rPr>
              <a:t>RAG combines information retrieval with natural language generation, enabling swift data retrieval and the generation of contextually appropriate responses. This ensures that the advice provided to students remains current and accurate in the dynamic landscape of higher education. </a:t>
            </a:r>
          </a:p>
        </p:txBody>
      </p:sp>
    </p:spTree>
    <p:extLst>
      <p:ext uri="{BB962C8B-B14F-4D97-AF65-F5344CB8AC3E}">
        <p14:creationId xmlns:p14="http://schemas.microsoft.com/office/powerpoint/2010/main" val="2794922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437221D7-288E-45BE-0C01-DF4E777F7CA9}"/>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81F2D5AF-264C-B27C-93C3-FD9191352ABF}"/>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Result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3CAED9BA-92F9-9B7D-003C-B7334A14C098}"/>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A2453BD3-7BF7-E1E8-BE42-E561C7359E6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9F213010-A72E-90FF-91B8-1B6D72467934}"/>
              </a:ext>
            </a:extLst>
          </p:cNvPr>
          <p:cNvSpPr txBox="1"/>
          <p:nvPr/>
        </p:nvSpPr>
        <p:spPr>
          <a:xfrm>
            <a:off x="781765" y="1291560"/>
            <a:ext cx="7580470" cy="2785233"/>
          </a:xfrm>
          <a:prstGeom prst="rect">
            <a:avLst/>
          </a:prstGeom>
          <a:noFill/>
          <a:ln>
            <a:noFill/>
          </a:ln>
        </p:spPr>
        <p:txBody>
          <a:bodyPr spcFirstLastPara="1" wrap="square" lIns="91425" tIns="91425" rIns="91425" bIns="91425" anchor="ctr" anchorCtr="0">
            <a:noAutofit/>
          </a:bodyPr>
          <a:lstStyle/>
          <a:p>
            <a:pPr algn="just"/>
            <a:endParaRPr lang="en-US" b="1" i="0" dirty="0">
              <a:solidFill>
                <a:schemeClr val="bg1"/>
              </a:solidFill>
              <a:effectLst/>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a:p>
            <a:pPr algn="just"/>
            <a:endParaRPr lang="en-US" b="1" i="0" dirty="0">
              <a:solidFill>
                <a:schemeClr val="bg1"/>
              </a:solidFill>
              <a:effectLst/>
              <a:latin typeface="Times New Roman" panose="02020603050405020304" pitchFamily="18" charset="0"/>
              <a:cs typeface="Times New Roman" panose="02020603050405020304" pitchFamily="18" charset="0"/>
            </a:endParaRPr>
          </a:p>
          <a:p>
            <a:pPr algn="just"/>
            <a:endParaRPr lang="en-US" b="1" dirty="0">
              <a:solidFill>
                <a:schemeClr val="bg1"/>
              </a:solidFill>
              <a:latin typeface="Times New Roman" panose="02020603050405020304" pitchFamily="18" charset="0"/>
              <a:cs typeface="Times New Roman" panose="02020603050405020304" pitchFamily="18" charset="0"/>
            </a:endParaRPr>
          </a:p>
          <a:p>
            <a:pPr algn="just"/>
            <a:r>
              <a:rPr lang="en-US" b="1" i="0" dirty="0">
                <a:solidFill>
                  <a:schemeClr val="bg1"/>
                </a:solidFill>
                <a:effectLst/>
                <a:latin typeface="Times New Roman" panose="02020603050405020304" pitchFamily="18" charset="0"/>
                <a:cs typeface="Times New Roman" panose="02020603050405020304" pitchFamily="18" charset="0"/>
              </a:rPr>
              <a:t>Data Collection:</a:t>
            </a:r>
          </a:p>
          <a:p>
            <a:pPr algn="just"/>
            <a:r>
              <a:rPr lang="en-US" i="0" dirty="0">
                <a:solidFill>
                  <a:schemeClr val="bg1"/>
                </a:solidFill>
                <a:effectLst/>
                <a:latin typeface="Times New Roman" panose="02020603050405020304" pitchFamily="18" charset="0"/>
                <a:cs typeface="Times New Roman" panose="02020603050405020304" pitchFamily="18" charset="0"/>
              </a:rPr>
              <a:t>The initial phase involves collecting information from the user, including their preferred universities, personal details such as name, age, and current year of study. We'll also gather data on their academic background, encompassing the number of internships, projects completed, and research papers authored. Furthermore, we aim to capture details regarding the user's involvement in social activities, including volunteering experiences and held positions of responsibility.</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i="0" dirty="0">
                <a:solidFill>
                  <a:schemeClr val="bg1"/>
                </a:solidFill>
                <a:effectLst/>
                <a:latin typeface="Times New Roman" panose="02020603050405020304" pitchFamily="18" charset="0"/>
                <a:cs typeface="Times New Roman" panose="02020603050405020304" pitchFamily="18" charset="0"/>
              </a:rPr>
              <a:t>Categorizing: </a:t>
            </a:r>
          </a:p>
          <a:p>
            <a:pPr algn="just"/>
            <a:r>
              <a:rPr lang="en-US" i="0" dirty="0">
                <a:solidFill>
                  <a:schemeClr val="bg1"/>
                </a:solidFill>
                <a:effectLst/>
                <a:latin typeface="Times New Roman" panose="02020603050405020304" pitchFamily="18" charset="0"/>
                <a:cs typeface="Times New Roman" panose="02020603050405020304" pitchFamily="18" charset="0"/>
              </a:rPr>
              <a:t>After, getting the required data from the user, we will be using our categorizer model to predict the Category, based on the above data dictionary.</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8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61"/>
        <p:cNvGrpSpPr/>
        <p:nvPr/>
      </p:nvGrpSpPr>
      <p:grpSpPr>
        <a:xfrm>
          <a:off x="0" y="0"/>
          <a:ext cx="0" cy="0"/>
          <a:chOff x="0" y="0"/>
          <a:chExt cx="0" cy="0"/>
        </a:xfrm>
      </p:grpSpPr>
      <p:sp>
        <p:nvSpPr>
          <p:cNvPr id="62" name="Google Shape;62;p14"/>
          <p:cNvSpPr txBox="1"/>
          <p:nvPr/>
        </p:nvSpPr>
        <p:spPr>
          <a:xfrm>
            <a:off x="214900" y="660050"/>
            <a:ext cx="3057000" cy="431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500" dirty="0">
                <a:solidFill>
                  <a:schemeClr val="bg1"/>
                </a:solidFill>
                <a:latin typeface="Times New Roman"/>
                <a:ea typeface="Times New Roman"/>
                <a:cs typeface="Times New Roman"/>
                <a:sym typeface="Times New Roman"/>
              </a:rPr>
              <a:t>        Table of contents</a:t>
            </a:r>
            <a:endParaRPr sz="2500" dirty="0">
              <a:solidFill>
                <a:schemeClr val="bg1"/>
              </a:solidFill>
              <a:latin typeface="Times New Roman"/>
              <a:ea typeface="Times New Roman"/>
              <a:cs typeface="Times New Roman"/>
              <a:sym typeface="Times New Roman"/>
            </a:endParaRPr>
          </a:p>
        </p:txBody>
      </p:sp>
      <p:sp>
        <p:nvSpPr>
          <p:cNvPr id="63" name="Google Shape;63;p14"/>
          <p:cNvSpPr txBox="1"/>
          <p:nvPr/>
        </p:nvSpPr>
        <p:spPr>
          <a:xfrm>
            <a:off x="907650" y="1091749"/>
            <a:ext cx="4968494" cy="3712479"/>
          </a:xfrm>
          <a:prstGeom prst="rect">
            <a:avLst/>
          </a:prstGeom>
          <a:noFill/>
          <a:ln>
            <a:noFill/>
          </a:ln>
        </p:spPr>
        <p:txBody>
          <a:bodyPr spcFirstLastPara="1" wrap="square" lIns="91425" tIns="91425" rIns="91425" bIns="91425" anchor="t" anchorCtr="0">
            <a:noAutofit/>
          </a:bodyPr>
          <a:lstStyle/>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Abstract</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Introduction  </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Problem Statement                 </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Motivation</a:t>
            </a:r>
          </a:p>
          <a:p>
            <a:pPr marL="425450" indent="-285750">
              <a:lnSpc>
                <a:spcPct val="130000"/>
              </a:lnSpc>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Objectives</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Literature Review</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Existing Challenges</a:t>
            </a:r>
          </a:p>
          <a:p>
            <a:pPr marL="425450" indent="-285750">
              <a:lnSpc>
                <a:spcPct val="130000"/>
              </a:lnSpc>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UML Diagram</a:t>
            </a:r>
          </a:p>
          <a:p>
            <a:pPr marL="425450" indent="-285750">
              <a:lnSpc>
                <a:spcPct val="130000"/>
              </a:lnSpc>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Proposed Modules</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Modules Description and Implementation</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Result and Discussion</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Conclusion and Future Scope</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Coding Screenshots</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Times New Roman"/>
                <a:ea typeface="Times New Roman"/>
                <a:cs typeface="Times New Roman"/>
                <a:sym typeface="Times New Roman"/>
              </a:rPr>
              <a:t>References</a:t>
            </a:r>
          </a:p>
          <a:p>
            <a:pPr marL="425450" lvl="0" indent="-285750" algn="l" rtl="0">
              <a:lnSpc>
                <a:spcPct val="130000"/>
              </a:lnSpc>
              <a:spcBef>
                <a:spcPts val="0"/>
              </a:spcBef>
              <a:spcAft>
                <a:spcPts val="0"/>
              </a:spcAft>
              <a:buClr>
                <a:schemeClr val="dk1"/>
              </a:buClr>
              <a:buSzPts val="1400"/>
              <a:buFont typeface="Arial" panose="020B0604020202020204" pitchFamily="34" charset="0"/>
              <a:buChar char="•"/>
            </a:pPr>
            <a:endParaRPr lang="en-US" dirty="0">
              <a:solidFill>
                <a:schemeClr val="bg1"/>
              </a:solidFill>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7468975" y="290600"/>
            <a:ext cx="1363325" cy="460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437221D7-288E-45BE-0C01-DF4E777F7CA9}"/>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81F2D5AF-264C-B27C-93C3-FD9191352ABF}"/>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Result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3CAED9BA-92F9-9B7D-003C-B7334A14C098}"/>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A2453BD3-7BF7-E1E8-BE42-E561C7359E6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9F213010-A72E-90FF-91B8-1B6D72467934}"/>
              </a:ext>
            </a:extLst>
          </p:cNvPr>
          <p:cNvSpPr txBox="1"/>
          <p:nvPr/>
        </p:nvSpPr>
        <p:spPr>
          <a:xfrm>
            <a:off x="781765" y="1291560"/>
            <a:ext cx="7580470" cy="3301871"/>
          </a:xfrm>
          <a:prstGeom prst="rect">
            <a:avLst/>
          </a:prstGeom>
          <a:noFill/>
          <a:ln>
            <a:noFill/>
          </a:ln>
        </p:spPr>
        <p:txBody>
          <a:bodyPr spcFirstLastPara="1" wrap="square" lIns="91425" tIns="91425" rIns="91425" bIns="91425" anchor="ctr" anchorCtr="0">
            <a:noAutofit/>
          </a:bodyPr>
          <a:lstStyle/>
          <a:p>
            <a:pPr algn="just"/>
            <a:r>
              <a:rPr lang="en-US" b="1" dirty="0">
                <a:solidFill>
                  <a:schemeClr val="bg1"/>
                </a:solidFill>
                <a:latin typeface="Times New Roman" panose="02020603050405020304" pitchFamily="18" charset="0"/>
                <a:cs typeface="Times New Roman" panose="02020603050405020304" pitchFamily="18" charset="0"/>
              </a:rPr>
              <a:t>Responses:</a:t>
            </a:r>
          </a:p>
          <a:p>
            <a:pPr algn="just"/>
            <a:r>
              <a:rPr lang="en-US" dirty="0">
                <a:solidFill>
                  <a:schemeClr val="bg1"/>
                </a:solidFill>
                <a:latin typeface="Times New Roman" panose="02020603050405020304" pitchFamily="18" charset="0"/>
                <a:cs typeface="Times New Roman" panose="02020603050405020304" pitchFamily="18" charset="0"/>
              </a:rPr>
              <a:t>Once we determine the category, we'll incorporate prompts tailored to each category along with user-specific parameters obtained from the user data to ensure personalized responses. Subsequently, by executing the model, we'll generate our responses.</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dirty="0">
                <a:solidFill>
                  <a:schemeClr val="bg1"/>
                </a:solidFill>
                <a:latin typeface="Times New Roman" panose="02020603050405020304" pitchFamily="18" charset="0"/>
                <a:cs typeface="Times New Roman" panose="02020603050405020304" pitchFamily="18" charset="0"/>
              </a:rPr>
              <a:t>Accuracy Metrices</a:t>
            </a:r>
            <a:r>
              <a:rPr lang="en-US" b="1" i="0" dirty="0">
                <a:solidFill>
                  <a:schemeClr val="bg1"/>
                </a:solidFill>
                <a:effectLst/>
                <a:latin typeface="Times New Roman" panose="02020603050405020304" pitchFamily="18" charset="0"/>
                <a:cs typeface="Times New Roman" panose="02020603050405020304" pitchFamily="18" charset="0"/>
              </a:rPr>
              <a:t>:</a:t>
            </a:r>
          </a:p>
          <a:p>
            <a:pPr algn="just"/>
            <a:r>
              <a:rPr lang="en-US" i="0" dirty="0">
                <a:solidFill>
                  <a:schemeClr val="bg1"/>
                </a:solidFill>
                <a:effectLst/>
                <a:latin typeface="Times New Roman" panose="02020603050405020304" pitchFamily="18" charset="0"/>
                <a:cs typeface="Times New Roman" panose="02020603050405020304" pitchFamily="18" charset="0"/>
              </a:rPr>
              <a:t>The Accuracy metrics for the categorizer, outline the performance across four categories. Utilizing a random forest algorithm, the metrics include Precision, Recall, and F1 Score for each category. </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99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RESULTS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833427" y="1884491"/>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Resume Screener</a:t>
            </a:r>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AC110B-AF0F-4B5D-84A9-CBE90E2D9620}"/>
              </a:ext>
            </a:extLst>
          </p:cNvPr>
          <p:cNvPicPr>
            <a:picLocks noChangeAspect="1"/>
          </p:cNvPicPr>
          <p:nvPr/>
        </p:nvPicPr>
        <p:blipFill>
          <a:blip r:embed="rId4"/>
          <a:stretch>
            <a:fillRect/>
          </a:stretch>
        </p:blipFill>
        <p:spPr>
          <a:xfrm>
            <a:off x="1130118" y="1180191"/>
            <a:ext cx="6987088" cy="3277939"/>
          </a:xfrm>
          <a:prstGeom prst="rect">
            <a:avLst/>
          </a:prstGeom>
        </p:spPr>
      </p:pic>
    </p:spTree>
    <p:extLst>
      <p:ext uri="{BB962C8B-B14F-4D97-AF65-F5344CB8AC3E}">
        <p14:creationId xmlns:p14="http://schemas.microsoft.com/office/powerpoint/2010/main" val="3273207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833427" y="1884491"/>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ctr"/>
            <a:r>
              <a:rPr lang="en-US" i="0" dirty="0">
                <a:solidFill>
                  <a:schemeClr val="bg1"/>
                </a:solidFill>
                <a:effectLst/>
                <a:latin typeface="Times New Roman" panose="02020603050405020304" pitchFamily="18" charset="0"/>
                <a:cs typeface="Times New Roman" panose="02020603050405020304" pitchFamily="18" charset="0"/>
              </a:rPr>
              <a:t>Variable Input Form</a:t>
            </a:r>
          </a:p>
        </p:txBody>
      </p:sp>
      <p:pic>
        <p:nvPicPr>
          <p:cNvPr id="3" name="Picture 2">
            <a:extLst>
              <a:ext uri="{FF2B5EF4-FFF2-40B4-BE49-F238E27FC236}">
                <a16:creationId xmlns:a16="http://schemas.microsoft.com/office/drawing/2014/main" id="{F41A2FB1-1FD0-4646-A6A5-AF50B79B6E4C}"/>
              </a:ext>
            </a:extLst>
          </p:cNvPr>
          <p:cNvPicPr>
            <a:picLocks noChangeAspect="1"/>
          </p:cNvPicPr>
          <p:nvPr/>
        </p:nvPicPr>
        <p:blipFill>
          <a:blip r:embed="rId4"/>
          <a:stretch>
            <a:fillRect/>
          </a:stretch>
        </p:blipFill>
        <p:spPr>
          <a:xfrm>
            <a:off x="889174" y="1056076"/>
            <a:ext cx="7468975" cy="3414276"/>
          </a:xfrm>
          <a:prstGeom prst="rect">
            <a:avLst/>
          </a:prstGeom>
        </p:spPr>
      </p:pic>
      <p:sp>
        <p:nvSpPr>
          <p:cNvPr id="9" name="Google Shape;97;p19">
            <a:extLst>
              <a:ext uri="{FF2B5EF4-FFF2-40B4-BE49-F238E27FC236}">
                <a16:creationId xmlns:a16="http://schemas.microsoft.com/office/drawing/2014/main" id="{2BA3902A-3C95-4823-9199-8481DF4E98AC}"/>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RESULTS </a:t>
            </a:r>
            <a:endParaRPr sz="2500" dirty="0">
              <a:solidFill>
                <a:schemeClr val="bg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59322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833427" y="1884491"/>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ctr"/>
            <a:r>
              <a:rPr lang="en-US" i="0" dirty="0">
                <a:solidFill>
                  <a:schemeClr val="bg1"/>
                </a:solidFill>
                <a:effectLst/>
                <a:latin typeface="Times New Roman" panose="02020603050405020304" pitchFamily="18" charset="0"/>
                <a:cs typeface="Times New Roman" panose="02020603050405020304" pitchFamily="18" charset="0"/>
              </a:rPr>
              <a:t>Question List</a:t>
            </a:r>
          </a:p>
        </p:txBody>
      </p:sp>
      <p:pic>
        <p:nvPicPr>
          <p:cNvPr id="4" name="Picture 3">
            <a:extLst>
              <a:ext uri="{FF2B5EF4-FFF2-40B4-BE49-F238E27FC236}">
                <a16:creationId xmlns:a16="http://schemas.microsoft.com/office/drawing/2014/main" id="{15F268B9-4C68-4F60-8C4C-157D38A1FD32}"/>
              </a:ext>
            </a:extLst>
          </p:cNvPr>
          <p:cNvPicPr>
            <a:picLocks noChangeAspect="1"/>
          </p:cNvPicPr>
          <p:nvPr/>
        </p:nvPicPr>
        <p:blipFill>
          <a:blip r:embed="rId4"/>
          <a:stretch>
            <a:fillRect/>
          </a:stretch>
        </p:blipFill>
        <p:spPr>
          <a:xfrm>
            <a:off x="977204" y="1054727"/>
            <a:ext cx="7173433" cy="3370019"/>
          </a:xfrm>
          <a:prstGeom prst="rect">
            <a:avLst/>
          </a:prstGeom>
        </p:spPr>
      </p:pic>
      <p:sp>
        <p:nvSpPr>
          <p:cNvPr id="9" name="Google Shape;97;p19">
            <a:extLst>
              <a:ext uri="{FF2B5EF4-FFF2-40B4-BE49-F238E27FC236}">
                <a16:creationId xmlns:a16="http://schemas.microsoft.com/office/drawing/2014/main" id="{C861FACD-EE26-49B7-B7AF-7827DB8B81AF}"/>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RESULTS </a:t>
            </a:r>
            <a:endParaRPr sz="2500" dirty="0">
              <a:solidFill>
                <a:schemeClr val="bg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64976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833427" y="1884491"/>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Detailed Response</a:t>
            </a:r>
            <a:endParaRPr lang="en-US" i="0" dirty="0">
              <a:solidFill>
                <a:schemeClr val="bg1"/>
              </a:solidFill>
              <a:effectLst/>
              <a:latin typeface="Times New Roman" panose="02020603050405020304" pitchFamily="18" charset="0"/>
              <a:cs typeface="Times New Roman" panose="02020603050405020304" pitchFamily="18" charset="0"/>
            </a:endParaRPr>
          </a:p>
          <a:p>
            <a:pPr algn="ctr"/>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4463F32-EF5C-4225-98E6-3A0F63B70B23}"/>
              </a:ext>
            </a:extLst>
          </p:cNvPr>
          <p:cNvPicPr>
            <a:picLocks noChangeAspect="1"/>
          </p:cNvPicPr>
          <p:nvPr/>
        </p:nvPicPr>
        <p:blipFill>
          <a:blip r:embed="rId4"/>
          <a:stretch>
            <a:fillRect/>
          </a:stretch>
        </p:blipFill>
        <p:spPr>
          <a:xfrm>
            <a:off x="1891304" y="986900"/>
            <a:ext cx="5112267" cy="3408178"/>
          </a:xfrm>
          <a:prstGeom prst="rect">
            <a:avLst/>
          </a:prstGeom>
        </p:spPr>
      </p:pic>
      <p:sp>
        <p:nvSpPr>
          <p:cNvPr id="9" name="Google Shape;97;p19">
            <a:extLst>
              <a:ext uri="{FF2B5EF4-FFF2-40B4-BE49-F238E27FC236}">
                <a16:creationId xmlns:a16="http://schemas.microsoft.com/office/drawing/2014/main" id="{A0233F09-C897-4869-8417-C1EC6CEBF943}"/>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RESULTS </a:t>
            </a:r>
            <a:endParaRPr sz="2500" dirty="0">
              <a:solidFill>
                <a:schemeClr val="bg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78377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81765" y="1593891"/>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ctr"/>
            <a:r>
              <a:rPr lang="en-US" i="0" dirty="0">
                <a:solidFill>
                  <a:schemeClr val="bg1"/>
                </a:solidFill>
                <a:effectLst/>
                <a:latin typeface="Times New Roman" panose="02020603050405020304" pitchFamily="18" charset="0"/>
                <a:cs typeface="Times New Roman" panose="02020603050405020304" pitchFamily="18" charset="0"/>
              </a:rPr>
              <a:t>Personalized Advice</a:t>
            </a:r>
          </a:p>
        </p:txBody>
      </p:sp>
      <p:pic>
        <p:nvPicPr>
          <p:cNvPr id="3" name="Picture 2">
            <a:extLst>
              <a:ext uri="{FF2B5EF4-FFF2-40B4-BE49-F238E27FC236}">
                <a16:creationId xmlns:a16="http://schemas.microsoft.com/office/drawing/2014/main" id="{5EA43D27-D2A2-49E6-AB82-15D6BA228054}"/>
              </a:ext>
            </a:extLst>
          </p:cNvPr>
          <p:cNvPicPr>
            <a:picLocks noChangeAspect="1"/>
          </p:cNvPicPr>
          <p:nvPr/>
        </p:nvPicPr>
        <p:blipFill>
          <a:blip r:embed="rId4"/>
          <a:stretch>
            <a:fillRect/>
          </a:stretch>
        </p:blipFill>
        <p:spPr>
          <a:xfrm>
            <a:off x="1311349" y="1030103"/>
            <a:ext cx="6521302" cy="3083294"/>
          </a:xfrm>
          <a:prstGeom prst="rect">
            <a:avLst/>
          </a:prstGeom>
        </p:spPr>
      </p:pic>
      <p:sp>
        <p:nvSpPr>
          <p:cNvPr id="9" name="Google Shape;97;p19">
            <a:extLst>
              <a:ext uri="{FF2B5EF4-FFF2-40B4-BE49-F238E27FC236}">
                <a16:creationId xmlns:a16="http://schemas.microsoft.com/office/drawing/2014/main" id="{52500E8C-784A-40F2-92F4-06CE6797E8E8}"/>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RESULTS </a:t>
            </a:r>
            <a:endParaRPr sz="2500" dirty="0">
              <a:solidFill>
                <a:schemeClr val="bg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03606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Conclusion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81765" y="1291560"/>
            <a:ext cx="7580470" cy="2785233"/>
          </a:xfrm>
          <a:prstGeom prst="rect">
            <a:avLst/>
          </a:prstGeom>
          <a:noFill/>
          <a:ln>
            <a:noFill/>
          </a:ln>
        </p:spPr>
        <p:txBody>
          <a:bodyPr spcFirstLastPara="1" wrap="square" lIns="91425" tIns="91425" rIns="91425" bIns="91425" anchor="ctr" anchorCtr="0">
            <a:noAutofit/>
          </a:bodyPr>
          <a:lstStyle/>
          <a:p>
            <a:pPr algn="just"/>
            <a:r>
              <a:rPr lang="en-US" i="0" dirty="0">
                <a:solidFill>
                  <a:schemeClr val="bg1"/>
                </a:solidFill>
                <a:effectLst/>
                <a:latin typeface="Times New Roman" panose="02020603050405020304" pitchFamily="18" charset="0"/>
                <a:cs typeface="Times New Roman" panose="02020603050405020304" pitchFamily="18" charset="0"/>
              </a:rPr>
              <a:t>'HICON AI' represents a cutting-edge model poised to serve as a valuable resource for students aspiring to study abroad. With its focus on user-centricity, it offers an effective solution for various industries. Leveraging large language models and Natural Language Processing techniques, 'HICON AI' delivers personalized guidance to students preparing for higher education. By reducing reliance on costly external counselors through targeted advice and support, it aims to democratize access to higher education, making it more affordable. While HICON AI is still in its nascent stages, advancements in technology promise to revolutionize the student experience, reshaping the landscape of higher education counseling. Moreover, there is untapped potential within the AI counseling domain. Strategies such as fine-tuning the model with college-specific data and implementing a peer review system for LLM-generated responses can enhance efficiency. Additionally, incorporating various score predictors for evaluating components like Statements of Purpose and Letters of Recommendation could further enrich the model's capabilities.</a:t>
            </a:r>
          </a:p>
        </p:txBody>
      </p:sp>
    </p:spTree>
    <p:extLst>
      <p:ext uri="{BB962C8B-B14F-4D97-AF65-F5344CB8AC3E}">
        <p14:creationId xmlns:p14="http://schemas.microsoft.com/office/powerpoint/2010/main" val="246396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48A91D-7EAB-42F9-81AC-B3D8075BE588}"/>
              </a:ext>
            </a:extLst>
          </p:cNvPr>
          <p:cNvPicPr>
            <a:picLocks noChangeAspect="1"/>
          </p:cNvPicPr>
          <p:nvPr/>
        </p:nvPicPr>
        <p:blipFill>
          <a:blip r:embed="rId4"/>
          <a:stretch>
            <a:fillRect/>
          </a:stretch>
        </p:blipFill>
        <p:spPr>
          <a:xfrm>
            <a:off x="594349" y="1055910"/>
            <a:ext cx="7955302" cy="3259009"/>
          </a:xfrm>
          <a:prstGeom prst="rect">
            <a:avLst/>
          </a:prstGeom>
        </p:spPr>
      </p:pic>
    </p:spTree>
    <p:extLst>
      <p:ext uri="{BB962C8B-B14F-4D97-AF65-F5344CB8AC3E}">
        <p14:creationId xmlns:p14="http://schemas.microsoft.com/office/powerpoint/2010/main" val="2859076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FFDB54E-E90A-4E4C-AD27-D23A928DCA39}"/>
              </a:ext>
            </a:extLst>
          </p:cNvPr>
          <p:cNvPicPr>
            <a:picLocks noChangeAspect="1"/>
          </p:cNvPicPr>
          <p:nvPr/>
        </p:nvPicPr>
        <p:blipFill>
          <a:blip r:embed="rId4"/>
          <a:stretch>
            <a:fillRect/>
          </a:stretch>
        </p:blipFill>
        <p:spPr>
          <a:xfrm>
            <a:off x="705293" y="1241703"/>
            <a:ext cx="7733414" cy="3136981"/>
          </a:xfrm>
          <a:prstGeom prst="rect">
            <a:avLst/>
          </a:prstGeom>
        </p:spPr>
      </p:pic>
    </p:spTree>
    <p:extLst>
      <p:ext uri="{BB962C8B-B14F-4D97-AF65-F5344CB8AC3E}">
        <p14:creationId xmlns:p14="http://schemas.microsoft.com/office/powerpoint/2010/main" val="4271693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F02F78-4DEC-4466-BE8C-1EC4AC074DBD}"/>
              </a:ext>
            </a:extLst>
          </p:cNvPr>
          <p:cNvPicPr>
            <a:picLocks noChangeAspect="1"/>
          </p:cNvPicPr>
          <p:nvPr/>
        </p:nvPicPr>
        <p:blipFill>
          <a:blip r:embed="rId4"/>
          <a:stretch>
            <a:fillRect/>
          </a:stretch>
        </p:blipFill>
        <p:spPr>
          <a:xfrm>
            <a:off x="607487" y="1055910"/>
            <a:ext cx="7914737" cy="3259009"/>
          </a:xfrm>
          <a:prstGeom prst="rect">
            <a:avLst/>
          </a:prstGeom>
        </p:spPr>
      </p:pic>
    </p:spTree>
    <p:extLst>
      <p:ext uri="{BB962C8B-B14F-4D97-AF65-F5344CB8AC3E}">
        <p14:creationId xmlns:p14="http://schemas.microsoft.com/office/powerpoint/2010/main" val="240478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713B-165A-29AA-FE58-9D12FD38B5A4}"/>
              </a:ext>
            </a:extLst>
          </p:cNvPr>
          <p:cNvSpPr>
            <a:spLocks noGrp="1"/>
          </p:cNvSpPr>
          <p:nvPr>
            <p:ph type="title"/>
          </p:nvPr>
        </p:nvSpPr>
        <p:spPr/>
        <p:txBody>
          <a:bodyPr>
            <a:normAutofit fontScale="90000"/>
          </a:bodyPr>
          <a:lstStyle/>
          <a:p>
            <a:pPr algn="ctr"/>
            <a:r>
              <a:rPr lang="en-IN" dirty="0">
                <a:solidFill>
                  <a:schemeClr val="bg1"/>
                </a:solidFill>
              </a:rPr>
              <a:t>Abstract</a:t>
            </a:r>
          </a:p>
        </p:txBody>
      </p:sp>
      <p:sp>
        <p:nvSpPr>
          <p:cNvPr id="3" name="Text Placeholder 2">
            <a:extLst>
              <a:ext uri="{FF2B5EF4-FFF2-40B4-BE49-F238E27FC236}">
                <a16:creationId xmlns:a16="http://schemas.microsoft.com/office/drawing/2014/main" id="{CA349E95-5D0D-D43E-BC0C-5750FBF181D7}"/>
              </a:ext>
            </a:extLst>
          </p:cNvPr>
          <p:cNvSpPr>
            <a:spLocks noGrp="1"/>
          </p:cNvSpPr>
          <p:nvPr>
            <p:ph type="body" idx="1"/>
          </p:nvPr>
        </p:nvSpPr>
        <p:spPr/>
        <p:txBody>
          <a:bodyPr>
            <a:norm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As more and more students are seeking counseling services to help them pursue higher education opportunities abroad, it has become apparent that there is a lack of automation and a monopolization of counseling agencies, which presents a challenge for these students. To address this issue, we have developed HICON AI: Higher Education Counselor. This innovative application offers personalized college selection and preparation recommendations to students. By asking a set of defined questions, the bot gets to know the user and provides tailored guidance based on the information provided, utilizing refined Machine Learning models and Retrieval Augmented Generation. We have specifically used Llama 2 LLM by meta for our use case, because of its excellent performance and financial viability. Our new product builds on the success of our previous work, "COUNSELOR AI: REVOLUTIONIZING COUNSELING SYSTEM," and ensures the highest level of accuracy and reliability.</a:t>
            </a:r>
            <a:endParaRPr lang="en-IN" sz="1400" dirty="0">
              <a:solidFill>
                <a:schemeClr val="bg1"/>
              </a:solidFill>
              <a:latin typeface="Times New Roman" panose="02020603050405020304" pitchFamily="18" charset="0"/>
              <a:cs typeface="Times New Roman" panose="02020603050405020304" pitchFamily="18" charset="0"/>
            </a:endParaRPr>
          </a:p>
        </p:txBody>
      </p:sp>
      <p:pic>
        <p:nvPicPr>
          <p:cNvPr id="4" name="Google Shape;64;p14">
            <a:extLst>
              <a:ext uri="{FF2B5EF4-FFF2-40B4-BE49-F238E27FC236}">
                <a16:creationId xmlns:a16="http://schemas.microsoft.com/office/drawing/2014/main" id="{01B5C4FD-BFE9-4A9D-9325-EC237435F27B}"/>
              </a:ext>
            </a:extLst>
          </p:cNvPr>
          <p:cNvPicPr preferRelativeResize="0"/>
          <p:nvPr/>
        </p:nvPicPr>
        <p:blipFill>
          <a:blip r:embed="rId2">
            <a:alphaModFix/>
          </a:blip>
          <a:stretch>
            <a:fillRect/>
          </a:stretch>
        </p:blipFill>
        <p:spPr>
          <a:xfrm>
            <a:off x="7468975" y="290600"/>
            <a:ext cx="1363325" cy="460650"/>
          </a:xfrm>
          <a:prstGeom prst="rect">
            <a:avLst/>
          </a:prstGeom>
          <a:noFill/>
          <a:ln>
            <a:noFill/>
          </a:ln>
        </p:spPr>
      </p:pic>
    </p:spTree>
    <p:extLst>
      <p:ext uri="{BB962C8B-B14F-4D97-AF65-F5344CB8AC3E}">
        <p14:creationId xmlns:p14="http://schemas.microsoft.com/office/powerpoint/2010/main" val="663321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941890E-8366-4B47-9E52-3904986A57B9}"/>
              </a:ext>
            </a:extLst>
          </p:cNvPr>
          <p:cNvPicPr>
            <a:picLocks noChangeAspect="1"/>
          </p:cNvPicPr>
          <p:nvPr/>
        </p:nvPicPr>
        <p:blipFill>
          <a:blip r:embed="rId4"/>
          <a:stretch>
            <a:fillRect/>
          </a:stretch>
        </p:blipFill>
        <p:spPr>
          <a:xfrm>
            <a:off x="694660" y="1186671"/>
            <a:ext cx="7754679" cy="3190860"/>
          </a:xfrm>
          <a:prstGeom prst="rect">
            <a:avLst/>
          </a:prstGeom>
        </p:spPr>
      </p:pic>
    </p:spTree>
    <p:extLst>
      <p:ext uri="{BB962C8B-B14F-4D97-AF65-F5344CB8AC3E}">
        <p14:creationId xmlns:p14="http://schemas.microsoft.com/office/powerpoint/2010/main" val="904771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FDAE27-5A0A-4C04-A0D8-3D34FCFAD3AF}"/>
              </a:ext>
            </a:extLst>
          </p:cNvPr>
          <p:cNvPicPr>
            <a:picLocks noChangeAspect="1"/>
          </p:cNvPicPr>
          <p:nvPr/>
        </p:nvPicPr>
        <p:blipFill>
          <a:blip r:embed="rId4"/>
          <a:stretch>
            <a:fillRect/>
          </a:stretch>
        </p:blipFill>
        <p:spPr>
          <a:xfrm>
            <a:off x="914400" y="1155853"/>
            <a:ext cx="7166344" cy="2941526"/>
          </a:xfrm>
          <a:prstGeom prst="rect">
            <a:avLst/>
          </a:prstGeom>
        </p:spPr>
      </p:pic>
    </p:spTree>
    <p:extLst>
      <p:ext uri="{BB962C8B-B14F-4D97-AF65-F5344CB8AC3E}">
        <p14:creationId xmlns:p14="http://schemas.microsoft.com/office/powerpoint/2010/main" val="3334594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3FF0B65-8BB3-4B78-9C4C-36C07D2D8357}"/>
              </a:ext>
            </a:extLst>
          </p:cNvPr>
          <p:cNvPicPr>
            <a:picLocks noChangeAspect="1"/>
          </p:cNvPicPr>
          <p:nvPr/>
        </p:nvPicPr>
        <p:blipFill>
          <a:blip r:embed="rId4"/>
          <a:stretch>
            <a:fillRect/>
          </a:stretch>
        </p:blipFill>
        <p:spPr>
          <a:xfrm>
            <a:off x="592259" y="1055910"/>
            <a:ext cx="7945193" cy="3259009"/>
          </a:xfrm>
          <a:prstGeom prst="rect">
            <a:avLst/>
          </a:prstGeom>
        </p:spPr>
      </p:pic>
    </p:spTree>
    <p:extLst>
      <p:ext uri="{BB962C8B-B14F-4D97-AF65-F5344CB8AC3E}">
        <p14:creationId xmlns:p14="http://schemas.microsoft.com/office/powerpoint/2010/main" val="3011653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7BF735-7447-4D04-B800-99FCB4B130F1}"/>
              </a:ext>
            </a:extLst>
          </p:cNvPr>
          <p:cNvPicPr>
            <a:picLocks noChangeAspect="1"/>
          </p:cNvPicPr>
          <p:nvPr/>
        </p:nvPicPr>
        <p:blipFill>
          <a:blip r:embed="rId4"/>
          <a:stretch>
            <a:fillRect/>
          </a:stretch>
        </p:blipFill>
        <p:spPr>
          <a:xfrm>
            <a:off x="603621" y="1055910"/>
            <a:ext cx="7922470" cy="3198219"/>
          </a:xfrm>
          <a:prstGeom prst="rect">
            <a:avLst/>
          </a:prstGeom>
        </p:spPr>
      </p:pic>
    </p:spTree>
    <p:extLst>
      <p:ext uri="{BB962C8B-B14F-4D97-AF65-F5344CB8AC3E}">
        <p14:creationId xmlns:p14="http://schemas.microsoft.com/office/powerpoint/2010/main" val="1090239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81C1555-7FEC-4BEA-ACC8-681CDFA57B8F}"/>
              </a:ext>
            </a:extLst>
          </p:cNvPr>
          <p:cNvPicPr>
            <a:picLocks noChangeAspect="1"/>
          </p:cNvPicPr>
          <p:nvPr/>
        </p:nvPicPr>
        <p:blipFill>
          <a:blip r:embed="rId4"/>
          <a:stretch>
            <a:fillRect/>
          </a:stretch>
        </p:blipFill>
        <p:spPr>
          <a:xfrm>
            <a:off x="671406" y="1105529"/>
            <a:ext cx="7995684" cy="3217301"/>
          </a:xfrm>
          <a:prstGeom prst="rect">
            <a:avLst/>
          </a:prstGeom>
        </p:spPr>
      </p:pic>
    </p:spTree>
    <p:extLst>
      <p:ext uri="{BB962C8B-B14F-4D97-AF65-F5344CB8AC3E}">
        <p14:creationId xmlns:p14="http://schemas.microsoft.com/office/powerpoint/2010/main" val="3152242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49540E3-B915-47F6-A894-71B10A9C6656}"/>
              </a:ext>
            </a:extLst>
          </p:cNvPr>
          <p:cNvPicPr>
            <a:picLocks noChangeAspect="1"/>
          </p:cNvPicPr>
          <p:nvPr/>
        </p:nvPicPr>
        <p:blipFill>
          <a:blip r:embed="rId4"/>
          <a:stretch>
            <a:fillRect/>
          </a:stretch>
        </p:blipFill>
        <p:spPr>
          <a:xfrm>
            <a:off x="609600" y="1173992"/>
            <a:ext cx="7924800" cy="3236771"/>
          </a:xfrm>
          <a:prstGeom prst="rect">
            <a:avLst/>
          </a:prstGeom>
        </p:spPr>
      </p:pic>
    </p:spTree>
    <p:extLst>
      <p:ext uri="{BB962C8B-B14F-4D97-AF65-F5344CB8AC3E}">
        <p14:creationId xmlns:p14="http://schemas.microsoft.com/office/powerpoint/2010/main" val="4101514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A9FC57B-FFD4-4FE1-B339-BFAE22AB91C0}"/>
              </a:ext>
            </a:extLst>
          </p:cNvPr>
          <p:cNvPicPr>
            <a:picLocks noChangeAspect="1"/>
          </p:cNvPicPr>
          <p:nvPr/>
        </p:nvPicPr>
        <p:blipFill>
          <a:blip r:embed="rId4"/>
          <a:stretch>
            <a:fillRect/>
          </a:stretch>
        </p:blipFill>
        <p:spPr>
          <a:xfrm>
            <a:off x="774621" y="1055910"/>
            <a:ext cx="7768865" cy="3259009"/>
          </a:xfrm>
          <a:prstGeom prst="rect">
            <a:avLst/>
          </a:prstGeom>
        </p:spPr>
      </p:pic>
    </p:spTree>
    <p:extLst>
      <p:ext uri="{BB962C8B-B14F-4D97-AF65-F5344CB8AC3E}">
        <p14:creationId xmlns:p14="http://schemas.microsoft.com/office/powerpoint/2010/main" val="2893106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A3A9C5-2E92-4DC9-B62E-06B36D11C123}"/>
              </a:ext>
            </a:extLst>
          </p:cNvPr>
          <p:cNvPicPr>
            <a:picLocks noChangeAspect="1"/>
          </p:cNvPicPr>
          <p:nvPr/>
        </p:nvPicPr>
        <p:blipFill>
          <a:blip r:embed="rId4"/>
          <a:stretch>
            <a:fillRect/>
          </a:stretch>
        </p:blipFill>
        <p:spPr>
          <a:xfrm>
            <a:off x="637898" y="1186527"/>
            <a:ext cx="7853916" cy="3364042"/>
          </a:xfrm>
          <a:prstGeom prst="rect">
            <a:avLst/>
          </a:prstGeom>
        </p:spPr>
      </p:pic>
    </p:spTree>
    <p:extLst>
      <p:ext uri="{BB962C8B-B14F-4D97-AF65-F5344CB8AC3E}">
        <p14:creationId xmlns:p14="http://schemas.microsoft.com/office/powerpoint/2010/main" val="62045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50C01A3-6002-4A08-B7E8-5D30B5618F7F}"/>
              </a:ext>
            </a:extLst>
          </p:cNvPr>
          <p:cNvPicPr>
            <a:picLocks noChangeAspect="1"/>
          </p:cNvPicPr>
          <p:nvPr/>
        </p:nvPicPr>
        <p:blipFill>
          <a:blip r:embed="rId4"/>
          <a:stretch>
            <a:fillRect/>
          </a:stretch>
        </p:blipFill>
        <p:spPr>
          <a:xfrm>
            <a:off x="600412" y="1143184"/>
            <a:ext cx="7754679" cy="3135315"/>
          </a:xfrm>
          <a:prstGeom prst="rect">
            <a:avLst/>
          </a:prstGeom>
        </p:spPr>
      </p:pic>
    </p:spTree>
    <p:extLst>
      <p:ext uri="{BB962C8B-B14F-4D97-AF65-F5344CB8AC3E}">
        <p14:creationId xmlns:p14="http://schemas.microsoft.com/office/powerpoint/2010/main" val="3228161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5340C3-CE9C-423D-92E3-AD5432F6BCE2}"/>
              </a:ext>
            </a:extLst>
          </p:cNvPr>
          <p:cNvPicPr>
            <a:picLocks noChangeAspect="1"/>
          </p:cNvPicPr>
          <p:nvPr/>
        </p:nvPicPr>
        <p:blipFill>
          <a:blip r:embed="rId4"/>
          <a:stretch>
            <a:fillRect/>
          </a:stretch>
        </p:blipFill>
        <p:spPr>
          <a:xfrm>
            <a:off x="635854" y="1196311"/>
            <a:ext cx="7719237" cy="3147527"/>
          </a:xfrm>
          <a:prstGeom prst="rect">
            <a:avLst/>
          </a:prstGeom>
        </p:spPr>
      </p:pic>
    </p:spTree>
    <p:extLst>
      <p:ext uri="{BB962C8B-B14F-4D97-AF65-F5344CB8AC3E}">
        <p14:creationId xmlns:p14="http://schemas.microsoft.com/office/powerpoint/2010/main" val="205990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
        <p:cNvGrpSpPr/>
        <p:nvPr/>
      </p:nvGrpSpPr>
      <p:grpSpPr>
        <a:xfrm>
          <a:off x="0" y="0"/>
          <a:ext cx="0" cy="0"/>
          <a:chOff x="0" y="0"/>
          <a:chExt cx="0" cy="0"/>
        </a:xfrm>
      </p:grpSpPr>
      <p:sp>
        <p:nvSpPr>
          <p:cNvPr id="76" name="Google Shape;76;p16"/>
          <p:cNvSpPr txBox="1"/>
          <p:nvPr/>
        </p:nvSpPr>
        <p:spPr>
          <a:xfrm>
            <a:off x="311700" y="660050"/>
            <a:ext cx="8520600" cy="53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500">
                <a:solidFill>
                  <a:schemeClr val="bg1"/>
                </a:solidFill>
                <a:latin typeface="Times New Roman"/>
                <a:ea typeface="Times New Roman"/>
                <a:cs typeface="Times New Roman"/>
                <a:sym typeface="Times New Roman"/>
              </a:rPr>
              <a:t>Introduction</a:t>
            </a:r>
            <a:endParaRPr sz="2500">
              <a:solidFill>
                <a:schemeClr val="bg1"/>
              </a:solidFill>
              <a:latin typeface="Times New Roman"/>
              <a:ea typeface="Times New Roman"/>
              <a:cs typeface="Times New Roman"/>
              <a:sym typeface="Times New Roman"/>
            </a:endParaRPr>
          </a:p>
        </p:txBody>
      </p:sp>
      <p:sp>
        <p:nvSpPr>
          <p:cNvPr id="77" name="Google Shape;77;p16"/>
          <p:cNvSpPr txBox="1"/>
          <p:nvPr/>
        </p:nvSpPr>
        <p:spPr>
          <a:xfrm>
            <a:off x="311700" y="1468525"/>
            <a:ext cx="8520600" cy="255451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a:solidFill>
                  <a:schemeClr val="bg1"/>
                </a:solidFill>
                <a:latin typeface="Times New Roman"/>
                <a:ea typeface="Times New Roman"/>
                <a:cs typeface="Times New Roman"/>
                <a:sym typeface="Times New Roman"/>
              </a:rPr>
              <a:t>HICON AI: Guiding Your Future</a:t>
            </a:r>
          </a:p>
          <a:p>
            <a:pPr marL="0" lvl="0" indent="0" algn="just" rtl="0">
              <a:spcBef>
                <a:spcPts val="0"/>
              </a:spcBef>
              <a:spcAft>
                <a:spcPts val="0"/>
              </a:spcAft>
              <a:buNone/>
            </a:pPr>
            <a:endParaRPr lang="en-US" dirty="0">
              <a:solidFill>
                <a:schemeClr val="bg1"/>
              </a:solidFill>
              <a:latin typeface="Times New Roman"/>
              <a:ea typeface="Times New Roman"/>
              <a:cs typeface="Times New Roman"/>
              <a:sym typeface="Times New Roman"/>
            </a:endParaRPr>
          </a:p>
          <a:p>
            <a:pPr lvl="0" algn="just" rtl="0">
              <a:spcBef>
                <a:spcPts val="0"/>
              </a:spcBef>
              <a:spcAft>
                <a:spcPts val="0"/>
              </a:spcAft>
            </a:pPr>
            <a:r>
              <a:rPr lang="en-US" dirty="0">
                <a:solidFill>
                  <a:schemeClr val="bg1"/>
                </a:solidFill>
                <a:latin typeface="Times New Roman"/>
                <a:ea typeface="Times New Roman"/>
                <a:cs typeface="Times New Roman"/>
                <a:sym typeface="Times New Roman"/>
              </a:rPr>
              <a:t>1. Aim to reduce the dependence of students on external counsellors when everything can be readily available on the Internet.</a:t>
            </a:r>
          </a:p>
          <a:p>
            <a:pPr marL="342900" lvl="0" indent="-342900" algn="just" rtl="0">
              <a:spcBef>
                <a:spcPts val="0"/>
              </a:spcBef>
              <a:spcAft>
                <a:spcPts val="0"/>
              </a:spcAft>
              <a:buAutoNum type="arabicPeriod"/>
            </a:pPr>
            <a:endParaRPr lang="en-US" dirty="0">
              <a:solidFill>
                <a:schemeClr val="bg1"/>
              </a:solidFill>
              <a:latin typeface="Times New Roman"/>
              <a:ea typeface="Times New Roman"/>
              <a:cs typeface="Times New Roman"/>
              <a:sym typeface="Times New Roman"/>
            </a:endParaRPr>
          </a:p>
          <a:p>
            <a:pPr lvl="0" algn="just" rtl="0">
              <a:spcBef>
                <a:spcPts val="0"/>
              </a:spcBef>
              <a:spcAft>
                <a:spcPts val="0"/>
              </a:spcAft>
            </a:pPr>
            <a:r>
              <a:rPr lang="en-US" dirty="0">
                <a:solidFill>
                  <a:schemeClr val="bg1"/>
                </a:solidFill>
                <a:latin typeface="Times New Roman"/>
                <a:ea typeface="Times New Roman"/>
                <a:cs typeface="Times New Roman"/>
                <a:sym typeface="Times New Roman"/>
              </a:rPr>
              <a:t>2. With the boost of LLMs, AI can even furnish this work with a more practical and individual approach to every person.</a:t>
            </a:r>
          </a:p>
          <a:p>
            <a:pPr lvl="0" algn="just" rtl="0">
              <a:spcBef>
                <a:spcPts val="0"/>
              </a:spcBef>
              <a:spcAft>
                <a:spcPts val="0"/>
              </a:spcAft>
            </a:pPr>
            <a:endParaRPr lang="en-US" dirty="0">
              <a:solidFill>
                <a:schemeClr val="bg1"/>
              </a:solidFill>
              <a:latin typeface="Times New Roman"/>
              <a:ea typeface="Times New Roman"/>
              <a:cs typeface="Times New Roman"/>
              <a:sym typeface="Times New Roman"/>
            </a:endParaRPr>
          </a:p>
          <a:p>
            <a:pPr lvl="0" algn="just" rtl="0">
              <a:spcBef>
                <a:spcPts val="0"/>
              </a:spcBef>
              <a:spcAft>
                <a:spcPts val="0"/>
              </a:spcAft>
            </a:pPr>
            <a:r>
              <a:rPr lang="en-US" dirty="0">
                <a:solidFill>
                  <a:schemeClr val="bg1"/>
                </a:solidFill>
                <a:latin typeface="Times New Roman"/>
                <a:ea typeface="Times New Roman"/>
                <a:cs typeface="Times New Roman"/>
                <a:sym typeface="Times New Roman"/>
              </a:rPr>
              <a:t>3. Audio prompting is more effortless than text prompting, making “HICON AI" more efficient.</a:t>
            </a:r>
          </a:p>
          <a:p>
            <a:pPr lvl="0" algn="just" rtl="0">
              <a:spcBef>
                <a:spcPts val="0"/>
              </a:spcBef>
              <a:spcAft>
                <a:spcPts val="0"/>
              </a:spcAft>
            </a:pPr>
            <a:endParaRPr lang="en-US" dirty="0">
              <a:solidFill>
                <a:schemeClr val="bg1"/>
              </a:solidFill>
              <a:latin typeface="Times New Roman"/>
              <a:ea typeface="Times New Roman"/>
              <a:cs typeface="Times New Roman"/>
              <a:sym typeface="Times New Roman"/>
            </a:endParaRPr>
          </a:p>
          <a:p>
            <a:pPr lvl="0" algn="just" rtl="0">
              <a:spcBef>
                <a:spcPts val="0"/>
              </a:spcBef>
              <a:spcAft>
                <a:spcPts val="0"/>
              </a:spcAft>
            </a:pPr>
            <a:r>
              <a:rPr lang="en-US" dirty="0">
                <a:solidFill>
                  <a:schemeClr val="bg1"/>
                </a:solidFill>
                <a:latin typeface="Times New Roman"/>
                <a:ea typeface="Times New Roman"/>
                <a:cs typeface="Times New Roman"/>
                <a:sym typeface="Times New Roman"/>
              </a:rPr>
              <a:t>4. Category-wise division makes an extra point for Student Oriented Guidance.</a:t>
            </a:r>
          </a:p>
        </p:txBody>
      </p:sp>
      <p:pic>
        <p:nvPicPr>
          <p:cNvPr id="78" name="Google Shape;78;p16"/>
          <p:cNvPicPr preferRelativeResize="0"/>
          <p:nvPr/>
        </p:nvPicPr>
        <p:blipFill>
          <a:blip r:embed="rId3">
            <a:alphaModFix/>
          </a:blip>
          <a:stretch>
            <a:fillRect/>
          </a:stretch>
        </p:blipFill>
        <p:spPr>
          <a:xfrm>
            <a:off x="7468975" y="290600"/>
            <a:ext cx="1363325" cy="460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96">
          <a:extLst>
            <a:ext uri="{FF2B5EF4-FFF2-40B4-BE49-F238E27FC236}">
              <a16:creationId xmlns:a16="http://schemas.microsoft.com/office/drawing/2014/main" id="{58F4E069-D263-1E8D-3F2F-D7715A60E2ED}"/>
            </a:ext>
          </a:extLst>
        </p:cNvPr>
        <p:cNvGrpSpPr/>
        <p:nvPr/>
      </p:nvGrpSpPr>
      <p:grpSpPr>
        <a:xfrm>
          <a:off x="0" y="0"/>
          <a:ext cx="0" cy="0"/>
          <a:chOff x="0" y="0"/>
          <a:chExt cx="0" cy="0"/>
        </a:xfrm>
      </p:grpSpPr>
      <p:sp>
        <p:nvSpPr>
          <p:cNvPr id="97" name="Google Shape;97;p19">
            <a:extLst>
              <a:ext uri="{FF2B5EF4-FFF2-40B4-BE49-F238E27FC236}">
                <a16:creationId xmlns:a16="http://schemas.microsoft.com/office/drawing/2014/main" id="{411E22F0-0A2A-9A00-40CE-2068C48939D5}"/>
              </a:ext>
            </a:extLst>
          </p:cNvPr>
          <p:cNvSpPr txBox="1"/>
          <p:nvPr/>
        </p:nvSpPr>
        <p:spPr>
          <a:xfrm>
            <a:off x="863600" y="290600"/>
            <a:ext cx="6110514" cy="6963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US" sz="2500" dirty="0">
                <a:solidFill>
                  <a:schemeClr val="bg1"/>
                </a:solidFill>
                <a:latin typeface="Times New Roman"/>
                <a:ea typeface="Times New Roman"/>
                <a:cs typeface="Times New Roman"/>
                <a:sym typeface="Times New Roman"/>
              </a:rPr>
              <a:t>Coding Screenshots </a:t>
            </a:r>
            <a:endParaRPr sz="2500" dirty="0">
              <a:solidFill>
                <a:schemeClr val="bg1"/>
              </a:solidFill>
              <a:latin typeface="Times New Roman"/>
              <a:ea typeface="Times New Roman"/>
              <a:cs typeface="Times New Roman"/>
              <a:sym typeface="Times New Roman"/>
            </a:endParaRPr>
          </a:p>
        </p:txBody>
      </p:sp>
      <p:sp>
        <p:nvSpPr>
          <p:cNvPr id="98" name="Google Shape;98;p19">
            <a:extLst>
              <a:ext uri="{FF2B5EF4-FFF2-40B4-BE49-F238E27FC236}">
                <a16:creationId xmlns:a16="http://schemas.microsoft.com/office/drawing/2014/main" id="{979153FC-78A6-050C-3414-505565C99F02}"/>
              </a:ext>
            </a:extLst>
          </p:cNvPr>
          <p:cNvSpPr txBox="1"/>
          <p:nvPr/>
        </p:nvSpPr>
        <p:spPr>
          <a:xfrm>
            <a:off x="236900" y="1455550"/>
            <a:ext cx="4335100" cy="207463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solidFill>
                <a:schemeClr val="bg1"/>
              </a:solidFill>
              <a:latin typeface="Times New Roman"/>
              <a:ea typeface="Times New Roman"/>
              <a:cs typeface="Times New Roman"/>
              <a:sym typeface="Times New Roman"/>
            </a:endParaRPr>
          </a:p>
        </p:txBody>
      </p:sp>
      <p:pic>
        <p:nvPicPr>
          <p:cNvPr id="99" name="Google Shape;99;p19">
            <a:extLst>
              <a:ext uri="{FF2B5EF4-FFF2-40B4-BE49-F238E27FC236}">
                <a16:creationId xmlns:a16="http://schemas.microsoft.com/office/drawing/2014/main" id="{B1164258-4D1B-E96B-06B6-13886D6A9809}"/>
              </a:ext>
            </a:extLst>
          </p:cNvPr>
          <p:cNvPicPr preferRelativeResize="0"/>
          <p:nvPr/>
        </p:nvPicPr>
        <p:blipFill>
          <a:blip r:embed="rId3">
            <a:alphaModFix/>
          </a:blip>
          <a:stretch>
            <a:fillRect/>
          </a:stretch>
        </p:blipFill>
        <p:spPr>
          <a:xfrm>
            <a:off x="7468975" y="290600"/>
            <a:ext cx="1363325" cy="460650"/>
          </a:xfrm>
          <a:prstGeom prst="rect">
            <a:avLst/>
          </a:prstGeom>
          <a:noFill/>
          <a:ln>
            <a:noFill/>
          </a:ln>
        </p:spPr>
      </p:pic>
      <p:sp>
        <p:nvSpPr>
          <p:cNvPr id="6" name="Google Shape;98;p19">
            <a:extLst>
              <a:ext uri="{FF2B5EF4-FFF2-40B4-BE49-F238E27FC236}">
                <a16:creationId xmlns:a16="http://schemas.microsoft.com/office/drawing/2014/main" id="{2BAAD44C-2B46-C951-2FE2-001FF880966D}"/>
              </a:ext>
            </a:extLst>
          </p:cNvPr>
          <p:cNvSpPr txBox="1"/>
          <p:nvPr/>
        </p:nvSpPr>
        <p:spPr>
          <a:xfrm>
            <a:off x="774621" y="1291560"/>
            <a:ext cx="7580470" cy="3259009"/>
          </a:xfrm>
          <a:prstGeom prst="rect">
            <a:avLst/>
          </a:prstGeom>
          <a:noFill/>
          <a:ln>
            <a:noFill/>
          </a:ln>
        </p:spPr>
        <p:txBody>
          <a:bodyPr spcFirstLastPara="1" wrap="square" lIns="91425" tIns="91425" rIns="91425" bIns="91425" anchor="ctr" anchorCtr="0">
            <a:noAutofit/>
          </a:bodyPr>
          <a:lstStyle/>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i="0" dirty="0">
              <a:solidFill>
                <a:schemeClr val="bg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92B01E5-A73A-4DF1-BC99-D0F30F80E7CF}"/>
              </a:ext>
            </a:extLst>
          </p:cNvPr>
          <p:cNvPicPr>
            <a:picLocks noChangeAspect="1"/>
          </p:cNvPicPr>
          <p:nvPr/>
        </p:nvPicPr>
        <p:blipFill>
          <a:blip r:embed="rId4"/>
          <a:stretch>
            <a:fillRect/>
          </a:stretch>
        </p:blipFill>
        <p:spPr>
          <a:xfrm>
            <a:off x="698149" y="1225297"/>
            <a:ext cx="7733414" cy="2825509"/>
          </a:xfrm>
          <a:prstGeom prst="rect">
            <a:avLst/>
          </a:prstGeom>
        </p:spPr>
      </p:pic>
    </p:spTree>
    <p:extLst>
      <p:ext uri="{BB962C8B-B14F-4D97-AF65-F5344CB8AC3E}">
        <p14:creationId xmlns:p14="http://schemas.microsoft.com/office/powerpoint/2010/main" val="3916852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8"/>
        <p:cNvGrpSpPr/>
        <p:nvPr/>
      </p:nvGrpSpPr>
      <p:grpSpPr>
        <a:xfrm>
          <a:off x="0" y="0"/>
          <a:ext cx="0" cy="0"/>
          <a:chOff x="0" y="0"/>
          <a:chExt cx="0" cy="0"/>
        </a:xfrm>
      </p:grpSpPr>
      <p:sp>
        <p:nvSpPr>
          <p:cNvPr id="119" name="Google Shape;119;p22"/>
          <p:cNvSpPr txBox="1"/>
          <p:nvPr/>
        </p:nvSpPr>
        <p:spPr>
          <a:xfrm>
            <a:off x="3526972" y="449943"/>
            <a:ext cx="1814286" cy="702107"/>
          </a:xfrm>
          <a:prstGeom prst="rect">
            <a:avLst/>
          </a:prstGeom>
          <a:noFill/>
          <a:ln>
            <a:noFill/>
          </a:ln>
        </p:spPr>
        <p:txBody>
          <a:bodyPr spcFirstLastPara="1" wrap="square" lIns="91425" tIns="91425" rIns="91425" bIns="91425" anchor="b" anchorCtr="0">
            <a:noAutofit/>
          </a:bodyPr>
          <a:lstStyle/>
          <a:p>
            <a:pPr marL="457200" lvl="0" indent="0" algn="l" rtl="0">
              <a:lnSpc>
                <a:spcPct val="150000"/>
              </a:lnSpc>
              <a:spcBef>
                <a:spcPts val="0"/>
              </a:spcBef>
              <a:spcAft>
                <a:spcPts val="0"/>
              </a:spcAft>
              <a:buNone/>
            </a:pPr>
            <a:endParaRPr sz="2600" dirty="0">
              <a:solidFill>
                <a:schemeClr val="bg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GB" sz="2500" dirty="0">
                <a:solidFill>
                  <a:schemeClr val="bg1"/>
                </a:solidFill>
                <a:latin typeface="Times New Roman"/>
                <a:ea typeface="Times New Roman"/>
                <a:cs typeface="Times New Roman"/>
                <a:sym typeface="Times New Roman"/>
              </a:rPr>
              <a:t>References</a:t>
            </a:r>
            <a:endParaRPr sz="2500" dirty="0">
              <a:solidFill>
                <a:schemeClr val="bg1"/>
              </a:solidFill>
              <a:latin typeface="Times New Roman"/>
              <a:ea typeface="Times New Roman"/>
              <a:cs typeface="Times New Roman"/>
              <a:sym typeface="Times New Roman"/>
            </a:endParaRPr>
          </a:p>
        </p:txBody>
      </p:sp>
      <p:sp>
        <p:nvSpPr>
          <p:cNvPr id="120" name="Google Shape;120;p22"/>
          <p:cNvSpPr txBox="1"/>
          <p:nvPr/>
        </p:nvSpPr>
        <p:spPr>
          <a:xfrm>
            <a:off x="617802" y="1088571"/>
            <a:ext cx="8084100" cy="3764329"/>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marR="244475" lvl="0" indent="-285750" algn="just">
              <a:lnSpc>
                <a:spcPct val="115000"/>
              </a:lnSpc>
              <a:spcAft>
                <a:spcPts val="0"/>
              </a:spcAft>
              <a:buSzPts val="1200"/>
              <a:buFont typeface="Arial" panose="020B0604020202020204" pitchFamily="34" charset="0"/>
              <a:buChar char="•"/>
              <a:tabLst>
                <a:tab pos="365760" algn="l"/>
                <a:tab pos="368300" algn="l"/>
              </a:tabLst>
            </a:pPr>
            <a:r>
              <a:rPr lang="en-US" spc="0" dirty="0">
                <a:effectLst/>
                <a:latin typeface="Times New Roman" panose="02020603050405020304" pitchFamily="18" charset="0"/>
                <a:ea typeface="Times New Roman" panose="02020603050405020304" pitchFamily="18" charset="0"/>
              </a:rPr>
              <a:t>Philip Feldman, James R. </a:t>
            </a:r>
            <a:r>
              <a:rPr lang="en-US" spc="0" dirty="0" err="1">
                <a:effectLst/>
                <a:latin typeface="Times New Roman" panose="02020603050405020304" pitchFamily="18" charset="0"/>
                <a:ea typeface="Times New Roman" panose="02020603050405020304" pitchFamily="18" charset="0"/>
              </a:rPr>
              <a:t>Foulds</a:t>
            </a:r>
            <a:r>
              <a:rPr lang="en-US" spc="0" dirty="0">
                <a:effectLst/>
                <a:latin typeface="Times New Roman" panose="02020603050405020304" pitchFamily="18" charset="0"/>
                <a:ea typeface="Times New Roman" panose="02020603050405020304" pitchFamily="18" charset="0"/>
              </a:rPr>
              <a:t>, and </a:t>
            </a:r>
            <a:r>
              <a:rPr lang="en-US" spc="0" dirty="0" err="1">
                <a:effectLst/>
                <a:latin typeface="Times New Roman" panose="02020603050405020304" pitchFamily="18" charset="0"/>
                <a:ea typeface="Times New Roman" panose="02020603050405020304" pitchFamily="18" charset="0"/>
              </a:rPr>
              <a:t>Shimie</a:t>
            </a:r>
            <a:r>
              <a:rPr lang="en-US" spc="0" dirty="0">
                <a:effectLst/>
                <a:latin typeface="Times New Roman" panose="02020603050405020304" pitchFamily="18" charset="0"/>
                <a:ea typeface="Times New Roman" panose="02020603050405020304" pitchFamily="18" charset="0"/>
              </a:rPr>
              <a:t> Pan: RAGged Edges: The Double-Edged Sword of Retrieval-Augmented Chatbots, 2024</a:t>
            </a: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285750" marR="244475" lvl="0" indent="-285750" algn="just">
              <a:lnSpc>
                <a:spcPct val="115000"/>
              </a:lnSpc>
              <a:spcAft>
                <a:spcPts val="0"/>
              </a:spcAft>
              <a:buSzPts val="1200"/>
              <a:buFont typeface="Arial" panose="020B0604020202020204" pitchFamily="34" charset="0"/>
              <a:buChar char="•"/>
              <a:tabLst>
                <a:tab pos="365760" algn="l"/>
                <a:tab pos="368300" algn="l"/>
              </a:tabLst>
            </a:pPr>
            <a:r>
              <a:rPr lang="en-US" spc="0" dirty="0" err="1">
                <a:effectLst/>
                <a:latin typeface="Times New Roman" panose="02020603050405020304" pitchFamily="18" charset="0"/>
                <a:ea typeface="Times New Roman" panose="02020603050405020304" pitchFamily="18" charset="0"/>
              </a:rPr>
              <a:t>Bongsu</a:t>
            </a:r>
            <a:r>
              <a:rPr lang="en-US" spc="0" dirty="0">
                <a:effectLst/>
                <a:latin typeface="Times New Roman" panose="02020603050405020304" pitchFamily="18" charset="0"/>
                <a:ea typeface="Times New Roman" panose="02020603050405020304" pitchFamily="18" charset="0"/>
              </a:rPr>
              <a:t> Kang, </a:t>
            </a:r>
            <a:r>
              <a:rPr lang="en-US" spc="0" dirty="0" err="1">
                <a:effectLst/>
                <a:latin typeface="Times New Roman" panose="02020603050405020304" pitchFamily="18" charset="0"/>
                <a:ea typeface="Times New Roman" panose="02020603050405020304" pitchFamily="18" charset="0"/>
              </a:rPr>
              <a:t>Jundong</a:t>
            </a:r>
            <a:r>
              <a:rPr lang="en-US" spc="0" dirty="0">
                <a:effectLst/>
                <a:latin typeface="Times New Roman" panose="02020603050405020304" pitchFamily="18" charset="0"/>
                <a:ea typeface="Times New Roman" panose="02020603050405020304" pitchFamily="18" charset="0"/>
              </a:rPr>
              <a:t> Kim, Tae-Rim Yun, Chang-</a:t>
            </a:r>
            <a:r>
              <a:rPr lang="en-US" spc="0" dirty="0" err="1">
                <a:effectLst/>
                <a:latin typeface="Times New Roman" panose="02020603050405020304" pitchFamily="18" charset="0"/>
                <a:ea typeface="Times New Roman" panose="02020603050405020304" pitchFamily="18" charset="0"/>
              </a:rPr>
              <a:t>Eop</a:t>
            </a:r>
            <a:r>
              <a:rPr lang="en-US" spc="0" dirty="0">
                <a:effectLst/>
                <a:latin typeface="Times New Roman" panose="02020603050405020304" pitchFamily="18" charset="0"/>
                <a:ea typeface="Times New Roman" panose="02020603050405020304" pitchFamily="18" charset="0"/>
              </a:rPr>
              <a:t> Kim: Prompt-RAG: Pioneering Vector Embedding-Free Retrieval-Augmented Generation in Niche Domains, Exemplified by Korean Medicine,2024</a:t>
            </a:r>
            <a:endParaRPr lang="en-IN" dirty="0">
              <a:latin typeface="Times New Roman" panose="02020603050405020304" pitchFamily="18" charset="0"/>
              <a:ea typeface="Times New Roman" panose="02020603050405020304" pitchFamily="18" charset="0"/>
            </a:endParaRPr>
          </a:p>
          <a:p>
            <a:pPr marL="285750" marR="244475" lvl="0" indent="-285750" algn="just">
              <a:lnSpc>
                <a:spcPct val="115000"/>
              </a:lnSpc>
              <a:spcAft>
                <a:spcPts val="0"/>
              </a:spcAft>
              <a:buSzPts val="1200"/>
              <a:buFont typeface="Arial" panose="020B0604020202020204" pitchFamily="34" charset="0"/>
              <a:buChar char="•"/>
              <a:tabLst>
                <a:tab pos="365760" algn="l"/>
                <a:tab pos="368300" algn="l"/>
              </a:tabLst>
            </a:pPr>
            <a:r>
              <a:rPr lang="en-US" spc="0" dirty="0" err="1">
                <a:effectLst/>
                <a:latin typeface="Times New Roman" panose="02020603050405020304" pitchFamily="18" charset="0"/>
                <a:ea typeface="Times New Roman" panose="02020603050405020304" pitchFamily="18" charset="0"/>
              </a:rPr>
              <a:t>Jaewoong</a:t>
            </a:r>
            <a:r>
              <a:rPr lang="en-US" spc="0" dirty="0">
                <a:effectLst/>
                <a:latin typeface="Times New Roman" panose="02020603050405020304" pitchFamily="18" charset="0"/>
                <a:ea typeface="Times New Roman" panose="02020603050405020304" pitchFamily="18" charset="0"/>
              </a:rPr>
              <a:t> Kim, </a:t>
            </a:r>
            <a:r>
              <a:rPr lang="en-US" spc="0" dirty="0" err="1">
                <a:effectLst/>
                <a:latin typeface="Times New Roman" panose="02020603050405020304" pitchFamily="18" charset="0"/>
                <a:ea typeface="Times New Roman" panose="02020603050405020304" pitchFamily="18" charset="0"/>
              </a:rPr>
              <a:t>Moohong</a:t>
            </a:r>
            <a:r>
              <a:rPr lang="en-US" spc="0" dirty="0">
                <a:effectLst/>
                <a:latin typeface="Times New Roman" panose="02020603050405020304" pitchFamily="18" charset="0"/>
                <a:ea typeface="Times New Roman" panose="02020603050405020304" pitchFamily="18" charset="0"/>
              </a:rPr>
              <a:t> Min: From RAG to QA-RAG: </a:t>
            </a:r>
            <a:r>
              <a:rPr lang="en-US" spc="0" dirty="0" err="1">
                <a:effectLst/>
                <a:latin typeface="Times New Roman" panose="02020603050405020304" pitchFamily="18" charset="0"/>
                <a:ea typeface="Times New Roman" panose="02020603050405020304" pitchFamily="18" charset="0"/>
              </a:rPr>
              <a:t>Intergrating</a:t>
            </a:r>
            <a:r>
              <a:rPr lang="en-US" spc="0" dirty="0">
                <a:effectLst/>
                <a:latin typeface="Times New Roman" panose="02020603050405020304" pitchFamily="18" charset="0"/>
                <a:ea typeface="Times New Roman" panose="02020603050405020304" pitchFamily="18" charset="0"/>
              </a:rPr>
              <a:t> Generative AI for Pharmaceutical Regulatory </a:t>
            </a:r>
            <a:r>
              <a:rPr lang="en-US" spc="0" dirty="0" err="1">
                <a:effectLst/>
                <a:latin typeface="Times New Roman" panose="02020603050405020304" pitchFamily="18" charset="0"/>
                <a:ea typeface="Times New Roman" panose="02020603050405020304" pitchFamily="18" charset="0"/>
              </a:rPr>
              <a:t>Complaince</a:t>
            </a:r>
            <a:r>
              <a:rPr lang="en-US" spc="0" dirty="0">
                <a:effectLst/>
                <a:latin typeface="Times New Roman" panose="02020603050405020304" pitchFamily="18" charset="0"/>
                <a:ea typeface="Times New Roman" panose="02020603050405020304" pitchFamily="18" charset="0"/>
              </a:rPr>
              <a:t> Process, 2023</a:t>
            </a:r>
            <a:endParaRPr lang="en-IN" spc="0" dirty="0">
              <a:effectLst/>
              <a:latin typeface="Times New Roman" panose="02020603050405020304" pitchFamily="18" charset="0"/>
              <a:ea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Debarag</a:t>
            </a:r>
            <a:r>
              <a:rPr lang="en-IN" dirty="0">
                <a:latin typeface="Times New Roman" panose="02020603050405020304" pitchFamily="18" charset="0"/>
                <a:cs typeface="Times New Roman" panose="02020603050405020304" pitchFamily="18" charset="0"/>
              </a:rPr>
              <a:t> Banerjee, Pooja Singh, Arjun </a:t>
            </a:r>
            <a:r>
              <a:rPr lang="en-IN" dirty="0" err="1">
                <a:latin typeface="Times New Roman" panose="02020603050405020304" pitchFamily="18" charset="0"/>
                <a:cs typeface="Times New Roman" panose="02020603050405020304" pitchFamily="18" charset="0"/>
              </a:rPr>
              <a:t>Avadhanam</a:t>
            </a:r>
            <a:r>
              <a:rPr lang="en-IN" dirty="0">
                <a:latin typeface="Times New Roman" panose="02020603050405020304" pitchFamily="18" charset="0"/>
                <a:cs typeface="Times New Roman" panose="02020603050405020304" pitchFamily="18" charset="0"/>
              </a:rPr>
              <a:t>, and Saksham Srivastava. Benchmarking </a:t>
            </a:r>
            <a:r>
              <a:rPr lang="en-IN" dirty="0" err="1">
                <a:latin typeface="Times New Roman" panose="02020603050405020304" pitchFamily="18" charset="0"/>
                <a:cs typeface="Times New Roman" panose="02020603050405020304" pitchFamily="18" charset="0"/>
              </a:rPr>
              <a:t>llm</a:t>
            </a:r>
            <a:r>
              <a:rPr lang="en-IN" dirty="0">
                <a:latin typeface="Times New Roman" panose="02020603050405020304" pitchFamily="18" charset="0"/>
                <a:cs typeface="Times New Roman" panose="02020603050405020304" pitchFamily="18" charset="0"/>
              </a:rPr>
              <a:t> powered chatbots: Methods and metrics. </a:t>
            </a:r>
            <a:r>
              <a:rPr lang="en-IN" dirty="0" err="1">
                <a:latin typeface="Times New Roman" panose="02020603050405020304" pitchFamily="18" charset="0"/>
                <a:cs typeface="Times New Roman" panose="02020603050405020304" pitchFamily="18" charset="0"/>
              </a:rPr>
              <a:t>arXiv</a:t>
            </a:r>
            <a:r>
              <a:rPr lang="en-IN" dirty="0">
                <a:latin typeface="Times New Roman" panose="02020603050405020304" pitchFamily="18" charset="0"/>
                <a:cs typeface="Times New Roman" panose="02020603050405020304" pitchFamily="18" charset="0"/>
              </a:rPr>
              <a:t> preprint arXiv:2308.04624, 2023.</a:t>
            </a:r>
          </a:p>
          <a:p>
            <a:pPr marL="285750" lvl="0" indent="-285750" algn="just" rtl="0">
              <a:spcBef>
                <a:spcPts val="0"/>
              </a:spcBef>
              <a:spcAft>
                <a:spcPts val="0"/>
              </a:spcAft>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Yuhao</a:t>
            </a:r>
            <a:r>
              <a:rPr lang="en-IN" dirty="0">
                <a:latin typeface="Times New Roman" panose="02020603050405020304" pitchFamily="18" charset="0"/>
                <a:cs typeface="Times New Roman" panose="02020603050405020304" pitchFamily="18" charset="0"/>
              </a:rPr>
              <a:t> Dan, </a:t>
            </a:r>
            <a:r>
              <a:rPr lang="en-IN" dirty="0" err="1">
                <a:latin typeface="Times New Roman" panose="02020603050405020304" pitchFamily="18" charset="0"/>
                <a:cs typeface="Times New Roman" panose="02020603050405020304" pitchFamily="18" charset="0"/>
              </a:rPr>
              <a:t>Zhikai</a:t>
            </a:r>
            <a:r>
              <a:rPr lang="en-IN" dirty="0">
                <a:latin typeface="Times New Roman" panose="02020603050405020304" pitchFamily="18" charset="0"/>
                <a:cs typeface="Times New Roman" panose="02020603050405020304" pitchFamily="18" charset="0"/>
              </a:rPr>
              <a:t> Lei, </a:t>
            </a:r>
            <a:r>
              <a:rPr lang="en-IN" dirty="0" err="1">
                <a:latin typeface="Times New Roman" panose="02020603050405020304" pitchFamily="18" charset="0"/>
                <a:cs typeface="Times New Roman" panose="02020603050405020304" pitchFamily="18" charset="0"/>
              </a:rPr>
              <a:t>Yiyang</a:t>
            </a:r>
            <a:r>
              <a:rPr lang="en-IN" dirty="0">
                <a:latin typeface="Times New Roman" panose="02020603050405020304" pitchFamily="18" charset="0"/>
                <a:cs typeface="Times New Roman" panose="02020603050405020304" pitchFamily="18" charset="0"/>
              </a:rPr>
              <a:t> Gu, Yong Li, </a:t>
            </a:r>
            <a:r>
              <a:rPr lang="en-IN" dirty="0" err="1">
                <a:latin typeface="Times New Roman" panose="02020603050405020304" pitchFamily="18" charset="0"/>
                <a:cs typeface="Times New Roman" panose="02020603050405020304" pitchFamily="18" charset="0"/>
              </a:rPr>
              <a:t>Jianghao</a:t>
            </a:r>
            <a:r>
              <a:rPr lang="en-IN" dirty="0">
                <a:latin typeface="Times New Roman" panose="02020603050405020304" pitchFamily="18" charset="0"/>
                <a:cs typeface="Times New Roman" panose="02020603050405020304" pitchFamily="18" charset="0"/>
              </a:rPr>
              <a:t> Yin, </a:t>
            </a:r>
            <a:r>
              <a:rPr lang="en-IN" dirty="0" err="1">
                <a:latin typeface="Times New Roman" panose="02020603050405020304" pitchFamily="18" charset="0"/>
                <a:cs typeface="Times New Roman" panose="02020603050405020304" pitchFamily="18" charset="0"/>
              </a:rPr>
              <a:t>Jiaju</a:t>
            </a:r>
            <a:r>
              <a:rPr lang="en-IN" dirty="0">
                <a:latin typeface="Times New Roman" panose="02020603050405020304" pitchFamily="18" charset="0"/>
                <a:cs typeface="Times New Roman" panose="02020603050405020304" pitchFamily="18" charset="0"/>
              </a:rPr>
              <a:t> Lin, </a:t>
            </a:r>
            <a:r>
              <a:rPr lang="en-IN" dirty="0" err="1">
                <a:latin typeface="Times New Roman" panose="02020603050405020304" pitchFamily="18" charset="0"/>
                <a:cs typeface="Times New Roman" panose="02020603050405020304" pitchFamily="18" charset="0"/>
              </a:rPr>
              <a:t>Linhao</a:t>
            </a:r>
            <a:r>
              <a:rPr lang="en-IN" dirty="0">
                <a:latin typeface="Times New Roman" panose="02020603050405020304" pitchFamily="18" charset="0"/>
                <a:cs typeface="Times New Roman" panose="02020603050405020304" pitchFamily="18" charset="0"/>
              </a:rPr>
              <a:t> Ye, </a:t>
            </a:r>
            <a:r>
              <a:rPr lang="en-IN" dirty="0" err="1">
                <a:latin typeface="Times New Roman" panose="02020603050405020304" pitchFamily="18" charset="0"/>
                <a:cs typeface="Times New Roman" panose="02020603050405020304" pitchFamily="18" charset="0"/>
              </a:rPr>
              <a:t>Zhiyan</a:t>
            </a:r>
            <a:r>
              <a:rPr lang="en-IN" dirty="0">
                <a:latin typeface="Times New Roman" panose="02020603050405020304" pitchFamily="18" charset="0"/>
                <a:cs typeface="Times New Roman" panose="02020603050405020304" pitchFamily="18" charset="0"/>
              </a:rPr>
              <a:t> Tie, </a:t>
            </a:r>
            <a:r>
              <a:rPr lang="en-IN" dirty="0" err="1">
                <a:latin typeface="Times New Roman" panose="02020603050405020304" pitchFamily="18" charset="0"/>
                <a:cs typeface="Times New Roman" panose="02020603050405020304" pitchFamily="18" charset="0"/>
              </a:rPr>
              <a:t>Yougen</a:t>
            </a:r>
            <a:r>
              <a:rPr lang="en-IN" dirty="0">
                <a:latin typeface="Times New Roman" panose="02020603050405020304" pitchFamily="18" charset="0"/>
                <a:cs typeface="Times New Roman" panose="02020603050405020304" pitchFamily="18" charset="0"/>
              </a:rPr>
              <a:t> Zhou, </a:t>
            </a:r>
            <a:r>
              <a:rPr lang="en-IN" dirty="0" err="1">
                <a:latin typeface="Times New Roman" panose="02020603050405020304" pitchFamily="18" charset="0"/>
                <a:cs typeface="Times New Roman" panose="02020603050405020304" pitchFamily="18" charset="0"/>
              </a:rPr>
              <a:t>Yilei</a:t>
            </a:r>
            <a:r>
              <a:rPr lang="en-IN" dirty="0">
                <a:latin typeface="Times New Roman" panose="02020603050405020304" pitchFamily="18" charset="0"/>
                <a:cs typeface="Times New Roman" panose="02020603050405020304" pitchFamily="18" charset="0"/>
              </a:rPr>
              <a:t> Wang, </a:t>
            </a:r>
            <a:r>
              <a:rPr lang="en-IN" dirty="0" err="1">
                <a:latin typeface="Times New Roman" panose="02020603050405020304" pitchFamily="18" charset="0"/>
                <a:cs typeface="Times New Roman" panose="02020603050405020304" pitchFamily="18" charset="0"/>
              </a:rPr>
              <a:t>Aimin</a:t>
            </a:r>
            <a:r>
              <a:rPr lang="en-IN" dirty="0">
                <a:latin typeface="Times New Roman" panose="02020603050405020304" pitchFamily="18" charset="0"/>
                <a:cs typeface="Times New Roman" panose="02020603050405020304" pitchFamily="18" charset="0"/>
              </a:rPr>
              <a:t> Zhou, Ze Zhou, Qin Chen, Jie Zhou, Liang He, and </a:t>
            </a:r>
            <a:r>
              <a:rPr lang="en-IN" dirty="0" err="1">
                <a:latin typeface="Times New Roman" panose="02020603050405020304" pitchFamily="18" charset="0"/>
                <a:cs typeface="Times New Roman" panose="02020603050405020304" pitchFamily="18" charset="0"/>
              </a:rPr>
              <a:t>Xipeng</a:t>
            </a:r>
            <a:r>
              <a:rPr lang="en-IN" dirty="0">
                <a:latin typeface="Times New Roman" panose="02020603050405020304" pitchFamily="18" charset="0"/>
                <a:cs typeface="Times New Roman" panose="02020603050405020304" pitchFamily="18" charset="0"/>
              </a:rPr>
              <a:t> Qiu. </a:t>
            </a:r>
            <a:r>
              <a:rPr lang="en-IN" dirty="0" err="1">
                <a:latin typeface="Times New Roman" panose="02020603050405020304" pitchFamily="18" charset="0"/>
                <a:cs typeface="Times New Roman" panose="02020603050405020304" pitchFamily="18" charset="0"/>
              </a:rPr>
              <a:t>Educhat</a:t>
            </a:r>
            <a:r>
              <a:rPr lang="en-IN" dirty="0">
                <a:latin typeface="Times New Roman" panose="02020603050405020304" pitchFamily="18" charset="0"/>
                <a:cs typeface="Times New Roman" panose="02020603050405020304" pitchFamily="18" charset="0"/>
              </a:rPr>
              <a:t>: A large-scale language model-based chatbot system for intelligent education, 2023.</a:t>
            </a:r>
          </a:p>
        </p:txBody>
      </p:sp>
      <p:pic>
        <p:nvPicPr>
          <p:cNvPr id="121" name="Google Shape;121;p22"/>
          <p:cNvPicPr preferRelativeResize="0"/>
          <p:nvPr/>
        </p:nvPicPr>
        <p:blipFill>
          <a:blip r:embed="rId3">
            <a:alphaModFix/>
          </a:blip>
          <a:stretch>
            <a:fillRect/>
          </a:stretch>
        </p:blipFill>
        <p:spPr>
          <a:xfrm>
            <a:off x="7468975" y="290600"/>
            <a:ext cx="1363325" cy="460650"/>
          </a:xfrm>
          <a:prstGeom prst="rect">
            <a:avLst/>
          </a:prstGeom>
          <a:noFill/>
          <a:ln>
            <a:noFill/>
          </a:ln>
        </p:spPr>
      </p:pic>
    </p:spTree>
    <p:extLst>
      <p:ext uri="{BB962C8B-B14F-4D97-AF65-F5344CB8AC3E}">
        <p14:creationId xmlns:p14="http://schemas.microsoft.com/office/powerpoint/2010/main" val="348906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8"/>
        <p:cNvGrpSpPr/>
        <p:nvPr/>
      </p:nvGrpSpPr>
      <p:grpSpPr>
        <a:xfrm>
          <a:off x="0" y="0"/>
          <a:ext cx="0" cy="0"/>
          <a:chOff x="0" y="0"/>
          <a:chExt cx="0" cy="0"/>
        </a:xfrm>
      </p:grpSpPr>
      <p:sp>
        <p:nvSpPr>
          <p:cNvPr id="119" name="Google Shape;119;p22"/>
          <p:cNvSpPr txBox="1"/>
          <p:nvPr/>
        </p:nvSpPr>
        <p:spPr>
          <a:xfrm>
            <a:off x="3526972" y="449943"/>
            <a:ext cx="1814286" cy="702107"/>
          </a:xfrm>
          <a:prstGeom prst="rect">
            <a:avLst/>
          </a:prstGeom>
          <a:noFill/>
          <a:ln>
            <a:noFill/>
          </a:ln>
        </p:spPr>
        <p:txBody>
          <a:bodyPr spcFirstLastPara="1" wrap="square" lIns="91425" tIns="91425" rIns="91425" bIns="91425" anchor="b" anchorCtr="0">
            <a:noAutofit/>
          </a:bodyPr>
          <a:lstStyle/>
          <a:p>
            <a:pPr marL="457200" lvl="0" indent="0" algn="l" rtl="0">
              <a:lnSpc>
                <a:spcPct val="150000"/>
              </a:lnSpc>
              <a:spcBef>
                <a:spcPts val="0"/>
              </a:spcBef>
              <a:spcAft>
                <a:spcPts val="0"/>
              </a:spcAft>
              <a:buNone/>
            </a:pPr>
            <a:endParaRPr sz="2600" dirty="0">
              <a:solidFill>
                <a:schemeClr val="bg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GB" sz="2500" dirty="0">
                <a:solidFill>
                  <a:schemeClr val="bg1"/>
                </a:solidFill>
                <a:latin typeface="Times New Roman"/>
                <a:ea typeface="Times New Roman"/>
                <a:cs typeface="Times New Roman"/>
                <a:sym typeface="Times New Roman"/>
              </a:rPr>
              <a:t>References</a:t>
            </a:r>
            <a:endParaRPr sz="2500" dirty="0">
              <a:solidFill>
                <a:schemeClr val="bg1"/>
              </a:solidFill>
              <a:latin typeface="Times New Roman"/>
              <a:ea typeface="Times New Roman"/>
              <a:cs typeface="Times New Roman"/>
              <a:sym typeface="Times New Roman"/>
            </a:endParaRPr>
          </a:p>
        </p:txBody>
      </p:sp>
      <p:sp>
        <p:nvSpPr>
          <p:cNvPr id="120" name="Google Shape;120;p22"/>
          <p:cNvSpPr txBox="1"/>
          <p:nvPr/>
        </p:nvSpPr>
        <p:spPr>
          <a:xfrm>
            <a:off x="617802" y="1088571"/>
            <a:ext cx="8084100" cy="3764329"/>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IBM Documentation. Socket programming. 2021. </a:t>
            </a:r>
          </a:p>
          <a:p>
            <a:pPr marL="285750" lvl="0" indent="-285750" algn="just" rtl="0">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Muhammad Usman Hadi, Rizwan Qureshi, Abbas Shah, Muhammad Irfan, Anas Zafar, Muhammad Bilal Shaikh, Naveed Akhtar, Jia Wu, </a:t>
            </a:r>
            <a:r>
              <a:rPr lang="en-IN" dirty="0" err="1">
                <a:latin typeface="Times New Roman" panose="02020603050405020304" pitchFamily="18" charset="0"/>
                <a:cs typeface="Times New Roman" panose="02020603050405020304" pitchFamily="18" charset="0"/>
              </a:rPr>
              <a:t>Seyedali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Mirjalili</a:t>
            </a:r>
            <a:r>
              <a:rPr lang="en-IN" dirty="0">
                <a:latin typeface="Times New Roman" panose="02020603050405020304" pitchFamily="18" charset="0"/>
                <a:cs typeface="Times New Roman" panose="02020603050405020304" pitchFamily="18" charset="0"/>
              </a:rPr>
              <a:t>, et al. Large language models: A comprehensive survey of its applications, challenges, limitations, and future prospects. 2023. </a:t>
            </a:r>
          </a:p>
          <a:p>
            <a:pPr marL="285750" lvl="0" indent="-285750" algn="just" rtl="0">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Ministry of Education. Ministry of education releases all India survey on higher education (AISHE) 2020-2021. 2023.</a:t>
            </a:r>
          </a:p>
          <a:p>
            <a:pPr marL="285750" lvl="0" indent="-285750" algn="just" rtl="0">
              <a:spcBef>
                <a:spcPts val="0"/>
              </a:spcBef>
              <a:spcAft>
                <a:spcPts val="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Hao Li Siddharth Misra. Non invasive fracture characterization based on the classification of sonic wave travel times. 2020. </a:t>
            </a:r>
            <a:endParaRPr lang="en-IN" dirty="0">
              <a:solidFill>
                <a:schemeClr val="bg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21" name="Google Shape;121;p22"/>
          <p:cNvPicPr preferRelativeResize="0"/>
          <p:nvPr/>
        </p:nvPicPr>
        <p:blipFill>
          <a:blip r:embed="rId3">
            <a:alphaModFix/>
          </a:blip>
          <a:stretch>
            <a:fillRect/>
          </a:stretch>
        </p:blipFill>
        <p:spPr>
          <a:xfrm>
            <a:off x="7468975" y="290600"/>
            <a:ext cx="1363325" cy="460650"/>
          </a:xfrm>
          <a:prstGeom prst="rect">
            <a:avLst/>
          </a:prstGeom>
          <a:noFill/>
          <a:ln>
            <a:noFill/>
          </a:ln>
        </p:spPr>
      </p:pic>
    </p:spTree>
    <p:extLst>
      <p:ext uri="{BB962C8B-B14F-4D97-AF65-F5344CB8AC3E}">
        <p14:creationId xmlns:p14="http://schemas.microsoft.com/office/powerpoint/2010/main" val="129399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713B-165A-29AA-FE58-9D12FD38B5A4}"/>
              </a:ext>
            </a:extLst>
          </p:cNvPr>
          <p:cNvSpPr>
            <a:spLocks noGrp="1"/>
          </p:cNvSpPr>
          <p:nvPr>
            <p:ph type="title"/>
          </p:nvPr>
        </p:nvSpPr>
        <p:spPr/>
        <p:txBody>
          <a:bodyPr>
            <a:normAutofit fontScale="90000"/>
          </a:bodyPr>
          <a:lstStyle/>
          <a:p>
            <a:pPr algn="ctr"/>
            <a:r>
              <a:rPr lang="en-IN" dirty="0">
                <a:solidFill>
                  <a:schemeClr val="bg1"/>
                </a:solidFill>
              </a:rPr>
              <a:t>Problem Statement</a:t>
            </a:r>
          </a:p>
        </p:txBody>
      </p:sp>
      <p:sp>
        <p:nvSpPr>
          <p:cNvPr id="3" name="Text Placeholder 2">
            <a:extLst>
              <a:ext uri="{FF2B5EF4-FFF2-40B4-BE49-F238E27FC236}">
                <a16:creationId xmlns:a16="http://schemas.microsoft.com/office/drawing/2014/main" id="{CA349E95-5D0D-D43E-BC0C-5750FBF181D7}"/>
              </a:ext>
            </a:extLst>
          </p:cNvPr>
          <p:cNvSpPr>
            <a:spLocks noGrp="1"/>
          </p:cNvSpPr>
          <p:nvPr>
            <p:ph type="body" idx="1"/>
          </p:nvPr>
        </p:nvSpPr>
        <p:spPr/>
        <p:txBody>
          <a:bodyPr>
            <a:normAutofit/>
          </a:bodyPr>
          <a:lstStyle/>
          <a:p>
            <a:pPr algn="just"/>
            <a:r>
              <a:rPr lang="en-US" sz="1400" dirty="0">
                <a:solidFill>
                  <a:schemeClr val="bg1"/>
                </a:solidFill>
                <a:latin typeface="Times New Roman" panose="02020603050405020304" pitchFamily="18" charset="0"/>
                <a:cs typeface="Times New Roman" panose="02020603050405020304" pitchFamily="18" charset="0"/>
              </a:rPr>
              <a:t>In today's environment, kids face numerous questions while determining what to do after school. They question which subjects are relevant to their interests, which universities offer decent courses, and how to navigate the application process. The main goal is to ensure that their academic investment leads to a successful career. A higher education counselor can address these questions and provide the finest guidance. To make things easier for students, we created the ‘HICON AI' chatbot, which offers straightforward, accessible, and tailored counseling sessions.</a:t>
            </a:r>
            <a:endParaRPr lang="en-IN" sz="1400" dirty="0">
              <a:solidFill>
                <a:schemeClr val="bg1"/>
              </a:solidFill>
              <a:latin typeface="Times New Roman" panose="02020603050405020304" pitchFamily="18" charset="0"/>
              <a:cs typeface="Times New Roman" panose="02020603050405020304" pitchFamily="18" charset="0"/>
            </a:endParaRPr>
          </a:p>
        </p:txBody>
      </p:sp>
      <p:pic>
        <p:nvPicPr>
          <p:cNvPr id="4" name="Google Shape;64;p14">
            <a:extLst>
              <a:ext uri="{FF2B5EF4-FFF2-40B4-BE49-F238E27FC236}">
                <a16:creationId xmlns:a16="http://schemas.microsoft.com/office/drawing/2014/main" id="{62FED444-1D88-48C7-BB29-8C308DE6B5D6}"/>
              </a:ext>
            </a:extLst>
          </p:cNvPr>
          <p:cNvPicPr preferRelativeResize="0"/>
          <p:nvPr/>
        </p:nvPicPr>
        <p:blipFill>
          <a:blip r:embed="rId2">
            <a:alphaModFix/>
          </a:blip>
          <a:stretch>
            <a:fillRect/>
          </a:stretch>
        </p:blipFill>
        <p:spPr>
          <a:xfrm>
            <a:off x="7468975" y="290600"/>
            <a:ext cx="1363325" cy="460650"/>
          </a:xfrm>
          <a:prstGeom prst="rect">
            <a:avLst/>
          </a:prstGeom>
          <a:noFill/>
          <a:ln>
            <a:noFill/>
          </a:ln>
        </p:spPr>
      </p:pic>
    </p:spTree>
    <p:extLst>
      <p:ext uri="{BB962C8B-B14F-4D97-AF65-F5344CB8AC3E}">
        <p14:creationId xmlns:p14="http://schemas.microsoft.com/office/powerpoint/2010/main" val="131655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
        <p:cNvGrpSpPr/>
        <p:nvPr/>
      </p:nvGrpSpPr>
      <p:grpSpPr>
        <a:xfrm>
          <a:off x="0" y="0"/>
          <a:ext cx="0" cy="0"/>
          <a:chOff x="0" y="0"/>
          <a:chExt cx="0" cy="0"/>
        </a:xfrm>
      </p:grpSpPr>
      <p:sp>
        <p:nvSpPr>
          <p:cNvPr id="76" name="Google Shape;76;p16"/>
          <p:cNvSpPr txBox="1"/>
          <p:nvPr/>
        </p:nvSpPr>
        <p:spPr>
          <a:xfrm>
            <a:off x="311700" y="660050"/>
            <a:ext cx="8520600" cy="53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2500" dirty="0">
                <a:solidFill>
                  <a:schemeClr val="bg1"/>
                </a:solidFill>
                <a:latin typeface="Times New Roman"/>
                <a:ea typeface="Times New Roman"/>
                <a:cs typeface="Times New Roman"/>
                <a:sym typeface="Times New Roman"/>
              </a:rPr>
              <a:t>Motivation</a:t>
            </a:r>
            <a:endParaRPr sz="2500" dirty="0">
              <a:solidFill>
                <a:schemeClr val="bg1"/>
              </a:solidFill>
              <a:latin typeface="Times New Roman"/>
              <a:ea typeface="Times New Roman"/>
              <a:cs typeface="Times New Roman"/>
              <a:sym typeface="Times New Roman"/>
            </a:endParaRPr>
          </a:p>
        </p:txBody>
      </p:sp>
      <p:sp>
        <p:nvSpPr>
          <p:cNvPr id="77" name="Google Shape;77;p16"/>
          <p:cNvSpPr txBox="1"/>
          <p:nvPr/>
        </p:nvSpPr>
        <p:spPr>
          <a:xfrm>
            <a:off x="311700" y="1468525"/>
            <a:ext cx="8520600" cy="2554515"/>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n-US" dirty="0">
                <a:solidFill>
                  <a:schemeClr val="bg1"/>
                </a:solidFill>
                <a:latin typeface="Times New Roman"/>
                <a:ea typeface="Times New Roman"/>
                <a:cs typeface="Times New Roman"/>
                <a:sym typeface="Times New Roman"/>
              </a:rPr>
              <a:t>1. After a successful paper publication for this product, we are eager to add new and beneficiary elements to our product.</a:t>
            </a:r>
          </a:p>
          <a:p>
            <a:pPr lvl="0" algn="just" rtl="0">
              <a:spcBef>
                <a:spcPts val="0"/>
              </a:spcBef>
              <a:spcAft>
                <a:spcPts val="0"/>
              </a:spcAft>
            </a:pPr>
            <a:endParaRPr lang="en-US" dirty="0">
              <a:solidFill>
                <a:schemeClr val="bg1"/>
              </a:solidFill>
              <a:latin typeface="Times New Roman"/>
              <a:ea typeface="Times New Roman"/>
              <a:cs typeface="Times New Roman"/>
              <a:sym typeface="Times New Roman"/>
            </a:endParaRPr>
          </a:p>
          <a:p>
            <a:pPr lvl="0" algn="just" rtl="0">
              <a:spcBef>
                <a:spcPts val="0"/>
              </a:spcBef>
              <a:spcAft>
                <a:spcPts val="0"/>
              </a:spcAft>
            </a:pPr>
            <a:r>
              <a:rPr lang="en-US" dirty="0">
                <a:solidFill>
                  <a:schemeClr val="bg1"/>
                </a:solidFill>
                <a:latin typeface="Times New Roman"/>
                <a:ea typeface="Times New Roman"/>
                <a:cs typeface="Times New Roman"/>
                <a:sym typeface="Times New Roman"/>
              </a:rPr>
              <a:t>2. The unavailability of any such tool in the market makes us pursue our research on this topic. Moreover, we can use the right tools and knowledge to build such a product.</a:t>
            </a:r>
          </a:p>
          <a:p>
            <a:pPr marL="342900" lvl="0" indent="-342900" algn="just" rtl="0">
              <a:spcBef>
                <a:spcPts val="0"/>
              </a:spcBef>
              <a:spcAft>
                <a:spcPts val="0"/>
              </a:spcAft>
              <a:buAutoNum type="arabicPeriod"/>
            </a:pPr>
            <a:endParaRPr lang="en-US" dirty="0">
              <a:solidFill>
                <a:schemeClr val="bg1"/>
              </a:solidFill>
              <a:latin typeface="Times New Roman"/>
              <a:ea typeface="Times New Roman"/>
              <a:cs typeface="Times New Roman"/>
              <a:sym typeface="Times New Roman"/>
            </a:endParaRPr>
          </a:p>
          <a:p>
            <a:pPr lvl="0" algn="just" rtl="0">
              <a:spcBef>
                <a:spcPts val="0"/>
              </a:spcBef>
              <a:spcAft>
                <a:spcPts val="0"/>
              </a:spcAft>
            </a:pPr>
            <a:r>
              <a:rPr lang="en-US" dirty="0">
                <a:solidFill>
                  <a:schemeClr val="bg1"/>
                </a:solidFill>
                <a:latin typeface="Times New Roman"/>
                <a:ea typeface="Times New Roman"/>
                <a:cs typeface="Times New Roman"/>
                <a:sym typeface="Times New Roman"/>
              </a:rPr>
              <a:t>3. To ensure the best results, the model will take proper information about the person and be further processed to choose the category. A further approach will be to generate category-wise prompts based on personal information.</a:t>
            </a:r>
          </a:p>
          <a:p>
            <a:pPr lvl="0" algn="just" rtl="0">
              <a:spcBef>
                <a:spcPts val="0"/>
              </a:spcBef>
              <a:spcAft>
                <a:spcPts val="0"/>
              </a:spcAft>
            </a:pPr>
            <a:endParaRPr lang="en-US" dirty="0">
              <a:solidFill>
                <a:schemeClr val="bg1"/>
              </a:solidFill>
              <a:latin typeface="Times New Roman"/>
              <a:ea typeface="Times New Roman"/>
              <a:cs typeface="Times New Roman"/>
              <a:sym typeface="Times New Roman"/>
            </a:endParaRPr>
          </a:p>
          <a:p>
            <a:pPr lvl="0" algn="just" rtl="0">
              <a:spcBef>
                <a:spcPts val="0"/>
              </a:spcBef>
              <a:spcAft>
                <a:spcPts val="0"/>
              </a:spcAft>
            </a:pPr>
            <a:r>
              <a:rPr lang="en-US" dirty="0">
                <a:solidFill>
                  <a:schemeClr val="bg1"/>
                </a:solidFill>
                <a:latin typeface="Times New Roman"/>
                <a:ea typeface="Times New Roman"/>
                <a:cs typeface="Times New Roman"/>
                <a:sym typeface="Times New Roman"/>
              </a:rPr>
              <a:t>4. Data for this category deduction is also self-made, which makes us go deeper in the field. This time, we will extend our boundaries by fine-tuning to data on some colleges as well.</a:t>
            </a:r>
            <a:endParaRPr dirty="0">
              <a:solidFill>
                <a:schemeClr val="bg1"/>
              </a:solidFill>
              <a:latin typeface="Times New Roman"/>
              <a:ea typeface="Times New Roman"/>
              <a:cs typeface="Times New Roman"/>
              <a:sym typeface="Times New Roman"/>
            </a:endParaRPr>
          </a:p>
        </p:txBody>
      </p:sp>
      <p:pic>
        <p:nvPicPr>
          <p:cNvPr id="78" name="Google Shape;78;p16"/>
          <p:cNvPicPr preferRelativeResize="0"/>
          <p:nvPr/>
        </p:nvPicPr>
        <p:blipFill>
          <a:blip r:embed="rId3">
            <a:alphaModFix/>
          </a:blip>
          <a:stretch>
            <a:fillRect/>
          </a:stretch>
        </p:blipFill>
        <p:spPr>
          <a:xfrm>
            <a:off x="7468975" y="290600"/>
            <a:ext cx="1363325" cy="460650"/>
          </a:xfrm>
          <a:prstGeom prst="rect">
            <a:avLst/>
          </a:prstGeom>
          <a:noFill/>
          <a:ln>
            <a:noFill/>
          </a:ln>
        </p:spPr>
      </p:pic>
    </p:spTree>
    <p:extLst>
      <p:ext uri="{BB962C8B-B14F-4D97-AF65-F5344CB8AC3E}">
        <p14:creationId xmlns:p14="http://schemas.microsoft.com/office/powerpoint/2010/main" val="294092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3715200" y="427872"/>
            <a:ext cx="1713600" cy="492000"/>
          </a:xfrm>
          <a:prstGeom prst="rect">
            <a:avLst/>
          </a:prstGeom>
          <a:noFill/>
          <a:ln>
            <a:noFill/>
          </a:ln>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500" dirty="0">
                <a:solidFill>
                  <a:schemeClr val="bg1"/>
                </a:solidFill>
                <a:latin typeface="Times New Roman"/>
                <a:ea typeface="Times New Roman"/>
                <a:cs typeface="Times New Roman"/>
                <a:sym typeface="Times New Roman"/>
              </a:rPr>
              <a:t>Objectives</a:t>
            </a:r>
            <a:endParaRPr sz="2500" dirty="0">
              <a:solidFill>
                <a:schemeClr val="bg1"/>
              </a:solidFill>
              <a:latin typeface="Times New Roman"/>
              <a:ea typeface="Times New Roman"/>
              <a:cs typeface="Times New Roman"/>
              <a:sym typeface="Times New Roman"/>
            </a:endParaRPr>
          </a:p>
        </p:txBody>
      </p:sp>
      <p:sp>
        <p:nvSpPr>
          <p:cNvPr id="91" name="Google Shape;91;p18"/>
          <p:cNvSpPr txBox="1"/>
          <p:nvPr/>
        </p:nvSpPr>
        <p:spPr>
          <a:xfrm>
            <a:off x="119921" y="976067"/>
            <a:ext cx="8480031" cy="2591757"/>
          </a:xfrm>
          <a:prstGeom prst="rect">
            <a:avLst/>
          </a:prstGeom>
          <a:noFill/>
          <a:ln>
            <a:noFill/>
          </a:ln>
        </p:spPr>
        <p:txBody>
          <a:bodyPr spcFirstLastPara="1" wrap="square" lIns="91425" tIns="91425" rIns="91425" bIns="91425" anchor="t" anchorCtr="0">
            <a:noAutofit/>
          </a:bodyPr>
          <a:lstStyle/>
          <a:p>
            <a:pPr marL="800100" lvl="0" indent="-342900" algn="just" rtl="0">
              <a:spcBef>
                <a:spcPts val="0"/>
              </a:spcBef>
              <a:spcAft>
                <a:spcPts val="0"/>
              </a:spcAft>
              <a:buAutoNum type="arabicPeriod"/>
            </a:pPr>
            <a:r>
              <a:rPr lang="en-US" b="1" dirty="0">
                <a:solidFill>
                  <a:schemeClr val="bg1"/>
                </a:solidFill>
                <a:latin typeface="Times New Roman"/>
                <a:ea typeface="Times New Roman"/>
                <a:cs typeface="Times New Roman"/>
                <a:sym typeface="Times New Roman"/>
              </a:rPr>
              <a:t>Dataset: </a:t>
            </a:r>
            <a:r>
              <a:rPr lang="en-US" dirty="0">
                <a:solidFill>
                  <a:schemeClr val="bg1"/>
                </a:solidFill>
                <a:latin typeface="Times New Roman"/>
                <a:ea typeface="Times New Roman"/>
                <a:cs typeface="Times New Roman"/>
                <a:sym typeface="Times New Roman"/>
              </a:rPr>
              <a:t>Own Data Created with many parameters. A prompt and Completion set for fine-tuning model.</a:t>
            </a:r>
          </a:p>
          <a:p>
            <a:pPr marL="457200" lvl="0" algn="just" rtl="0">
              <a:spcBef>
                <a:spcPts val="0"/>
              </a:spcBef>
              <a:spcAft>
                <a:spcPts val="0"/>
              </a:spcAft>
            </a:pPr>
            <a:endParaRPr lang="en-US" dirty="0">
              <a:solidFill>
                <a:schemeClr val="bg1"/>
              </a:solidFill>
              <a:latin typeface="Times New Roman"/>
              <a:ea typeface="Times New Roman"/>
              <a:cs typeface="Times New Roman"/>
              <a:sym typeface="Times New Roman"/>
            </a:endParaRPr>
          </a:p>
          <a:p>
            <a:pPr marL="457200" lvl="0" algn="just" rtl="0">
              <a:spcBef>
                <a:spcPts val="0"/>
              </a:spcBef>
              <a:spcAft>
                <a:spcPts val="0"/>
              </a:spcAft>
            </a:pPr>
            <a:r>
              <a:rPr lang="en-US" b="1" dirty="0">
                <a:solidFill>
                  <a:schemeClr val="bg1"/>
                </a:solidFill>
                <a:latin typeface="Times New Roman"/>
                <a:ea typeface="Times New Roman"/>
                <a:cs typeface="Times New Roman"/>
                <a:sym typeface="Times New Roman"/>
              </a:rPr>
              <a:t>2. Categorization:</a:t>
            </a:r>
            <a:r>
              <a:rPr lang="en-US" dirty="0">
                <a:solidFill>
                  <a:schemeClr val="bg1"/>
                </a:solidFill>
                <a:latin typeface="Times New Roman"/>
                <a:ea typeface="Times New Roman"/>
                <a:cs typeface="Times New Roman"/>
                <a:sym typeface="Times New Roman"/>
              </a:rPr>
              <a:t> There are four classes/categories. Category 1 represents people with absolutely no knowledge of the whole process. Category 2 represents people who just started exploring the field. Who may have some things in their resume - projects, internships, or research papers. Category 3 represents people with the required knowledge, but some things still need to be added, which they need to take care of. Category 4 represents people with everything necessary in their resume but still want to gain extra knowledge of the process to ensure they stay in everything.</a:t>
            </a:r>
          </a:p>
          <a:p>
            <a:pPr marL="457200" lvl="0" algn="just" rtl="0">
              <a:spcBef>
                <a:spcPts val="0"/>
              </a:spcBef>
              <a:spcAft>
                <a:spcPts val="0"/>
              </a:spcAft>
            </a:pPr>
            <a:endParaRPr lang="en-US" dirty="0">
              <a:solidFill>
                <a:schemeClr val="bg1"/>
              </a:solidFill>
              <a:latin typeface="Times New Roman"/>
              <a:ea typeface="Times New Roman"/>
              <a:cs typeface="Times New Roman"/>
              <a:sym typeface="Times New Roman"/>
            </a:endParaRPr>
          </a:p>
          <a:p>
            <a:pPr marL="457200" lvl="0" algn="just" rtl="0">
              <a:spcBef>
                <a:spcPts val="0"/>
              </a:spcBef>
              <a:spcAft>
                <a:spcPts val="0"/>
              </a:spcAft>
            </a:pPr>
            <a:r>
              <a:rPr lang="en-US" b="1" dirty="0">
                <a:solidFill>
                  <a:schemeClr val="bg1"/>
                </a:solidFill>
                <a:latin typeface="Times New Roman"/>
                <a:ea typeface="Times New Roman"/>
                <a:cs typeface="Times New Roman"/>
                <a:sym typeface="Times New Roman"/>
              </a:rPr>
              <a:t>3. LLM:</a:t>
            </a:r>
            <a:r>
              <a:rPr lang="en-US" dirty="0">
                <a:solidFill>
                  <a:schemeClr val="bg1"/>
                </a:solidFill>
                <a:latin typeface="Times New Roman"/>
                <a:ea typeface="Times New Roman"/>
                <a:cs typeface="Times New Roman"/>
                <a:sym typeface="Times New Roman"/>
              </a:rPr>
              <a:t> After the categorization, LLMs will generate responses based on 10-15 prompts for each category. The LLMs may be GPT-3 or Llama. These responses will be very structured and entirely in the context of the class and the person asking.</a:t>
            </a:r>
          </a:p>
          <a:p>
            <a:pPr marL="457200" lvl="0" algn="just" rtl="0">
              <a:spcBef>
                <a:spcPts val="0"/>
              </a:spcBef>
              <a:spcAft>
                <a:spcPts val="0"/>
              </a:spcAft>
            </a:pPr>
            <a:endParaRPr lang="en-US" dirty="0">
              <a:solidFill>
                <a:schemeClr val="bg1"/>
              </a:solidFill>
              <a:latin typeface="Times New Roman"/>
              <a:ea typeface="Times New Roman"/>
              <a:cs typeface="Times New Roman"/>
              <a:sym typeface="Times New Roman"/>
            </a:endParaRPr>
          </a:p>
          <a:p>
            <a:pPr marL="457200" lvl="0" algn="just" rtl="0">
              <a:spcBef>
                <a:spcPts val="0"/>
              </a:spcBef>
              <a:spcAft>
                <a:spcPts val="0"/>
              </a:spcAft>
            </a:pPr>
            <a:r>
              <a:rPr lang="en-US" dirty="0">
                <a:solidFill>
                  <a:schemeClr val="bg1"/>
                </a:solidFill>
                <a:latin typeface="Times New Roman"/>
                <a:ea typeface="Times New Roman"/>
                <a:cs typeface="Times New Roman"/>
                <a:sym typeface="Times New Roman"/>
              </a:rPr>
              <a:t>4. </a:t>
            </a:r>
            <a:r>
              <a:rPr lang="en-US" b="1" dirty="0">
                <a:solidFill>
                  <a:schemeClr val="bg1"/>
                </a:solidFill>
                <a:latin typeface="Times New Roman"/>
                <a:ea typeface="Times New Roman"/>
                <a:cs typeface="Times New Roman"/>
                <a:sym typeface="Times New Roman"/>
              </a:rPr>
              <a:t>Retrieval Augmented Generation: </a:t>
            </a:r>
            <a:r>
              <a:rPr lang="en-US" dirty="0">
                <a:solidFill>
                  <a:schemeClr val="bg1"/>
                </a:solidFill>
                <a:latin typeface="Times New Roman"/>
                <a:ea typeface="Times New Roman"/>
                <a:cs typeface="Times New Roman"/>
                <a:sym typeface="Times New Roman"/>
              </a:rPr>
              <a:t>We can get the context of the Prompt based on real time by extracting information from online sources and use it to give even better solutions.</a:t>
            </a:r>
            <a:endParaRPr dirty="0">
              <a:solidFill>
                <a:schemeClr val="bg1"/>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7468975" y="290600"/>
            <a:ext cx="1363325" cy="46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3163289" y="526712"/>
            <a:ext cx="2663115" cy="492000"/>
          </a:xfrm>
          <a:prstGeom prst="rect">
            <a:avLst/>
          </a:prstGeom>
          <a:noFill/>
          <a:ln>
            <a:noFill/>
          </a:ln>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500" dirty="0">
                <a:solidFill>
                  <a:schemeClr val="bg1"/>
                </a:solidFill>
                <a:latin typeface="Times New Roman"/>
                <a:ea typeface="Times New Roman"/>
                <a:cs typeface="Times New Roman"/>
                <a:sym typeface="Times New Roman"/>
              </a:rPr>
              <a:t>Literature</a:t>
            </a:r>
            <a:r>
              <a:rPr lang="en-US" sz="2500" dirty="0">
                <a:solidFill>
                  <a:schemeClr val="dk1"/>
                </a:solidFill>
                <a:latin typeface="Times New Roman"/>
                <a:ea typeface="Times New Roman"/>
                <a:cs typeface="Times New Roman"/>
                <a:sym typeface="Times New Roman"/>
              </a:rPr>
              <a:t> </a:t>
            </a:r>
            <a:r>
              <a:rPr lang="en-US" sz="2500" dirty="0">
                <a:solidFill>
                  <a:schemeClr val="bg1"/>
                </a:solidFill>
                <a:latin typeface="Times New Roman"/>
                <a:ea typeface="Times New Roman"/>
                <a:cs typeface="Times New Roman"/>
                <a:sym typeface="Times New Roman"/>
              </a:rPr>
              <a:t>Review</a:t>
            </a:r>
            <a:endParaRPr sz="2500" dirty="0">
              <a:solidFill>
                <a:schemeClr val="bg1"/>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7468975" y="290600"/>
            <a:ext cx="1363325" cy="460650"/>
          </a:xfrm>
          <a:prstGeom prst="rect">
            <a:avLst/>
          </a:prstGeom>
          <a:noFill/>
          <a:ln>
            <a:noFill/>
          </a:ln>
        </p:spPr>
      </p:pic>
      <p:graphicFrame>
        <p:nvGraphicFramePr>
          <p:cNvPr id="2" name="Table 2">
            <a:extLst>
              <a:ext uri="{FF2B5EF4-FFF2-40B4-BE49-F238E27FC236}">
                <a16:creationId xmlns:a16="http://schemas.microsoft.com/office/drawing/2014/main" id="{8F981835-2C3A-493C-90EC-D2D110E8E72F}"/>
              </a:ext>
            </a:extLst>
          </p:cNvPr>
          <p:cNvGraphicFramePr>
            <a:graphicFrameLocks noGrp="1"/>
          </p:cNvGraphicFramePr>
          <p:nvPr>
            <p:extLst>
              <p:ext uri="{D42A27DB-BD31-4B8C-83A1-F6EECF244321}">
                <p14:modId xmlns:p14="http://schemas.microsoft.com/office/powerpoint/2010/main" val="3891719745"/>
              </p:ext>
            </p:extLst>
          </p:nvPr>
        </p:nvGraphicFramePr>
        <p:xfrm>
          <a:off x="331985" y="1178016"/>
          <a:ext cx="8480030" cy="3291840"/>
        </p:xfrm>
        <a:graphic>
          <a:graphicData uri="http://schemas.openxmlformats.org/drawingml/2006/table">
            <a:tbl>
              <a:tblPr firstRow="1" bandRow="1">
                <a:tableStyleId>{5C22544A-7EE6-4342-B048-85BDC9FD1C3A}</a:tableStyleId>
              </a:tblPr>
              <a:tblGrid>
                <a:gridCol w="1696006">
                  <a:extLst>
                    <a:ext uri="{9D8B030D-6E8A-4147-A177-3AD203B41FA5}">
                      <a16:colId xmlns:a16="http://schemas.microsoft.com/office/drawing/2014/main" val="1220281726"/>
                    </a:ext>
                  </a:extLst>
                </a:gridCol>
                <a:gridCol w="1696006">
                  <a:extLst>
                    <a:ext uri="{9D8B030D-6E8A-4147-A177-3AD203B41FA5}">
                      <a16:colId xmlns:a16="http://schemas.microsoft.com/office/drawing/2014/main" val="2851101048"/>
                    </a:ext>
                  </a:extLst>
                </a:gridCol>
                <a:gridCol w="1696006">
                  <a:extLst>
                    <a:ext uri="{9D8B030D-6E8A-4147-A177-3AD203B41FA5}">
                      <a16:colId xmlns:a16="http://schemas.microsoft.com/office/drawing/2014/main" val="3427932512"/>
                    </a:ext>
                  </a:extLst>
                </a:gridCol>
                <a:gridCol w="1696006">
                  <a:extLst>
                    <a:ext uri="{9D8B030D-6E8A-4147-A177-3AD203B41FA5}">
                      <a16:colId xmlns:a16="http://schemas.microsoft.com/office/drawing/2014/main" val="171493161"/>
                    </a:ext>
                  </a:extLst>
                </a:gridCol>
                <a:gridCol w="1696006">
                  <a:extLst>
                    <a:ext uri="{9D8B030D-6E8A-4147-A177-3AD203B41FA5}">
                      <a16:colId xmlns:a16="http://schemas.microsoft.com/office/drawing/2014/main" val="3893744154"/>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PAPER NAME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LIMITATIONS/ FUTURE SCOPE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39014059"/>
                  </a:ext>
                </a:extLst>
              </a:tr>
              <a:tr h="370840">
                <a:tc>
                  <a:txBody>
                    <a:bodyPr/>
                    <a:lstStyle/>
                    <a:p>
                      <a:r>
                        <a:rPr lang="en-US" sz="1000" dirty="0">
                          <a:solidFill>
                            <a:srgbClr val="23DB23"/>
                          </a:solidFill>
                          <a:hlinkClick r:id="rId4">
                            <a:extLst>
                              <a:ext uri="{A12FA001-AC4F-418D-AE19-62706E023703}">
                                <ahyp:hlinkClr xmlns:ahyp="http://schemas.microsoft.com/office/drawing/2018/hyperlinkcolor" val="tx"/>
                              </a:ext>
                            </a:extLst>
                          </a:hlinkClick>
                        </a:rPr>
                        <a:t>EduChat: A Large-Scale Language Model-based Chatbot System</a:t>
                      </a:r>
                    </a:p>
                    <a:p>
                      <a:r>
                        <a:rPr lang="en-US" sz="1000" dirty="0">
                          <a:solidFill>
                            <a:srgbClr val="23DB23"/>
                          </a:solidFill>
                          <a:hlinkClick r:id="rId4">
                            <a:extLst>
                              <a:ext uri="{A12FA001-AC4F-418D-AE19-62706E023703}">
                                <ahyp:hlinkClr xmlns:ahyp="http://schemas.microsoft.com/office/drawing/2018/hyperlinkcolor" val="tx"/>
                              </a:ext>
                            </a:extLst>
                          </a:hlinkClick>
                        </a:rPr>
                        <a:t>for Intelligent Education </a:t>
                      </a:r>
                      <a:r>
                        <a:rPr lang="en-US" sz="1000" dirty="0">
                          <a:solidFill>
                            <a:schemeClr val="bg1"/>
                          </a:solidFill>
                        </a:rPr>
                        <a:t>(2023)</a:t>
                      </a:r>
                      <a:endParaRPr lang="en-IN" sz="1000" dirty="0">
                        <a:solidFill>
                          <a:schemeClr val="bg1"/>
                        </a:solidFill>
                      </a:endParaRPr>
                    </a:p>
                  </a:txBody>
                  <a:tcPr/>
                </a:tc>
                <a:tc>
                  <a:txBody>
                    <a:bodyPr/>
                    <a:lstStyle/>
                    <a:p>
                      <a:r>
                        <a:rPr lang="en-US" sz="1000" dirty="0">
                          <a:solidFill>
                            <a:schemeClr val="bg1"/>
                          </a:solidFill>
                        </a:rPr>
                        <a:t>Using LLM, it has 2 objectives</a:t>
                      </a:r>
                    </a:p>
                    <a:p>
                      <a:pPr marL="228600" indent="-228600">
                        <a:buFont typeface="+mj-lt"/>
                        <a:buAutoNum type="arabicPeriod"/>
                      </a:pPr>
                      <a:r>
                        <a:rPr lang="en-IN" sz="1000" dirty="0">
                          <a:solidFill>
                            <a:schemeClr val="bg1"/>
                          </a:solidFill>
                        </a:rPr>
                        <a:t>Retrieval-Augmented Open Question Answering(QA)</a:t>
                      </a:r>
                    </a:p>
                    <a:p>
                      <a:pPr marL="228600" indent="-228600">
                        <a:buFont typeface="+mj-lt"/>
                        <a:buAutoNum type="arabicPeriod"/>
                      </a:pPr>
                      <a:r>
                        <a:rPr lang="en-IN" sz="1000" dirty="0">
                          <a:solidFill>
                            <a:schemeClr val="bg1"/>
                          </a:solidFill>
                        </a:rPr>
                        <a:t>Socratic Teaching</a:t>
                      </a:r>
                    </a:p>
                  </a:txBody>
                  <a:tcPr/>
                </a:tc>
                <a:tc>
                  <a:txBody>
                    <a:bodyPr/>
                    <a:lstStyle/>
                    <a:p>
                      <a:r>
                        <a:rPr lang="en-US" sz="1000" dirty="0">
                          <a:solidFill>
                            <a:schemeClr val="bg1"/>
                          </a:solidFill>
                        </a:rPr>
                        <a:t>Collection of data using books, journals, etc.</a:t>
                      </a:r>
                    </a:p>
                    <a:p>
                      <a:r>
                        <a:rPr lang="en-US" sz="1000" dirty="0">
                          <a:solidFill>
                            <a:schemeClr val="bg1"/>
                          </a:solidFill>
                        </a:rPr>
                        <a:t>Feeding the model the data by pre-processing;</a:t>
                      </a:r>
                    </a:p>
                    <a:p>
                      <a:r>
                        <a:rPr lang="en-US" sz="1000" dirty="0">
                          <a:solidFill>
                            <a:schemeClr val="bg1"/>
                          </a:solidFill>
                        </a:rPr>
                        <a:t>Fine-tuning the model for the desired tasks.;</a:t>
                      </a:r>
                    </a:p>
                    <a:p>
                      <a:r>
                        <a:rPr lang="en-US" sz="1000" dirty="0">
                          <a:solidFill>
                            <a:schemeClr val="bg1"/>
                          </a:solidFill>
                        </a:rPr>
                        <a:t>RA method to remove hallucinations.;</a:t>
                      </a:r>
                      <a:endParaRPr lang="en-IN" sz="1000" dirty="0">
                        <a:solidFill>
                          <a:schemeClr val="bg1"/>
                        </a:solidFill>
                      </a:endParaRPr>
                    </a:p>
                  </a:txBody>
                  <a:tcPr/>
                </a:tc>
                <a:tc>
                  <a:txBody>
                    <a:bodyPr/>
                    <a:lstStyle/>
                    <a:p>
                      <a:pPr marL="228600" indent="-228600">
                        <a:buAutoNum type="arabicPeriod"/>
                      </a:pPr>
                      <a:r>
                        <a:rPr lang="en-US" sz="1000" dirty="0">
                          <a:solidFill>
                            <a:schemeClr val="bg1"/>
                          </a:solidFill>
                        </a:rPr>
                        <a:t>Fine-grained Essay Assessment</a:t>
                      </a:r>
                    </a:p>
                    <a:p>
                      <a:pPr marL="228600" indent="-228600">
                        <a:buAutoNum type="arabicPeriod"/>
                      </a:pPr>
                      <a:r>
                        <a:rPr lang="en-IN" sz="1000" dirty="0">
                          <a:solidFill>
                            <a:schemeClr val="bg1"/>
                          </a:solidFill>
                        </a:rPr>
                        <a:t>Socratic Teaching</a:t>
                      </a:r>
                    </a:p>
                    <a:p>
                      <a:pPr marL="228600" indent="-228600">
                        <a:buAutoNum type="arabicPeriod"/>
                      </a:pPr>
                      <a:r>
                        <a:rPr lang="en-IN" sz="1000" dirty="0">
                          <a:solidFill>
                            <a:schemeClr val="bg1"/>
                          </a:solidFill>
                        </a:rPr>
                        <a:t>Psychology-based Emotional Support</a:t>
                      </a:r>
                    </a:p>
                  </a:txBody>
                  <a:tcPr/>
                </a:tc>
                <a:tc>
                  <a:txBody>
                    <a:bodyPr/>
                    <a:lstStyle/>
                    <a:p>
                      <a:r>
                        <a:rPr lang="en-US" sz="1000" dirty="0">
                          <a:solidFill>
                            <a:schemeClr val="bg1"/>
                          </a:solidFill>
                        </a:rPr>
                        <a:t>1. Expanding to major functions such as career planning, course guidance, question generation, etc.</a:t>
                      </a:r>
                      <a:endParaRPr lang="en-IN" sz="1000" dirty="0">
                        <a:solidFill>
                          <a:schemeClr val="bg1"/>
                        </a:solidFill>
                      </a:endParaRPr>
                    </a:p>
                  </a:txBody>
                  <a:tcPr/>
                </a:tc>
                <a:extLst>
                  <a:ext uri="{0D108BD9-81ED-4DB2-BD59-A6C34878D82A}">
                    <a16:rowId xmlns:a16="http://schemas.microsoft.com/office/drawing/2014/main" val="1285460531"/>
                  </a:ext>
                </a:extLst>
              </a:tr>
              <a:tr h="838161">
                <a:tc>
                  <a:txBody>
                    <a:bodyPr/>
                    <a:lstStyle/>
                    <a:p>
                      <a:r>
                        <a:rPr lang="en-US" sz="1000" dirty="0">
                          <a:solidFill>
                            <a:srgbClr val="23DB23"/>
                          </a:solidFill>
                          <a:hlinkClick r:id="rId5">
                            <a:extLst>
                              <a:ext uri="{A12FA001-AC4F-418D-AE19-62706E023703}">
                                <ahyp:hlinkClr xmlns:ahyp="http://schemas.microsoft.com/office/drawing/2018/hyperlinkcolor" val="tx"/>
                              </a:ext>
                            </a:extLst>
                          </a:hlinkClick>
                        </a:rPr>
                        <a:t>Chatbot to Increase the Effectiveness </a:t>
                      </a:r>
                    </a:p>
                    <a:p>
                      <a:r>
                        <a:rPr lang="en-US" sz="1000" dirty="0">
                          <a:solidFill>
                            <a:srgbClr val="23DB23"/>
                          </a:solidFill>
                          <a:hlinkClick r:id="rId5">
                            <a:extLst>
                              <a:ext uri="{A12FA001-AC4F-418D-AE19-62706E023703}">
                                <ahyp:hlinkClr xmlns:ahyp="http://schemas.microsoft.com/office/drawing/2018/hyperlinkcolor" val="tx"/>
                              </a:ext>
                            </a:extLst>
                          </a:hlinkClick>
                        </a:rPr>
                        <a:t>of the «Flipped Classroom» Technology </a:t>
                      </a:r>
                      <a:r>
                        <a:rPr lang="en-US" sz="1000" dirty="0">
                          <a:solidFill>
                            <a:schemeClr val="bg1"/>
                          </a:solidFill>
                        </a:rPr>
                        <a:t>(2022)</a:t>
                      </a:r>
                      <a:endParaRPr lang="en-IN" sz="1000" dirty="0">
                        <a:solidFill>
                          <a:schemeClr val="bg1"/>
                        </a:solidFill>
                      </a:endParaRPr>
                    </a:p>
                  </a:txBody>
                  <a:tcPr/>
                </a:tc>
                <a:tc>
                  <a:txBody>
                    <a:bodyPr/>
                    <a:lstStyle/>
                    <a:p>
                      <a:pPr marL="228600" indent="-228600">
                        <a:buFont typeface="+mj-lt"/>
                        <a:buAutoNum type="arabicPeriod"/>
                      </a:pPr>
                      <a:r>
                        <a:rPr lang="en-US" sz="1000" dirty="0">
                          <a:solidFill>
                            <a:schemeClr val="bg1"/>
                          </a:solidFill>
                        </a:rPr>
                        <a:t>Information and Communication Technology to Support the Flipped Classroom.</a:t>
                      </a:r>
                    </a:p>
                    <a:p>
                      <a:pPr marL="228600" indent="-228600">
                        <a:buFont typeface="+mj-lt"/>
                        <a:buAutoNum type="arabicPeriod"/>
                      </a:pPr>
                      <a:r>
                        <a:rPr lang="en-US" sz="1000" dirty="0">
                          <a:solidFill>
                            <a:schemeClr val="bg1"/>
                          </a:solidFill>
                        </a:rPr>
                        <a:t>Bots to Automate the Components of the Educational  Process</a:t>
                      </a:r>
                    </a:p>
                    <a:p>
                      <a:endParaRPr lang="en-IN" sz="1000" dirty="0">
                        <a:solidFill>
                          <a:schemeClr val="bg1"/>
                        </a:solidFill>
                      </a:endParaRPr>
                    </a:p>
                  </a:txBody>
                  <a:tcPr/>
                </a:tc>
                <a:tc>
                  <a:txBody>
                    <a:bodyPr/>
                    <a:lstStyle/>
                    <a:p>
                      <a:r>
                        <a:rPr lang="en-US" sz="1000" dirty="0">
                          <a:solidFill>
                            <a:schemeClr val="bg1"/>
                          </a:solidFill>
                        </a:rPr>
                        <a:t>Python programming; </a:t>
                      </a:r>
                    </a:p>
                    <a:p>
                      <a:r>
                        <a:rPr lang="en-US" sz="1000" dirty="0">
                          <a:solidFill>
                            <a:schemeClr val="bg1"/>
                          </a:solidFill>
                        </a:rPr>
                        <a:t>A database with questions  on the studied  discipline,  answers  to  them,  information  about  the </a:t>
                      </a:r>
                    </a:p>
                    <a:p>
                      <a:r>
                        <a:rPr lang="en-US" sz="1000" dirty="0">
                          <a:solidFill>
                            <a:schemeClr val="bg1"/>
                          </a:solidFill>
                        </a:rPr>
                        <a:t>time of seminars, course materials, test questions. </a:t>
                      </a:r>
                      <a:endParaRPr lang="en-IN" sz="1000" dirty="0">
                        <a:solidFill>
                          <a:schemeClr val="bg1"/>
                        </a:solidFill>
                      </a:endParaRPr>
                    </a:p>
                  </a:txBody>
                  <a:tcPr/>
                </a:tc>
                <a:tc>
                  <a:txBody>
                    <a:bodyPr/>
                    <a:lstStyle/>
                    <a:p>
                      <a:pPr marL="228600" indent="-228600">
                        <a:buFont typeface="+mj-lt"/>
                        <a:buAutoNum type="arabicPeriod"/>
                      </a:pPr>
                      <a:r>
                        <a:rPr lang="en-US" sz="1000" dirty="0">
                          <a:solidFill>
                            <a:schemeClr val="bg1"/>
                          </a:solidFill>
                        </a:rPr>
                        <a:t>Providing material or links to material.</a:t>
                      </a:r>
                    </a:p>
                    <a:p>
                      <a:pPr marL="228600" indent="-228600">
                        <a:buFont typeface="+mj-lt"/>
                        <a:buAutoNum type="arabicPeriod"/>
                      </a:pPr>
                      <a:r>
                        <a:rPr lang="en-US" sz="1000" dirty="0">
                          <a:solidFill>
                            <a:schemeClr val="bg1"/>
                          </a:solidFill>
                        </a:rPr>
                        <a:t>Control  of  whether  work  was  carried  out  with  the material.</a:t>
                      </a:r>
                    </a:p>
                    <a:p>
                      <a:pPr marL="228600" indent="-228600">
                        <a:buFont typeface="+mj-lt"/>
                        <a:buAutoNum type="arabicPeriod"/>
                      </a:pPr>
                      <a:r>
                        <a:rPr lang="en-US" sz="1000" dirty="0">
                          <a:solidFill>
                            <a:schemeClr val="bg1"/>
                          </a:solidFill>
                        </a:rPr>
                        <a:t>Testing  to  assess  learning  and  understanding  of  the material.</a:t>
                      </a:r>
                      <a:endParaRPr lang="en-IN" sz="1000" dirty="0">
                        <a:solidFill>
                          <a:schemeClr val="bg1"/>
                        </a:solidFill>
                      </a:endParaRPr>
                    </a:p>
                  </a:txBody>
                  <a:tcPr/>
                </a:tc>
                <a:tc>
                  <a:txBody>
                    <a:bodyPr/>
                    <a:lstStyle/>
                    <a:p>
                      <a:r>
                        <a:rPr lang="en-US" sz="1000" dirty="0">
                          <a:solidFill>
                            <a:schemeClr val="bg1"/>
                          </a:solidFill>
                        </a:rPr>
                        <a:t>1. Add  deep  learning </a:t>
                      </a:r>
                    </a:p>
                    <a:p>
                      <a:r>
                        <a:rPr lang="en-US" sz="1000" dirty="0">
                          <a:solidFill>
                            <a:schemeClr val="bg1"/>
                          </a:solidFill>
                        </a:rPr>
                        <a:t>technologies for the bot to be able to more efficiently answer questions and maintain a dialogue.</a:t>
                      </a:r>
                      <a:endParaRPr lang="en-IN" sz="1000" dirty="0">
                        <a:solidFill>
                          <a:schemeClr val="bg1"/>
                        </a:solidFill>
                      </a:endParaRPr>
                    </a:p>
                  </a:txBody>
                  <a:tcPr/>
                </a:tc>
                <a:extLst>
                  <a:ext uri="{0D108BD9-81ED-4DB2-BD59-A6C34878D82A}">
                    <a16:rowId xmlns:a16="http://schemas.microsoft.com/office/drawing/2014/main" val="32939325"/>
                  </a:ext>
                </a:extLst>
              </a:tr>
            </a:tbl>
          </a:graphicData>
        </a:graphic>
      </p:graphicFrame>
    </p:spTree>
    <p:extLst>
      <p:ext uri="{BB962C8B-B14F-4D97-AF65-F5344CB8AC3E}">
        <p14:creationId xmlns:p14="http://schemas.microsoft.com/office/powerpoint/2010/main" val="172248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89"/>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7468975" y="290600"/>
            <a:ext cx="1363325" cy="460650"/>
          </a:xfrm>
          <a:prstGeom prst="rect">
            <a:avLst/>
          </a:prstGeom>
          <a:noFill/>
          <a:ln>
            <a:noFill/>
          </a:ln>
        </p:spPr>
      </p:pic>
      <p:graphicFrame>
        <p:nvGraphicFramePr>
          <p:cNvPr id="2" name="Table 2">
            <a:extLst>
              <a:ext uri="{FF2B5EF4-FFF2-40B4-BE49-F238E27FC236}">
                <a16:creationId xmlns:a16="http://schemas.microsoft.com/office/drawing/2014/main" id="{8F981835-2C3A-493C-90EC-D2D110E8E72F}"/>
              </a:ext>
            </a:extLst>
          </p:cNvPr>
          <p:cNvGraphicFramePr>
            <a:graphicFrameLocks noGrp="1"/>
          </p:cNvGraphicFramePr>
          <p:nvPr>
            <p:extLst>
              <p:ext uri="{D42A27DB-BD31-4B8C-83A1-F6EECF244321}">
                <p14:modId xmlns:p14="http://schemas.microsoft.com/office/powerpoint/2010/main" val="992373185"/>
              </p:ext>
            </p:extLst>
          </p:nvPr>
        </p:nvGraphicFramePr>
        <p:xfrm>
          <a:off x="375047" y="751250"/>
          <a:ext cx="8393905" cy="3901440"/>
        </p:xfrm>
        <a:graphic>
          <a:graphicData uri="http://schemas.openxmlformats.org/drawingml/2006/table">
            <a:tbl>
              <a:tblPr firstRow="1" bandRow="1">
                <a:tableStyleId>{5C22544A-7EE6-4342-B048-85BDC9FD1C3A}</a:tableStyleId>
              </a:tblPr>
              <a:tblGrid>
                <a:gridCol w="1678781">
                  <a:extLst>
                    <a:ext uri="{9D8B030D-6E8A-4147-A177-3AD203B41FA5}">
                      <a16:colId xmlns:a16="http://schemas.microsoft.com/office/drawing/2014/main" val="1220281726"/>
                    </a:ext>
                  </a:extLst>
                </a:gridCol>
                <a:gridCol w="1678781">
                  <a:extLst>
                    <a:ext uri="{9D8B030D-6E8A-4147-A177-3AD203B41FA5}">
                      <a16:colId xmlns:a16="http://schemas.microsoft.com/office/drawing/2014/main" val="2851101048"/>
                    </a:ext>
                  </a:extLst>
                </a:gridCol>
                <a:gridCol w="1678781">
                  <a:extLst>
                    <a:ext uri="{9D8B030D-6E8A-4147-A177-3AD203B41FA5}">
                      <a16:colId xmlns:a16="http://schemas.microsoft.com/office/drawing/2014/main" val="3427932512"/>
                    </a:ext>
                  </a:extLst>
                </a:gridCol>
                <a:gridCol w="1678781">
                  <a:extLst>
                    <a:ext uri="{9D8B030D-6E8A-4147-A177-3AD203B41FA5}">
                      <a16:colId xmlns:a16="http://schemas.microsoft.com/office/drawing/2014/main" val="171493161"/>
                    </a:ext>
                  </a:extLst>
                </a:gridCol>
                <a:gridCol w="1678781">
                  <a:extLst>
                    <a:ext uri="{9D8B030D-6E8A-4147-A177-3AD203B41FA5}">
                      <a16:colId xmlns:a16="http://schemas.microsoft.com/office/drawing/2014/main" val="3893744154"/>
                    </a:ext>
                  </a:extLst>
                </a:gridCol>
              </a:tblGrid>
              <a:tr h="497615">
                <a:tc>
                  <a:txBody>
                    <a:bodyPr/>
                    <a:lstStyle/>
                    <a:p>
                      <a:pPr algn="ctr"/>
                      <a:r>
                        <a:rPr lang="en-US" dirty="0">
                          <a:latin typeface="Times New Roman" panose="02020603050405020304" pitchFamily="18" charset="0"/>
                          <a:cs typeface="Times New Roman" panose="02020603050405020304" pitchFamily="18" charset="0"/>
                        </a:rPr>
                        <a:t>PAPER NAME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LIMITATIONS/ FUTURE SCOPE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39014059"/>
                  </a:ext>
                </a:extLst>
              </a:tr>
              <a:tr h="1551388">
                <a:tc>
                  <a:txBody>
                    <a:bodyPr/>
                    <a:lstStyle/>
                    <a:p>
                      <a:r>
                        <a:rPr lang="en-US" sz="1000" dirty="0">
                          <a:solidFill>
                            <a:srgbClr val="23DB23"/>
                          </a:solidFill>
                          <a:hlinkClick r:id="rId4">
                            <a:extLst>
                              <a:ext uri="{A12FA001-AC4F-418D-AE19-62706E023703}">
                                <ahyp:hlinkClr xmlns:ahyp="http://schemas.microsoft.com/office/drawing/2018/hyperlinkcolor" val="tx"/>
                              </a:ext>
                            </a:extLst>
                          </a:hlinkClick>
                        </a:rPr>
                        <a:t>AI-Based Deep Learning Chatbot for Career and Personal Mentorship</a:t>
                      </a:r>
                      <a:endParaRPr lang="en-US" sz="1000" dirty="0">
                        <a:solidFill>
                          <a:srgbClr val="23DB23"/>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bg1"/>
                          </a:solidFill>
                        </a:rPr>
                        <a:t>(2023)</a:t>
                      </a:r>
                      <a:endParaRPr lang="en-IN" sz="1000" dirty="0">
                        <a:solidFill>
                          <a:schemeClr val="bg1"/>
                        </a:solidFill>
                      </a:endParaRPr>
                    </a:p>
                  </a:txBody>
                  <a:tcPr/>
                </a:tc>
                <a:tc>
                  <a:txBody>
                    <a:bodyPr/>
                    <a:lstStyle/>
                    <a:p>
                      <a:pPr marL="228600" indent="-228600">
                        <a:buAutoNum type="arabicPeriod"/>
                      </a:pPr>
                      <a:r>
                        <a:rPr lang="en-IN" sz="1000" dirty="0">
                          <a:solidFill>
                            <a:schemeClr val="bg1"/>
                          </a:solidFill>
                        </a:rPr>
                        <a:t>Able to provide the correct advised to the user by acting as a professional counsellor.</a:t>
                      </a:r>
                    </a:p>
                    <a:p>
                      <a:pPr marL="228600" indent="-228600">
                        <a:buAutoNum type="arabicPeriod"/>
                      </a:pPr>
                      <a:r>
                        <a:rPr lang="en-IN" sz="1000" dirty="0">
                          <a:solidFill>
                            <a:schemeClr val="bg1"/>
                          </a:solidFill>
                        </a:rPr>
                        <a:t>Generate responses based on the dataset used to trained the model.</a:t>
                      </a:r>
                    </a:p>
                  </a:txBody>
                  <a:tcPr/>
                </a:tc>
                <a:tc>
                  <a:txBody>
                    <a:bodyPr/>
                    <a:lstStyle/>
                    <a:p>
                      <a:r>
                        <a:rPr lang="en-IN" sz="1000" dirty="0" err="1">
                          <a:solidFill>
                            <a:schemeClr val="bg1"/>
                          </a:solidFill>
                        </a:rPr>
                        <a:t>Tensorflow</a:t>
                      </a:r>
                      <a:r>
                        <a:rPr lang="en-IN" sz="1000" dirty="0">
                          <a:solidFill>
                            <a:schemeClr val="bg1"/>
                          </a:solidFill>
                        </a:rPr>
                        <a:t>, </a:t>
                      </a:r>
                      <a:r>
                        <a:rPr lang="en-IN" sz="1000" dirty="0" err="1">
                          <a:solidFill>
                            <a:schemeClr val="bg1"/>
                          </a:solidFill>
                        </a:rPr>
                        <a:t>Keras</a:t>
                      </a:r>
                      <a:r>
                        <a:rPr lang="en-IN" sz="1000" dirty="0">
                          <a:solidFill>
                            <a:schemeClr val="bg1"/>
                          </a:solidFill>
                        </a:rPr>
                        <a:t> to train and run deep neural networks; </a:t>
                      </a:r>
                    </a:p>
                    <a:p>
                      <a:r>
                        <a:rPr lang="en-IN" sz="1000" dirty="0">
                          <a:solidFill>
                            <a:schemeClr val="bg1"/>
                          </a:solidFill>
                        </a:rPr>
                        <a:t>Use of HTML CSS to build a User friendly GUI for better interaction with the user.</a:t>
                      </a:r>
                    </a:p>
                  </a:txBody>
                  <a:tcPr/>
                </a:tc>
                <a:tc>
                  <a:txBody>
                    <a:bodyPr/>
                    <a:lstStyle/>
                    <a:p>
                      <a:pPr marL="228600" indent="-228600">
                        <a:buAutoNum type="arabicPeriod"/>
                      </a:pPr>
                      <a:r>
                        <a:rPr lang="en-IN" sz="1000" dirty="0">
                          <a:solidFill>
                            <a:schemeClr val="bg1"/>
                          </a:solidFill>
                        </a:rPr>
                        <a:t>Generalized dataset that has cover up various sets of queries.</a:t>
                      </a:r>
                    </a:p>
                    <a:p>
                      <a:pPr marL="228600" indent="-228600">
                        <a:buAutoNum type="arabicPeriod"/>
                      </a:pPr>
                      <a:r>
                        <a:rPr lang="en-IN" sz="1000" dirty="0">
                          <a:solidFill>
                            <a:schemeClr val="bg1"/>
                          </a:solidFill>
                        </a:rPr>
                        <a:t>Fair and unbiased set of responses to the user. </a:t>
                      </a:r>
                    </a:p>
                  </a:txBody>
                  <a:tcPr/>
                </a:tc>
                <a:tc>
                  <a:txBody>
                    <a:bodyPr/>
                    <a:lstStyle/>
                    <a:p>
                      <a:pPr marL="228600" indent="-228600">
                        <a:buAutoNum type="arabicPeriod"/>
                      </a:pPr>
                      <a:r>
                        <a:rPr lang="en-US" sz="1000" b="0" i="0" u="none" strike="noStrike" cap="none" dirty="0">
                          <a:solidFill>
                            <a:schemeClr val="bg1"/>
                          </a:solidFill>
                          <a:effectLst/>
                          <a:latin typeface="+mn-lt"/>
                          <a:ea typeface="+mn-ea"/>
                          <a:cs typeface="+mn-cs"/>
                          <a:sym typeface="Arial"/>
                        </a:rPr>
                        <a:t>Reinforcement learning can be applied instead of providing the model with a predefined dataset.</a:t>
                      </a:r>
                    </a:p>
                    <a:p>
                      <a:pPr marL="228600" indent="-228600">
                        <a:buAutoNum type="arabicPeriod"/>
                      </a:pPr>
                      <a:r>
                        <a:rPr lang="en-US" sz="1000" b="0" i="0" u="none" strike="noStrike" cap="none" dirty="0">
                          <a:solidFill>
                            <a:schemeClr val="bg1"/>
                          </a:solidFill>
                          <a:effectLst/>
                          <a:latin typeface="+mn-lt"/>
                          <a:ea typeface="+mn-ea"/>
                          <a:cs typeface="+mn-cs"/>
                          <a:sym typeface="Arial"/>
                        </a:rPr>
                        <a:t>Having an updated response and the truthfulness of the response.</a:t>
                      </a:r>
                      <a:endParaRPr lang="en-IN" sz="1000" dirty="0">
                        <a:solidFill>
                          <a:schemeClr val="bg1"/>
                        </a:solidFill>
                      </a:endParaRPr>
                    </a:p>
                  </a:txBody>
                  <a:tcPr/>
                </a:tc>
                <a:extLst>
                  <a:ext uri="{0D108BD9-81ED-4DB2-BD59-A6C34878D82A}">
                    <a16:rowId xmlns:a16="http://schemas.microsoft.com/office/drawing/2014/main" val="1285460531"/>
                  </a:ext>
                </a:extLst>
              </a:tr>
              <a:tr h="1522258">
                <a:tc>
                  <a:txBody>
                    <a:bodyPr/>
                    <a:lstStyle/>
                    <a:p>
                      <a:r>
                        <a:rPr lang="en-US" sz="1000" dirty="0">
                          <a:solidFill>
                            <a:srgbClr val="23DB23"/>
                          </a:solidFill>
                          <a:hlinkClick r:id="rId5">
                            <a:extLst>
                              <a:ext uri="{A12FA001-AC4F-418D-AE19-62706E023703}">
                                <ahyp:hlinkClr xmlns:ahyp="http://schemas.microsoft.com/office/drawing/2018/hyperlinkcolor" val="tx"/>
                              </a:ext>
                            </a:extLst>
                          </a:hlinkClick>
                        </a:rPr>
                        <a:t>Therapy Chatbot: A Relief From Mental Stress and Problems </a:t>
                      </a:r>
                      <a:endParaRPr lang="en-US" sz="1000" dirty="0">
                        <a:solidFill>
                          <a:srgbClr val="23DB23"/>
                        </a:solidFill>
                      </a:endParaRPr>
                    </a:p>
                    <a:p>
                      <a:r>
                        <a:rPr lang="en-US" sz="1000" dirty="0">
                          <a:solidFill>
                            <a:srgbClr val="23DB23"/>
                          </a:solidFill>
                        </a:rPr>
                        <a:t> </a:t>
                      </a:r>
                      <a:r>
                        <a:rPr lang="en-US" sz="1000" dirty="0">
                          <a:solidFill>
                            <a:schemeClr val="bg1"/>
                          </a:solidFill>
                        </a:rPr>
                        <a:t>(2021)</a:t>
                      </a:r>
                      <a:endParaRPr lang="en-IN" sz="1000" dirty="0">
                        <a:solidFill>
                          <a:schemeClr val="bg1"/>
                        </a:solidFill>
                      </a:endParaRPr>
                    </a:p>
                  </a:txBody>
                  <a:tcPr/>
                </a:tc>
                <a:tc>
                  <a:txBody>
                    <a:bodyPr/>
                    <a:lstStyle/>
                    <a:p>
                      <a:pPr marL="228600" indent="-228600">
                        <a:buFont typeface="+mj-lt"/>
                        <a:buAutoNum type="arabicPeriod"/>
                      </a:pPr>
                      <a:r>
                        <a:rPr lang="en-US" sz="1000" dirty="0">
                          <a:solidFill>
                            <a:schemeClr val="bg1"/>
                          </a:solidFill>
                        </a:rPr>
                        <a:t>This paper introduces a Therapy Chatbot that may assist and check with the person regarding his mental state. </a:t>
                      </a:r>
                    </a:p>
                    <a:p>
                      <a:pPr marL="228600" indent="-228600">
                        <a:buFont typeface="+mj-lt"/>
                        <a:buAutoNum type="arabicPeriod"/>
                      </a:pPr>
                      <a:r>
                        <a:rPr lang="en-US" sz="1000" dirty="0">
                          <a:solidFill>
                            <a:schemeClr val="bg1"/>
                          </a:solidFill>
                        </a:rPr>
                        <a:t>The user gets to share his feelings, reducing the number of deaths because of depression.</a:t>
                      </a:r>
                      <a:endParaRPr lang="en-IN" sz="1000" dirty="0">
                        <a:solidFill>
                          <a:schemeClr val="bg1"/>
                        </a:solidFill>
                      </a:endParaRPr>
                    </a:p>
                  </a:txBody>
                  <a:tcPr/>
                </a:tc>
                <a:tc>
                  <a:txBody>
                    <a:bodyPr/>
                    <a:lstStyle/>
                    <a:p>
                      <a:r>
                        <a:rPr lang="en-US" sz="1000" b="0" i="0" u="none" strike="noStrike" cap="none" dirty="0" err="1">
                          <a:solidFill>
                            <a:schemeClr val="bg1"/>
                          </a:solidFill>
                          <a:effectLst/>
                          <a:latin typeface="+mn-lt"/>
                          <a:ea typeface="+mn-ea"/>
                          <a:cs typeface="+mn-cs"/>
                          <a:sym typeface="Arial"/>
                        </a:rPr>
                        <a:t>Dialogflow</a:t>
                      </a:r>
                      <a:r>
                        <a:rPr lang="en-US" sz="1000" b="0" i="0" u="none" strike="noStrike" cap="none" dirty="0">
                          <a:solidFill>
                            <a:schemeClr val="bg1"/>
                          </a:solidFill>
                          <a:effectLst/>
                          <a:latin typeface="+mn-lt"/>
                          <a:ea typeface="+mn-ea"/>
                          <a:cs typeface="+mn-cs"/>
                          <a:sym typeface="Arial"/>
                        </a:rPr>
                        <a:t> by google to create the chatbot;</a:t>
                      </a:r>
                    </a:p>
                    <a:p>
                      <a:r>
                        <a:rPr lang="en-US" sz="1000" b="0" i="0" u="none" strike="noStrike" cap="none" dirty="0">
                          <a:solidFill>
                            <a:schemeClr val="bg1"/>
                          </a:solidFill>
                          <a:effectLst/>
                          <a:latin typeface="+mn-lt"/>
                          <a:ea typeface="+mn-ea"/>
                          <a:cs typeface="+mn-cs"/>
                          <a:sym typeface="Arial"/>
                        </a:rPr>
                        <a:t>Flutter/Dart for the UI designing</a:t>
                      </a:r>
                      <a:endParaRPr lang="en-IN" sz="1000" dirty="0">
                        <a:solidFill>
                          <a:schemeClr val="bg1"/>
                        </a:solidFill>
                      </a:endParaRPr>
                    </a:p>
                  </a:txBody>
                  <a:tcPr/>
                </a:tc>
                <a:tc>
                  <a:txBody>
                    <a:bodyPr/>
                    <a:lstStyle/>
                    <a:p>
                      <a:pPr marL="228600" indent="-228600">
                        <a:buFont typeface="+mj-lt"/>
                        <a:buAutoNum type="arabicPeriod"/>
                      </a:pPr>
                      <a:r>
                        <a:rPr lang="en-US" sz="1000" dirty="0">
                          <a:solidFill>
                            <a:schemeClr val="bg1"/>
                          </a:solidFill>
                        </a:rPr>
                        <a:t>The bot is successful in detecting a user’s problem.</a:t>
                      </a:r>
                    </a:p>
                    <a:p>
                      <a:pPr marL="228600" indent="-228600">
                        <a:buFont typeface="+mj-lt"/>
                        <a:buAutoNum type="arabicPeriod"/>
                      </a:pPr>
                      <a:r>
                        <a:rPr lang="en-US" sz="1000" dirty="0">
                          <a:solidFill>
                            <a:schemeClr val="bg1"/>
                          </a:solidFill>
                        </a:rPr>
                        <a:t>The user can feel better and get out of depression, where the user is not in a zone to be judged by anyone. </a:t>
                      </a:r>
                    </a:p>
                    <a:p>
                      <a:pPr marL="228600" indent="-228600">
                        <a:buFont typeface="+mj-lt"/>
                        <a:buAutoNum type="arabicPeriod"/>
                      </a:pPr>
                      <a:r>
                        <a:rPr lang="en-US" sz="1000" dirty="0">
                          <a:solidFill>
                            <a:schemeClr val="bg1"/>
                          </a:solidFill>
                        </a:rPr>
                        <a:t>User-friendly design.</a:t>
                      </a:r>
                      <a:endParaRPr lang="en-IN" sz="1000" dirty="0">
                        <a:solidFill>
                          <a:schemeClr val="bg1"/>
                        </a:solidFill>
                      </a:endParaRPr>
                    </a:p>
                  </a:txBody>
                  <a:tcPr/>
                </a:tc>
                <a:tc>
                  <a:txBody>
                    <a:bodyPr/>
                    <a:lstStyle/>
                    <a:p>
                      <a:pPr marL="228600" indent="-228600">
                        <a:buAutoNum type="arabicPeriod"/>
                      </a:pPr>
                      <a:r>
                        <a:rPr lang="en-US" sz="1000" dirty="0">
                          <a:solidFill>
                            <a:schemeClr val="bg1"/>
                          </a:solidFill>
                        </a:rPr>
                        <a:t>The bot has been trained on only four basic user cases and needs to be constantly updated to keep up with the emerging problems. </a:t>
                      </a:r>
                    </a:p>
                    <a:p>
                      <a:pPr marL="0" indent="0">
                        <a:buNone/>
                      </a:pPr>
                      <a:endParaRPr lang="en-IN" sz="1000" dirty="0">
                        <a:solidFill>
                          <a:schemeClr val="bg1"/>
                        </a:solidFill>
                      </a:endParaRPr>
                    </a:p>
                  </a:txBody>
                  <a:tcPr/>
                </a:tc>
                <a:extLst>
                  <a:ext uri="{0D108BD9-81ED-4DB2-BD59-A6C34878D82A}">
                    <a16:rowId xmlns:a16="http://schemas.microsoft.com/office/drawing/2014/main" val="32939325"/>
                  </a:ext>
                </a:extLst>
              </a:tr>
            </a:tbl>
          </a:graphicData>
        </a:graphic>
      </p:graphicFrame>
    </p:spTree>
    <p:extLst>
      <p:ext uri="{BB962C8B-B14F-4D97-AF65-F5344CB8AC3E}">
        <p14:creationId xmlns:p14="http://schemas.microsoft.com/office/powerpoint/2010/main" val="194699592"/>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252525"/>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2249</TotalTime>
  <Words>2702</Words>
  <Application>Microsoft Office PowerPoint</Application>
  <PresentationFormat>On-screen Show (16:9)</PresentationFormat>
  <Paragraphs>405</Paragraphs>
  <Slides>42</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Times New Roman</vt:lpstr>
      <vt:lpstr>Simple Dark</vt:lpstr>
      <vt:lpstr>HICON AI: Higher Education Counseling Bot</vt:lpstr>
      <vt:lpstr>PowerPoint Presentation</vt:lpstr>
      <vt:lpstr>Abstract</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Counselor AI: Revolutionizing Higher Education</dc:title>
  <dc:creator>DELL</dc:creator>
  <cp:lastModifiedBy>Arjun Dev Singla</cp:lastModifiedBy>
  <cp:revision>45</cp:revision>
  <dcterms:modified xsi:type="dcterms:W3CDTF">2024-03-22T19:27:43Z</dcterms:modified>
</cp:coreProperties>
</file>