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70"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0_3" csCatId="mainScheme" phldr="1"/>
      <dgm:spPr/>
      <dgm:t>
        <a:bodyPr/>
        <a:lstStyle/>
        <a:p>
          <a:endParaRPr lang="en-US"/>
        </a:p>
      </dgm:t>
    </dgm:pt>
    <dgm:pt modelId="{58FF46FB-368D-4E9C-A650-0513B8879DA8}">
      <dgm:prSet phldr="0"/>
      <dgm:spPr/>
      <dgm:t>
        <a:bodyPr/>
        <a:lstStyle/>
        <a:p>
          <a:pPr>
            <a:defRPr b="1"/>
          </a:pPr>
          <a:r>
            <a:rPr lang="en-US" b="1" dirty="0">
              <a:latin typeface="Tenorite"/>
            </a:rPr>
            <a:t>Data Preprocessing to reduce noise.</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a:latin typeface="Tenorite"/>
            </a:rPr>
            <a:t>Feature Extraction using t-SNE model.</a:t>
          </a:r>
          <a:endParaRPr lang="en-US" b="1" dirty="0">
            <a:latin typeface="Tenorite"/>
          </a:endParaRP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FA8F44BD-C8C7-462C-9756-1EC498E86842}">
      <dgm:prSet phldr="0"/>
      <dgm:spPr/>
      <dgm:t>
        <a:bodyPr/>
        <a:lstStyle/>
        <a:p>
          <a:pPr>
            <a:defRPr b="1"/>
          </a:pPr>
          <a:r>
            <a:rPr lang="en-US" b="1" dirty="0">
              <a:latin typeface="Tenorite"/>
            </a:rPr>
            <a:t>Model Training.</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latin typeface="Tenorite"/>
            </a:rPr>
            <a:t>Hyper-parameter Tuning and Evaluation.</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5"/>
      <dgm:spPr>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4"/>
      <dgm:spPr/>
    </dgm:pt>
    <dgm:pt modelId="{5B7FC7CF-F58D-48D5-8BCC-38D6EE87890B}" type="pres">
      <dgm:prSet presAssocID="{58FF46FB-368D-4E9C-A650-0513B8879DA8}" presName="Ellipse" presStyleLbl="fgAcc1" presStyleIdx="1" presStyleCnt="5"/>
      <dgm:spPr>
        <a:solidFill>
          <a:schemeClr val="lt2">
            <a:alpha val="90000"/>
            <a:hueOff val="0"/>
            <a:satOff val="0"/>
            <a:lumOff val="0"/>
            <a:alphaOff val="0"/>
          </a:schemeClr>
        </a:solidFill>
        <a:ln w="15875" cap="rnd" cmpd="sng" algn="ctr">
          <a:noFill/>
          <a:prstDash val="solid"/>
        </a:ln>
        <a:effectLst/>
      </dgm:spPr>
    </dgm:pt>
    <dgm:pt modelId="{D2143A46-815A-49BF-9455-C0385022444F}" type="pres">
      <dgm:prSet presAssocID="{58FF46FB-368D-4E9C-A650-0513B8879DA8}" presName="L2TextContainer" presStyleLbl="revTx" presStyleIdx="0" presStyleCnt="8">
        <dgm:presLayoutVars>
          <dgm:bulletEnabled val="1"/>
        </dgm:presLayoutVars>
      </dgm:prSet>
      <dgm:spPr/>
    </dgm:pt>
    <dgm:pt modelId="{8E3FB235-DF38-476B-9A0E-B1E583D50944}" type="pres">
      <dgm:prSet presAssocID="{58FF46FB-368D-4E9C-A650-0513B8879DA8}" presName="L1TextContainer" presStyleLbl="revTx" presStyleIdx="1" presStyleCnt="8"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4"/>
      <dgm:spPr>
        <a:noFill/>
        <a:ln w="12700" cap="rnd" cmpd="sng" algn="ctr">
          <a:solidFill>
            <a:schemeClr val="dk2">
              <a:hueOff val="0"/>
              <a:satOff val="0"/>
              <a:lumOff val="0"/>
              <a:alphaOff val="0"/>
            </a:schemeClr>
          </a:solidFill>
          <a:prstDash val="dash"/>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4"/>
      <dgm:spPr/>
    </dgm:pt>
    <dgm:pt modelId="{B1A1A837-F261-404B-A808-B2F4154CE8A2}" type="pres">
      <dgm:prSet presAssocID="{D05E1923-5021-40F7-B4EF-E582E23A699D}" presName="Ellipse" presStyleLbl="fgAcc1" presStyleIdx="2" presStyleCnt="5"/>
      <dgm:spPr>
        <a:solidFill>
          <a:schemeClr val="lt2">
            <a:alpha val="90000"/>
            <a:hueOff val="0"/>
            <a:satOff val="0"/>
            <a:lumOff val="0"/>
            <a:alphaOff val="0"/>
          </a:schemeClr>
        </a:solidFill>
        <a:ln w="15875" cap="rnd" cmpd="sng" algn="ctr">
          <a:noFill/>
          <a:prstDash val="solid"/>
        </a:ln>
        <a:effectLst/>
      </dgm:spPr>
    </dgm:pt>
    <dgm:pt modelId="{B5F3F650-2E42-488A-AD4F-C4BD47D19A84}" type="pres">
      <dgm:prSet presAssocID="{D05E1923-5021-40F7-B4EF-E582E23A699D}" presName="L2TextContainer" presStyleLbl="revTx" presStyleIdx="2" presStyleCnt="8">
        <dgm:presLayoutVars>
          <dgm:bulletEnabled val="1"/>
        </dgm:presLayoutVars>
      </dgm:prSet>
      <dgm:spPr/>
    </dgm:pt>
    <dgm:pt modelId="{223C5207-4FA2-4A6C-8F43-20BD55767C99}" type="pres">
      <dgm:prSet presAssocID="{D05E1923-5021-40F7-B4EF-E582E23A699D}" presName="L1TextContainer" presStyleLbl="revTx" presStyleIdx="3" presStyleCnt="8" custScaleX="8789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4"/>
      <dgm:spPr>
        <a:noFill/>
        <a:ln w="12700" cap="rnd" cmpd="sng" algn="ctr">
          <a:solidFill>
            <a:schemeClr val="dk2">
              <a:hueOff val="0"/>
              <a:satOff val="0"/>
              <a:lumOff val="0"/>
              <a:alphaOff val="0"/>
            </a:schemeClr>
          </a:solidFill>
          <a:prstDash val="dash"/>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4"/>
      <dgm:spPr/>
    </dgm:pt>
    <dgm:pt modelId="{5D519322-C1DD-47AE-92C0-13575134BC76}" type="pres">
      <dgm:prSet presAssocID="{FA8F44BD-C8C7-462C-9756-1EC498E86842}" presName="Ellipse" presStyleLbl="fgAcc1" presStyleIdx="3" presStyleCnt="5"/>
      <dgm:spPr>
        <a:solidFill>
          <a:schemeClr val="lt2">
            <a:alpha val="90000"/>
            <a:hueOff val="0"/>
            <a:satOff val="0"/>
            <a:lumOff val="0"/>
            <a:alphaOff val="0"/>
          </a:schemeClr>
        </a:solidFill>
        <a:ln w="15875" cap="rnd" cmpd="sng" algn="ctr">
          <a:noFill/>
          <a:prstDash val="solid"/>
        </a:ln>
        <a:effectLst/>
      </dgm:spPr>
    </dgm:pt>
    <dgm:pt modelId="{96DDA0FE-83E2-423C-9F13-58A61EB68487}" type="pres">
      <dgm:prSet presAssocID="{FA8F44BD-C8C7-462C-9756-1EC498E86842}" presName="L2TextContainer" presStyleLbl="revTx" presStyleIdx="4" presStyleCnt="8">
        <dgm:presLayoutVars>
          <dgm:bulletEnabled val="1"/>
        </dgm:presLayoutVars>
      </dgm:prSet>
      <dgm:spPr/>
    </dgm:pt>
    <dgm:pt modelId="{2D6C7916-1130-46A8-833B-A6278CBD2192}" type="pres">
      <dgm:prSet presAssocID="{FA8F44BD-C8C7-462C-9756-1EC498E86842}" presName="L1TextContainer" presStyleLbl="revTx" presStyleIdx="5" presStyleCnt="8"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4"/>
      <dgm:spPr>
        <a:noFill/>
        <a:ln w="12700" cap="rnd" cmpd="sng" algn="ctr">
          <a:solidFill>
            <a:schemeClr val="dk2">
              <a:hueOff val="0"/>
              <a:satOff val="0"/>
              <a:lumOff val="0"/>
              <a:alphaOff val="0"/>
            </a:schemeClr>
          </a:solidFill>
          <a:prstDash val="dash"/>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4"/>
      <dgm:spPr>
        <a:solidFill>
          <a:schemeClr val="dk2">
            <a:hueOff val="0"/>
            <a:satOff val="0"/>
            <a:lumOff val="0"/>
            <a:alphaOff val="0"/>
          </a:schemeClr>
        </a:solidFill>
        <a:ln w="6350" cap="rnd" cmpd="sng" algn="ctr">
          <a:solidFill>
            <a:schemeClr val="lt2">
              <a:hueOff val="0"/>
              <a:satOff val="0"/>
              <a:lumOff val="0"/>
              <a:alphaOff val="0"/>
            </a:schemeClr>
          </a:solidFill>
          <a:prstDash val="solid"/>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4"/>
      <dgm:spPr/>
    </dgm:pt>
    <dgm:pt modelId="{515AAB83-BD07-4B9E-9A3B-858C0B126F9C}" type="pres">
      <dgm:prSet presAssocID="{8BAB5E6F-A65E-41DB-A296-0818B0E49F7C}" presName="Ellipse" presStyleLbl="fgAcc1" presStyleIdx="4" presStyleCnt="5"/>
      <dgm:spPr>
        <a:solidFill>
          <a:schemeClr val="lt2">
            <a:alpha val="90000"/>
            <a:hueOff val="0"/>
            <a:satOff val="0"/>
            <a:lumOff val="0"/>
            <a:alphaOff val="0"/>
          </a:schemeClr>
        </a:solidFill>
        <a:ln w="15875" cap="rnd" cmpd="sng" algn="ctr">
          <a:noFill/>
          <a:prstDash val="solid"/>
        </a:ln>
        <a:effectLst/>
      </dgm:spPr>
    </dgm:pt>
    <dgm:pt modelId="{08CB2D5A-F46A-4E0E-9575-15F31D04AAC6}" type="pres">
      <dgm:prSet presAssocID="{8BAB5E6F-A65E-41DB-A296-0818B0E49F7C}" presName="L2TextContainer" presStyleLbl="revTx" presStyleIdx="6" presStyleCnt="8">
        <dgm:presLayoutVars>
          <dgm:bulletEnabled val="1"/>
        </dgm:presLayoutVars>
      </dgm:prSet>
      <dgm:spPr/>
    </dgm:pt>
    <dgm:pt modelId="{7C1E6B4A-59F7-4018-A403-E1CCAEE78BA1}" type="pres">
      <dgm:prSet presAssocID="{8BAB5E6F-A65E-41DB-A296-0818B0E49F7C}" presName="L1TextContainer" presStyleLbl="revTx" presStyleIdx="7" presStyleCnt="8"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4"/>
      <dgm:spPr>
        <a:noFill/>
        <a:ln w="12700" cap="rnd" cmpd="sng" algn="ctr">
          <a:solidFill>
            <a:schemeClr val="dk2">
              <a:hueOff val="0"/>
              <a:satOff val="0"/>
              <a:lumOff val="0"/>
              <a:alphaOff val="0"/>
            </a:schemeClr>
          </a:solidFill>
          <a:prstDash val="dash"/>
        </a:ln>
        <a:effectLst/>
      </dgm:spPr>
    </dgm:pt>
    <dgm:pt modelId="{90926F0B-05E0-48AF-9C69-5C494731F877}" type="pres">
      <dgm:prSet presAssocID="{8BAB5E6F-A65E-41DB-A296-0818B0E49F7C}"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8283" y="502751"/>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3927" y="538395"/>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93905" y="890053"/>
          <a:ext cx="2785109"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93905" y="436300"/>
          <a:ext cx="2785109"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latin typeface="Tenorite"/>
            </a:rPr>
            <a:t>Data Preprocessing to reduce noise.</a:t>
          </a:r>
        </a:p>
      </dsp:txBody>
      <dsp:txXfrm>
        <a:off x="693905" y="436300"/>
        <a:ext cx="2785109" cy="453752"/>
      </dsp:txXfrm>
    </dsp:sp>
    <dsp:sp modelId="{9AA05CE5-209F-4AD9-BE2C-2A69F76DA8F4}">
      <dsp:nvSpPr>
        <dsp:cNvPr id="0" name=""/>
        <dsp:cNvSpPr/>
      </dsp:nvSpPr>
      <dsp:spPr>
        <a:xfrm>
          <a:off x="228709" y="890053"/>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871"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2033192" y="3539404"/>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2068836" y="3575048"/>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617172" y="2181504"/>
          <a:ext cx="2854829" cy="1291450"/>
        </a:xfrm>
        <a:prstGeom prst="rect">
          <a:avLst/>
        </a:prstGeom>
        <a:noFill/>
        <a:ln>
          <a:noFill/>
        </a:ln>
        <a:effectLst/>
      </dsp:spPr>
      <dsp:style>
        <a:lnRef idx="0">
          <a:scrgbClr r="0" g="0" b="0"/>
        </a:lnRef>
        <a:fillRef idx="0">
          <a:scrgbClr r="0" g="0" b="0"/>
        </a:fillRef>
        <a:effectRef idx="0">
          <a:scrgbClr r="0" g="0" b="0"/>
        </a:effectRef>
        <a:fontRef idx="minor"/>
      </dsp:style>
    </dsp:sp>
    <dsp:sp modelId="{223C5207-4FA2-4A6C-8F43-20BD55767C99}">
      <dsp:nvSpPr>
        <dsp:cNvPr id="0" name=""/>
        <dsp:cNvSpPr/>
      </dsp:nvSpPr>
      <dsp:spPr>
        <a:xfrm>
          <a:off x="2617172" y="3472954"/>
          <a:ext cx="2854829"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latin typeface="Tenorite"/>
            </a:rPr>
            <a:t>Feature Extraction using t-SNE model.</a:t>
          </a:r>
          <a:endParaRPr lang="en-US" sz="1600" b="1" kern="1200" dirty="0">
            <a:latin typeface="Tenorite"/>
          </a:endParaRPr>
        </a:p>
      </dsp:txBody>
      <dsp:txXfrm>
        <a:off x="2617172" y="3472954"/>
        <a:ext cx="2854829" cy="453752"/>
      </dsp:txXfrm>
    </dsp:sp>
    <dsp:sp modelId="{4FE5EB5D-4CEF-4D0D-9394-0534E61844BE}">
      <dsp:nvSpPr>
        <dsp:cNvPr id="0" name=""/>
        <dsp:cNvSpPr/>
      </dsp:nvSpPr>
      <dsp:spPr>
        <a:xfrm>
          <a:off x="2193618" y="2181504"/>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151836"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981758" y="502751"/>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4017402" y="538395"/>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4606389" y="890053"/>
          <a:ext cx="2773527"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4606389" y="436300"/>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latin typeface="Tenorite"/>
            </a:rPr>
            <a:t>Model Training.</a:t>
          </a:r>
        </a:p>
      </dsp:txBody>
      <dsp:txXfrm>
        <a:off x="4606389" y="436300"/>
        <a:ext cx="2773527" cy="453752"/>
      </dsp:txXfrm>
    </dsp:sp>
    <dsp:sp modelId="{4D953791-5C2F-4A75-A8F4-6ED7EAB5E015}">
      <dsp:nvSpPr>
        <dsp:cNvPr id="0" name=""/>
        <dsp:cNvSpPr/>
      </dsp:nvSpPr>
      <dsp:spPr>
        <a:xfrm>
          <a:off x="4142184" y="890053"/>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4100403"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930324" y="3539404"/>
          <a:ext cx="320851" cy="320851"/>
        </a:xfrm>
        <a:prstGeom prst="teardrop">
          <a:avLst>
            <a:gd name="adj" fmla="val 115000"/>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965968" y="3575048"/>
          <a:ext cx="249564" cy="249564"/>
        </a:xfrm>
        <a:prstGeom prst="ellipse">
          <a:avLst/>
        </a:prstGeom>
        <a:solidFill>
          <a:schemeClr val="lt2">
            <a:alpha val="9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6554955" y="2181504"/>
          <a:ext cx="2773527"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6554955" y="3472954"/>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latin typeface="Tenorite"/>
            </a:rPr>
            <a:t>Hyper-parameter Tuning and Evaluation.</a:t>
          </a:r>
        </a:p>
      </dsp:txBody>
      <dsp:txXfrm>
        <a:off x="6554955" y="3472954"/>
        <a:ext cx="2773527" cy="453752"/>
      </dsp:txXfrm>
    </dsp:sp>
    <dsp:sp modelId="{A03C5372-D306-43AC-B406-6F8183849431}">
      <dsp:nvSpPr>
        <dsp:cNvPr id="0" name=""/>
        <dsp:cNvSpPr/>
      </dsp:nvSpPr>
      <dsp:spPr>
        <a:xfrm>
          <a:off x="6090750" y="2181504"/>
          <a:ext cx="0" cy="1291450"/>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6048969" y="2140666"/>
          <a:ext cx="81675" cy="81675"/>
        </a:xfrm>
        <a:prstGeom prst="ellipse">
          <a:avLst/>
        </a:prstGeom>
        <a:solidFill>
          <a:schemeClr val="dk2">
            <a:hueOff val="0"/>
            <a:satOff val="0"/>
            <a:lumOff val="0"/>
            <a:alphaOff val="0"/>
          </a:schemeClr>
        </a:solidFill>
        <a:ln w="63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73075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268A7-94A7-4CDD-8B5B-E565CD0F6D6E}"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12035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0769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094394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3536248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20338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09456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9722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5966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7895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268A7-94A7-4CDD-8B5B-E565CD0F6D6E}"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90935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268A7-94A7-4CDD-8B5B-E565CD0F6D6E}"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428125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268A7-94A7-4CDD-8B5B-E565CD0F6D6E}"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347034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268A7-94A7-4CDD-8B5B-E565CD0F6D6E}" type="datetimeFigureOut">
              <a:rPr lang="en-IN" smtClean="0"/>
              <a:t>17-12-2022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385704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268A7-94A7-4CDD-8B5B-E565CD0F6D6E}" type="datetimeFigureOut">
              <a:rPr lang="en-IN" smtClean="0"/>
              <a:t>17-12-2022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2943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268A7-94A7-4CDD-8B5B-E565CD0F6D6E}"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216458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268A7-94A7-4CDD-8B5B-E565CD0F6D6E}"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4B6A0-6A47-40D4-AF2D-521672805381}" type="slidenum">
              <a:rPr lang="en-IN" smtClean="0"/>
              <a:t>‹#›</a:t>
            </a:fld>
            <a:endParaRPr lang="en-IN"/>
          </a:p>
        </p:txBody>
      </p:sp>
    </p:spTree>
    <p:extLst>
      <p:ext uri="{BB962C8B-B14F-4D97-AF65-F5344CB8AC3E}">
        <p14:creationId xmlns:p14="http://schemas.microsoft.com/office/powerpoint/2010/main" val="151091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1268A7-94A7-4CDD-8B5B-E565CD0F6D6E}" type="datetimeFigureOut">
              <a:rPr lang="en-IN" smtClean="0"/>
              <a:t>17-12-2022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B4B6A0-6A47-40D4-AF2D-521672805381}" type="slidenum">
              <a:rPr lang="en-IN" smtClean="0"/>
              <a:t>‹#›</a:t>
            </a:fld>
            <a:endParaRPr lang="en-IN"/>
          </a:p>
        </p:txBody>
      </p:sp>
    </p:spTree>
    <p:extLst>
      <p:ext uri="{BB962C8B-B14F-4D97-AF65-F5344CB8AC3E}">
        <p14:creationId xmlns:p14="http://schemas.microsoft.com/office/powerpoint/2010/main" val="3692083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38A7-6FE9-85A5-F90D-1A35AFC90D1D}"/>
              </a:ext>
            </a:extLst>
          </p:cNvPr>
          <p:cNvSpPr>
            <a:spLocks noGrp="1"/>
          </p:cNvSpPr>
          <p:nvPr>
            <p:ph type="ctrTitle"/>
          </p:nvPr>
        </p:nvSpPr>
        <p:spPr>
          <a:xfrm>
            <a:off x="2928401" y="650307"/>
            <a:ext cx="8574622" cy="2616199"/>
          </a:xfrm>
        </p:spPr>
        <p:txBody>
          <a:bodyPr>
            <a:normAutofit fontScale="90000"/>
          </a:bodyPr>
          <a:lstStyle/>
          <a:p>
            <a:pPr algn="ctr"/>
            <a:r>
              <a:rPr lang="en-US" dirty="0">
                <a:latin typeface="Bodoni MT" panose="02070603080606020203" pitchFamily="18" charset="0"/>
              </a:rPr>
              <a:t>Neurological Disease Probability Prediction Using Voice Characteristics</a:t>
            </a:r>
            <a:endParaRPr lang="en-IN" dirty="0">
              <a:latin typeface="Bodoni MT" panose="02070603080606020203" pitchFamily="18" charset="0"/>
            </a:endParaRPr>
          </a:p>
        </p:txBody>
      </p:sp>
      <p:sp>
        <p:nvSpPr>
          <p:cNvPr id="5" name="Subtitle 4">
            <a:extLst>
              <a:ext uri="{FF2B5EF4-FFF2-40B4-BE49-F238E27FC236}">
                <a16:creationId xmlns:a16="http://schemas.microsoft.com/office/drawing/2014/main" id="{77DF6AA5-23B0-3738-2FF8-81A5BAD82998}"/>
              </a:ext>
            </a:extLst>
          </p:cNvPr>
          <p:cNvSpPr>
            <a:spLocks noGrp="1"/>
          </p:cNvSpPr>
          <p:nvPr>
            <p:ph type="subTitle" idx="1"/>
          </p:nvPr>
        </p:nvSpPr>
        <p:spPr/>
        <p:txBody>
          <a:bodyPr/>
          <a:lstStyle/>
          <a:p>
            <a:r>
              <a:rPr lang="en-IN" dirty="0"/>
              <a:t>Research Day 2022</a:t>
            </a:r>
          </a:p>
          <a:p>
            <a:endParaRPr lang="en-IN" dirty="0"/>
          </a:p>
        </p:txBody>
      </p:sp>
    </p:spTree>
    <p:extLst>
      <p:ext uri="{BB962C8B-B14F-4D97-AF65-F5344CB8AC3E}">
        <p14:creationId xmlns:p14="http://schemas.microsoft.com/office/powerpoint/2010/main" val="32064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4393-271E-EA07-588A-A21772FB485F}"/>
              </a:ext>
            </a:extLst>
          </p:cNvPr>
          <p:cNvSpPr>
            <a:spLocks noGrp="1"/>
          </p:cNvSpPr>
          <p:nvPr>
            <p:ph type="title"/>
          </p:nvPr>
        </p:nvSpPr>
        <p:spPr>
          <a:xfrm>
            <a:off x="2740134" y="2861695"/>
            <a:ext cx="6711733" cy="1134611"/>
          </a:xfrm>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178770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Agenda</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lstStyle/>
          <a:p>
            <a:r>
              <a:rPr lang="en-US" dirty="0">
                <a:latin typeface="Bookman Old Style" panose="02050604050505020204" pitchFamily="18" charset="0"/>
              </a:rPr>
              <a:t>Introduction</a:t>
            </a:r>
          </a:p>
          <a:p>
            <a:r>
              <a:rPr lang="en-US" dirty="0">
                <a:latin typeface="Bookman Old Style" panose="02050604050505020204" pitchFamily="18" charset="0"/>
              </a:rPr>
              <a:t>Abstract</a:t>
            </a:r>
          </a:p>
          <a:p>
            <a:r>
              <a:rPr lang="en-US" dirty="0">
                <a:latin typeface="Bookman Old Style" panose="02050604050505020204" pitchFamily="18" charset="0"/>
              </a:rPr>
              <a:t>Literature Survey</a:t>
            </a:r>
          </a:p>
          <a:p>
            <a:r>
              <a:rPr lang="en-US" dirty="0">
                <a:latin typeface="Bookman Old Style" panose="02050604050505020204" pitchFamily="18" charset="0"/>
              </a:rPr>
              <a:t>Proposed System</a:t>
            </a:r>
          </a:p>
          <a:p>
            <a:r>
              <a:rPr lang="en-US" dirty="0">
                <a:latin typeface="Bookman Old Style" panose="02050604050505020204" pitchFamily="18" charset="0"/>
              </a:rPr>
              <a:t>Approach</a:t>
            </a:r>
          </a:p>
          <a:p>
            <a:r>
              <a:rPr lang="en-US" dirty="0">
                <a:latin typeface="Bookman Old Style" panose="02050604050505020204" pitchFamily="18" charset="0"/>
              </a:rPr>
              <a:t>References</a:t>
            </a:r>
            <a:endParaRPr lang="en-IN" dirty="0">
              <a:latin typeface="Bookman Old Style" panose="02050604050505020204" pitchFamily="18" charset="0"/>
            </a:endParaRPr>
          </a:p>
        </p:txBody>
      </p:sp>
    </p:spTree>
    <p:extLst>
      <p:ext uri="{BB962C8B-B14F-4D97-AF65-F5344CB8AC3E}">
        <p14:creationId xmlns:p14="http://schemas.microsoft.com/office/powerpoint/2010/main" val="25716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Introduction</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normAutofit lnSpcReduction="10000"/>
          </a:bodyPr>
          <a:lstStyle/>
          <a:p>
            <a:r>
              <a:rPr lang="en-US" dirty="0">
                <a:latin typeface="Bookman Old Style" panose="02050604050505020204" pitchFamily="18" charset="0"/>
              </a:rPr>
              <a:t>There are many neurological diseases in the world like Alzheimer's Disease or Parkinson’s Disease, we will be focusing on Parkinson’s Disease.</a:t>
            </a:r>
          </a:p>
          <a:p>
            <a:r>
              <a:rPr lang="en-US" dirty="0">
                <a:latin typeface="Bookman Old Style" panose="02050604050505020204" pitchFamily="18" charset="0"/>
              </a:rPr>
              <a:t>People suffering from Parkinson’s have the following basic symptoms – resting tremors, stiffness, and slowness of movement.</a:t>
            </a:r>
          </a:p>
          <a:p>
            <a:r>
              <a:rPr lang="en-US" dirty="0">
                <a:latin typeface="Bookman Old Style" panose="02050604050505020204" pitchFamily="18" charset="0"/>
              </a:rPr>
              <a:t> A common symptom among all patients is voice tremors or variation in speech. </a:t>
            </a:r>
          </a:p>
          <a:p>
            <a:r>
              <a:rPr lang="en-US" dirty="0">
                <a:latin typeface="Bookman Old Style" panose="02050604050505020204" pitchFamily="18" charset="0"/>
              </a:rPr>
              <a:t>People involved in the diagnosis: speech therapist, occupational therapist, neurologist, physiotherapist.</a:t>
            </a:r>
            <a:endParaRPr lang="en-IN" dirty="0">
              <a:latin typeface="Bookman Old Style" panose="02050604050505020204" pitchFamily="18" charset="0"/>
            </a:endParaRPr>
          </a:p>
        </p:txBody>
      </p:sp>
    </p:spTree>
    <p:extLst>
      <p:ext uri="{BB962C8B-B14F-4D97-AF65-F5344CB8AC3E}">
        <p14:creationId xmlns:p14="http://schemas.microsoft.com/office/powerpoint/2010/main" val="116801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Abstract</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4164623"/>
          </a:xfrm>
        </p:spPr>
        <p:txBody>
          <a:bodyPr>
            <a:normAutofit fontScale="92500"/>
          </a:bodyPr>
          <a:lstStyle/>
          <a:p>
            <a:r>
              <a:rPr lang="en-US" dirty="0">
                <a:latin typeface="Bookman Old Style" panose="02050604050505020204" pitchFamily="18" charset="0"/>
              </a:rPr>
              <a:t>Nearly 1 billion people in the world suffer from some neurological disorder. Majority of people suffer from Alzheimer's Disease or Parkinson’s Disease. These neurological diseases are basically an anomaly of the central nervous system. The difficulty in the diagnosis is that every patient has their own set of symptoms. But the most common symptom among them all is variation in their voice. So, data extracted from the voice samples of these patients can be used to predict the probability of them having a neurological disease.</a:t>
            </a:r>
          </a:p>
          <a:p>
            <a:r>
              <a:rPr lang="en-US" dirty="0">
                <a:latin typeface="Bookman Old Style" panose="02050604050505020204" pitchFamily="18" charset="0"/>
              </a:rPr>
              <a:t>This project aims to construct such a model to employ vocal characteristics to classify and predict the probability of a person having a neurological disease.</a:t>
            </a:r>
            <a:endParaRPr lang="en-IN" dirty="0">
              <a:latin typeface="Bookman Old Style" panose="02050604050505020204" pitchFamily="18" charset="0"/>
            </a:endParaRPr>
          </a:p>
        </p:txBody>
      </p:sp>
    </p:spTree>
    <p:extLst>
      <p:ext uri="{BB962C8B-B14F-4D97-AF65-F5344CB8AC3E}">
        <p14:creationId xmlns:p14="http://schemas.microsoft.com/office/powerpoint/2010/main" val="1599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Literature Survey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8"/>
            <a:ext cx="10018713" cy="2523392"/>
          </a:xfrm>
        </p:spPr>
        <p:txBody>
          <a:bodyPr>
            <a:normAutofit fontScale="92500" lnSpcReduction="10000"/>
          </a:bodyPr>
          <a:lstStyle/>
          <a:p>
            <a:pPr marL="0" indent="0">
              <a:buNone/>
            </a:pPr>
            <a:r>
              <a:rPr lang="en-US" sz="2000" b="1" dirty="0">
                <a:latin typeface="Bookman Old Style" panose="02050604050505020204" pitchFamily="18" charset="0"/>
              </a:rPr>
              <a:t>Base Paper – I: </a:t>
            </a:r>
            <a:r>
              <a:rPr lang="en-US" sz="2000" dirty="0">
                <a:latin typeface="Bookman Old Style" panose="02050604050505020204" pitchFamily="18" charset="0"/>
              </a:rPr>
              <a:t>Amrit Romana, “Automatically Detecting Errors and Disfluencies in Read Speech to Predict Cognitive Impairment in People with Parkinson’s Disease”, </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2021,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Interspeech</a:t>
            </a:r>
            <a:r>
              <a:rPr lang="en-US" sz="2000" dirty="0">
                <a:latin typeface="Bookman Old Style" panose="02050604050505020204" pitchFamily="18" charset="0"/>
              </a:rPr>
              <a:t>.</a:t>
            </a:r>
          </a:p>
          <a:p>
            <a:pPr marL="0" indent="0">
              <a:buNone/>
            </a:pPr>
            <a:r>
              <a:rPr lang="en-US" sz="2000" i="1" dirty="0">
                <a:latin typeface="Bookman Old Style" panose="02050604050505020204" pitchFamily="18" charset="0"/>
              </a:rPr>
              <a:t>Mechanism Used</a:t>
            </a:r>
            <a:r>
              <a:rPr lang="en-US" sz="2000" dirty="0">
                <a:latin typeface="Bookman Old Style" panose="02050604050505020204" pitchFamily="18" charset="0"/>
              </a:rPr>
              <a:t>: Manipulation of Text converted from Speech. They use a model with manual chat transcripts and ASR based text features. Use a linear regression model to predict MoCA scores. </a:t>
            </a:r>
          </a:p>
          <a:p>
            <a:pPr marL="0" indent="0">
              <a:buNone/>
            </a:pPr>
            <a:r>
              <a:rPr lang="en-US" sz="2000" i="1" dirty="0">
                <a:latin typeface="Bookman Old Style" panose="02050604050505020204" pitchFamily="18" charset="0"/>
              </a:rPr>
              <a:t>Dataset Used</a:t>
            </a:r>
            <a:r>
              <a:rPr lang="en-US" sz="2000" dirty="0">
                <a:latin typeface="Bookman Old Style" panose="02050604050505020204" pitchFamily="18" charset="0"/>
              </a:rPr>
              <a:t>: It is a collection of audio recordings and transcripts from 37 people with PD who have a PD diagnosis.</a:t>
            </a:r>
          </a:p>
        </p:txBody>
      </p:sp>
    </p:spTree>
    <p:extLst>
      <p:ext uri="{BB962C8B-B14F-4D97-AF65-F5344CB8AC3E}">
        <p14:creationId xmlns:p14="http://schemas.microsoft.com/office/powerpoint/2010/main" val="423587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Literature Survey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8"/>
            <a:ext cx="10018713" cy="2523392"/>
          </a:xfrm>
        </p:spPr>
        <p:txBody>
          <a:bodyPr>
            <a:normAutofit/>
          </a:bodyPr>
          <a:lstStyle/>
          <a:p>
            <a:pPr marL="0" indent="0">
              <a:buNone/>
            </a:pPr>
            <a:r>
              <a:rPr lang="en-US" sz="2000" b="1" dirty="0">
                <a:latin typeface="Bookman Old Style" panose="02050604050505020204" pitchFamily="18" charset="0"/>
              </a:rPr>
              <a:t>Base Paper – II: </a:t>
            </a:r>
            <a:r>
              <a:rPr lang="en-US" sz="2000" dirty="0">
                <a:latin typeface="Bookman Old Style" panose="02050604050505020204" pitchFamily="18" charset="0"/>
              </a:rPr>
              <a:t>N. P. Narendra, “The Detection of Parkinson’s Disease From Speech Using Voice Source Information”, 2021, IEEE.</a:t>
            </a:r>
          </a:p>
          <a:p>
            <a:pPr marL="0" indent="0">
              <a:buNone/>
            </a:pPr>
            <a:r>
              <a:rPr lang="en-US" sz="2000" i="1" dirty="0">
                <a:latin typeface="Bookman Old Style" panose="02050604050505020204" pitchFamily="18" charset="0"/>
              </a:rPr>
              <a:t>Mechanism Used</a:t>
            </a:r>
            <a:r>
              <a:rPr lang="en-US" sz="2000" dirty="0">
                <a:latin typeface="Bookman Old Style" panose="02050604050505020204" pitchFamily="18" charset="0"/>
              </a:rPr>
              <a:t>: They used two classifier </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architectures: traditional approach (67.93%) and end-to-end approach (68.56%). SVM was used in former and CNN with MLP in latter.</a:t>
            </a:r>
            <a:endParaRPr lang="en-US" sz="2000" dirty="0">
              <a:latin typeface="Bookman Old Style" panose="02050604050505020204" pitchFamily="18" charset="0"/>
            </a:endParaRPr>
          </a:p>
          <a:p>
            <a:pPr marL="0" indent="0">
              <a:buNone/>
            </a:pPr>
            <a:r>
              <a:rPr lang="en-US" sz="2000" i="1" dirty="0">
                <a:latin typeface="Bookman Old Style" panose="02050604050505020204" pitchFamily="18" charset="0"/>
              </a:rPr>
              <a:t>Dataset Used</a:t>
            </a:r>
            <a:r>
              <a:rPr lang="en-US" sz="2000" dirty="0">
                <a:latin typeface="Bookman Old Style" panose="02050604050505020204" pitchFamily="18" charset="0"/>
              </a:rPr>
              <a:t>: PC-GITA speech database.</a:t>
            </a:r>
          </a:p>
        </p:txBody>
      </p:sp>
      <p:grpSp>
        <p:nvGrpSpPr>
          <p:cNvPr id="7" name="Group 6">
            <a:extLst>
              <a:ext uri="{FF2B5EF4-FFF2-40B4-BE49-F238E27FC236}">
                <a16:creationId xmlns:a16="http://schemas.microsoft.com/office/drawing/2014/main" id="{820F2881-F376-5A99-12B6-83CE87FF04CC}"/>
              </a:ext>
            </a:extLst>
          </p:cNvPr>
          <p:cNvGrpSpPr/>
          <p:nvPr/>
        </p:nvGrpSpPr>
        <p:grpSpPr>
          <a:xfrm>
            <a:off x="1564810" y="4114801"/>
            <a:ext cx="5105842" cy="1177122"/>
            <a:chOff x="1564810" y="4114801"/>
            <a:chExt cx="5105842" cy="1177122"/>
          </a:xfrm>
        </p:grpSpPr>
        <p:pic>
          <p:nvPicPr>
            <p:cNvPr id="6" name="Picture 5">
              <a:extLst>
                <a:ext uri="{FF2B5EF4-FFF2-40B4-BE49-F238E27FC236}">
                  <a16:creationId xmlns:a16="http://schemas.microsoft.com/office/drawing/2014/main" id="{F021D8E1-894B-EA3E-8224-F4DA25C63E2F}"/>
                </a:ext>
              </a:extLst>
            </p:cNvPr>
            <p:cNvPicPr>
              <a:picLocks noChangeAspect="1"/>
            </p:cNvPicPr>
            <p:nvPr/>
          </p:nvPicPr>
          <p:blipFill>
            <a:blip r:embed="rId2"/>
            <a:stretch>
              <a:fillRect/>
            </a:stretch>
          </p:blipFill>
          <p:spPr>
            <a:xfrm>
              <a:off x="1564810" y="4114801"/>
              <a:ext cx="5105842" cy="807790"/>
            </a:xfrm>
            <a:prstGeom prst="rect">
              <a:avLst/>
            </a:prstGeom>
          </p:spPr>
        </p:pic>
        <p:sp>
          <p:nvSpPr>
            <p:cNvPr id="4" name="TextBox 3">
              <a:extLst>
                <a:ext uri="{FF2B5EF4-FFF2-40B4-BE49-F238E27FC236}">
                  <a16:creationId xmlns:a16="http://schemas.microsoft.com/office/drawing/2014/main" id="{6610DD2B-7CA2-540C-5243-36AB0DF263D0}"/>
                </a:ext>
              </a:extLst>
            </p:cNvPr>
            <p:cNvSpPr txBox="1"/>
            <p:nvPr/>
          </p:nvSpPr>
          <p:spPr>
            <a:xfrm>
              <a:off x="2952925" y="4922591"/>
              <a:ext cx="2348917" cy="369332"/>
            </a:xfrm>
            <a:prstGeom prst="rect">
              <a:avLst/>
            </a:prstGeom>
            <a:noFill/>
          </p:spPr>
          <p:txBody>
            <a:bodyPr wrap="square" rtlCol="0">
              <a:spAutoFit/>
            </a:bodyPr>
            <a:lstStyle/>
            <a:p>
              <a:r>
                <a:rPr lang="en-IN" dirty="0"/>
                <a:t>Traditional Approach</a:t>
              </a:r>
            </a:p>
          </p:txBody>
        </p:sp>
      </p:grpSp>
      <p:grpSp>
        <p:nvGrpSpPr>
          <p:cNvPr id="9" name="Group 8">
            <a:extLst>
              <a:ext uri="{FF2B5EF4-FFF2-40B4-BE49-F238E27FC236}">
                <a16:creationId xmlns:a16="http://schemas.microsoft.com/office/drawing/2014/main" id="{FEDB1BEA-A4DD-5B31-E90D-36EFB1EB42BE}"/>
              </a:ext>
            </a:extLst>
          </p:cNvPr>
          <p:cNvGrpSpPr/>
          <p:nvPr/>
        </p:nvGrpSpPr>
        <p:grpSpPr>
          <a:xfrm>
            <a:off x="5393244" y="5173893"/>
            <a:ext cx="5784081" cy="1367639"/>
            <a:chOff x="5393244" y="5173893"/>
            <a:chExt cx="5784081" cy="1367639"/>
          </a:xfrm>
        </p:grpSpPr>
        <p:pic>
          <p:nvPicPr>
            <p:cNvPr id="8" name="Picture 7">
              <a:extLst>
                <a:ext uri="{FF2B5EF4-FFF2-40B4-BE49-F238E27FC236}">
                  <a16:creationId xmlns:a16="http://schemas.microsoft.com/office/drawing/2014/main" id="{3042B7AA-7D22-AE24-3AEF-F00E5D900106}"/>
                </a:ext>
              </a:extLst>
            </p:cNvPr>
            <p:cNvPicPr>
              <a:picLocks noChangeAspect="1"/>
            </p:cNvPicPr>
            <p:nvPr/>
          </p:nvPicPr>
          <p:blipFill>
            <a:blip r:embed="rId3"/>
            <a:stretch>
              <a:fillRect/>
            </a:stretch>
          </p:blipFill>
          <p:spPr>
            <a:xfrm>
              <a:off x="5393244" y="5173893"/>
              <a:ext cx="5784081" cy="998307"/>
            </a:xfrm>
            <a:prstGeom prst="rect">
              <a:avLst/>
            </a:prstGeom>
          </p:spPr>
        </p:pic>
        <p:sp>
          <p:nvSpPr>
            <p:cNvPr id="5" name="TextBox 4">
              <a:extLst>
                <a:ext uri="{FF2B5EF4-FFF2-40B4-BE49-F238E27FC236}">
                  <a16:creationId xmlns:a16="http://schemas.microsoft.com/office/drawing/2014/main" id="{5ACF666C-490C-4DBC-B94C-65AE8E3B6F25}"/>
                </a:ext>
              </a:extLst>
            </p:cNvPr>
            <p:cNvSpPr txBox="1"/>
            <p:nvPr/>
          </p:nvSpPr>
          <p:spPr>
            <a:xfrm>
              <a:off x="7130642" y="6172200"/>
              <a:ext cx="2298584" cy="369332"/>
            </a:xfrm>
            <a:prstGeom prst="rect">
              <a:avLst/>
            </a:prstGeom>
            <a:noFill/>
          </p:spPr>
          <p:txBody>
            <a:bodyPr wrap="square" rtlCol="0">
              <a:spAutoFit/>
            </a:bodyPr>
            <a:lstStyle/>
            <a:p>
              <a:r>
                <a:rPr lang="en-IN" dirty="0"/>
                <a:t>End-to-End Approach</a:t>
              </a:r>
            </a:p>
          </p:txBody>
        </p:sp>
      </p:grpSp>
    </p:spTree>
    <p:extLst>
      <p:ext uri="{BB962C8B-B14F-4D97-AF65-F5344CB8AC3E}">
        <p14:creationId xmlns:p14="http://schemas.microsoft.com/office/powerpoint/2010/main" val="210907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Literature Survey</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8"/>
            <a:ext cx="10018713" cy="2523392"/>
          </a:xfrm>
        </p:spPr>
        <p:txBody>
          <a:bodyPr>
            <a:normAutofit/>
          </a:bodyPr>
          <a:lstStyle/>
          <a:p>
            <a:pPr marL="0" indent="0">
              <a:buNone/>
            </a:pPr>
            <a:r>
              <a:rPr lang="en-US" sz="2000" b="1" dirty="0">
                <a:latin typeface="Bookman Old Style" panose="02050604050505020204" pitchFamily="18" charset="0"/>
              </a:rPr>
              <a:t>Base Paper – III: </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Laureano Moro-Velazquez , “</a:t>
            </a:r>
            <a:r>
              <a:rPr lang="en-US" sz="2000" dirty="0">
                <a:latin typeface="Bookman Old Style" panose="02050604050505020204" pitchFamily="18" charset="0"/>
              </a:rPr>
              <a:t>Advances in Parkinson’s Disease detection and assessment using voice and speech: A review of the articulatory and phonatory aspects”, 2021, Elsevier.</a:t>
            </a:r>
          </a:p>
          <a:p>
            <a:pPr marL="0" indent="0">
              <a:buNone/>
            </a:pPr>
            <a:r>
              <a:rPr lang="en-US" sz="2000" i="1" dirty="0">
                <a:latin typeface="Bookman Old Style" panose="02050604050505020204" pitchFamily="18" charset="0"/>
              </a:rPr>
              <a:t>Mechanism Used</a:t>
            </a:r>
            <a:r>
              <a:rPr lang="en-US" sz="2000" dirty="0">
                <a:latin typeface="Bookman Old Style" panose="02050604050505020204" pitchFamily="18" charset="0"/>
              </a:rPr>
              <a:t>: Study of articulatory and phonatory factors of speech characteristics. </a:t>
            </a:r>
          </a:p>
        </p:txBody>
      </p:sp>
    </p:spTree>
    <p:extLst>
      <p:ext uri="{BB962C8B-B14F-4D97-AF65-F5344CB8AC3E}">
        <p14:creationId xmlns:p14="http://schemas.microsoft.com/office/powerpoint/2010/main" val="120275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39B7-F470-1ECF-D084-0A893E633416}"/>
              </a:ext>
            </a:extLst>
          </p:cNvPr>
          <p:cNvSpPr>
            <a:spLocks noGrp="1"/>
          </p:cNvSpPr>
          <p:nvPr>
            <p:ph type="title"/>
          </p:nvPr>
        </p:nvSpPr>
        <p:spPr>
          <a:xfrm>
            <a:off x="1484311" y="685800"/>
            <a:ext cx="10018713" cy="940777"/>
          </a:xfrm>
        </p:spPr>
        <p:txBody>
          <a:bodyPr/>
          <a:lstStyle/>
          <a:p>
            <a:pPr algn="l"/>
            <a:r>
              <a:rPr lang="en-US" dirty="0">
                <a:latin typeface="Bookman Old Style" panose="02050604050505020204" pitchFamily="18" charset="0"/>
              </a:rPr>
              <a:t>Proposed System</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27DC75-F10A-121F-20D8-12A1EACD9CB0}"/>
              </a:ext>
            </a:extLst>
          </p:cNvPr>
          <p:cNvSpPr>
            <a:spLocks noGrp="1"/>
          </p:cNvSpPr>
          <p:nvPr>
            <p:ph idx="1"/>
          </p:nvPr>
        </p:nvSpPr>
        <p:spPr>
          <a:xfrm>
            <a:off x="1484310" y="1626577"/>
            <a:ext cx="10018713" cy="2831123"/>
          </a:xfrm>
        </p:spPr>
        <p:txBody>
          <a:bodyPr>
            <a:normAutofit/>
          </a:bodyPr>
          <a:lstStyle/>
          <a:p>
            <a:r>
              <a:rPr lang="en-US" dirty="0">
                <a:latin typeface="Bookman Old Style" panose="02050604050505020204" pitchFamily="18" charset="0"/>
              </a:rPr>
              <a:t>Input: PD voice characteristics dataset.</a:t>
            </a:r>
          </a:p>
          <a:p>
            <a:r>
              <a:rPr lang="en-US" dirty="0">
                <a:latin typeface="Bookman Old Style" panose="02050604050505020204" pitchFamily="18" charset="0"/>
              </a:rPr>
              <a:t>Output: Probability of a patient having PD.</a:t>
            </a:r>
          </a:p>
          <a:p>
            <a:r>
              <a:rPr lang="en-US" dirty="0">
                <a:latin typeface="Bookman Old Style" panose="02050604050505020204" pitchFamily="18" charset="0"/>
              </a:rPr>
              <a:t>Mechanism Used: RNN model using vocal features to increase the efficacy.</a:t>
            </a:r>
            <a:endParaRPr lang="en-IN" dirty="0">
              <a:latin typeface="Bookman Old Style" panose="02050604050505020204" pitchFamily="18" charset="0"/>
            </a:endParaRPr>
          </a:p>
        </p:txBody>
      </p:sp>
    </p:spTree>
    <p:extLst>
      <p:ext uri="{BB962C8B-B14F-4D97-AF65-F5344CB8AC3E}">
        <p14:creationId xmlns:p14="http://schemas.microsoft.com/office/powerpoint/2010/main" val="92467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13428546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9</a:t>
            </a:fld>
            <a:endParaRPr lang="en-US" dirty="0"/>
          </a:p>
        </p:txBody>
      </p:sp>
      <p:sp>
        <p:nvSpPr>
          <p:cNvPr id="5" name="Title 1">
            <a:extLst>
              <a:ext uri="{FF2B5EF4-FFF2-40B4-BE49-F238E27FC236}">
                <a16:creationId xmlns:a16="http://schemas.microsoft.com/office/drawing/2014/main" id="{F4B81BF0-C714-E6ED-DE84-2E7C5CBF7BA8}"/>
              </a:ext>
            </a:extLst>
          </p:cNvPr>
          <p:cNvSpPr txBox="1">
            <a:spLocks/>
          </p:cNvSpPr>
          <p:nvPr/>
        </p:nvSpPr>
        <p:spPr>
          <a:xfrm>
            <a:off x="1484311" y="685800"/>
            <a:ext cx="10018713" cy="94077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latin typeface="Bookman Old Style" panose="02050604050505020204" pitchFamily="18" charset="0"/>
              </a:rPr>
              <a:t>Approach</a:t>
            </a:r>
            <a:endParaRPr lang="en-IN" dirty="0">
              <a:latin typeface="Bookman Old Style" panose="02050604050505020204" pitchFamily="18" charset="0"/>
            </a:endParaRPr>
          </a:p>
        </p:txBody>
      </p:sp>
    </p:spTree>
    <p:extLst>
      <p:ext uri="{BB962C8B-B14F-4D97-AF65-F5344CB8AC3E}">
        <p14:creationId xmlns:p14="http://schemas.microsoft.com/office/powerpoint/2010/main" val="932498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236</TotalTime>
  <Words>480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Bodoni MT</vt:lpstr>
      <vt:lpstr>Bookman Old Style</vt:lpstr>
      <vt:lpstr>Corbel</vt:lpstr>
      <vt:lpstr>Tenorite</vt:lpstr>
      <vt:lpstr>Parallax</vt:lpstr>
      <vt:lpstr>Neurological Disease Probability Prediction Using Voice Characteristics</vt:lpstr>
      <vt:lpstr>Agenda</vt:lpstr>
      <vt:lpstr>Introduction</vt:lpstr>
      <vt:lpstr>Abstract</vt:lpstr>
      <vt:lpstr>Literature Survey</vt:lpstr>
      <vt:lpstr>Literature Survey</vt:lpstr>
      <vt:lpstr>Literature Survey</vt:lpstr>
      <vt:lpstr>Proposed System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Neurological Disease Probability Prediction Using Voice Characteristics</dc:title>
  <dc:creator>Arjun Gandotra</dc:creator>
  <cp:lastModifiedBy>Arjun Gandotra</cp:lastModifiedBy>
  <cp:revision>23</cp:revision>
  <dcterms:created xsi:type="dcterms:W3CDTF">2022-11-13T14:02:20Z</dcterms:created>
  <dcterms:modified xsi:type="dcterms:W3CDTF">2022-12-17T09:28:58Z</dcterms:modified>
</cp:coreProperties>
</file>