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70" r:id="rId10"/>
    <p:sldId id="271"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0_3" csCatId="mainScheme" phldr="1"/>
      <dgm:spPr/>
      <dgm:t>
        <a:bodyPr/>
        <a:lstStyle/>
        <a:p>
          <a:endParaRPr lang="en-US"/>
        </a:p>
      </dgm:t>
    </dgm:pt>
    <dgm:pt modelId="{58FF46FB-368D-4E9C-A650-0513B8879DA8}">
      <dgm:prSet phldr="0"/>
      <dgm:spPr/>
      <dgm:t>
        <a:bodyPr/>
        <a:lstStyle/>
        <a:p>
          <a:pPr>
            <a:defRPr b="1"/>
          </a:pPr>
          <a:r>
            <a:rPr lang="en-US" b="1" dirty="0">
              <a:latin typeface="Tenorite"/>
            </a:rPr>
            <a:t>Data Preprocessing to reduce noise.</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D05E1923-5021-40F7-B4EF-E582E23A699D}">
      <dgm:prSet phldr="0"/>
      <dgm:spPr/>
      <dgm:t>
        <a:bodyPr/>
        <a:lstStyle/>
        <a:p>
          <a:pPr>
            <a:defRPr b="1"/>
          </a:pPr>
          <a:r>
            <a:rPr lang="en-US" b="1">
              <a:latin typeface="Tenorite"/>
            </a:rPr>
            <a:t>Feature Extraction using t-SNE model.</a:t>
          </a:r>
          <a:endParaRPr lang="en-US" b="1" dirty="0">
            <a:latin typeface="Tenorite"/>
          </a:endParaRP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FA8F44BD-C8C7-462C-9756-1EC498E86842}">
      <dgm:prSet phldr="0"/>
      <dgm:spPr/>
      <dgm:t>
        <a:bodyPr/>
        <a:lstStyle/>
        <a:p>
          <a:pPr>
            <a:defRPr b="1"/>
          </a:pPr>
          <a:r>
            <a:rPr lang="en-US" b="1" dirty="0">
              <a:latin typeface="Tenorite"/>
            </a:rPr>
            <a:t>Model Training.</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8BAB5E6F-A65E-41DB-A296-0818B0E49F7C}">
      <dgm:prSet phldr="0"/>
      <dgm:spPr/>
      <dgm:t>
        <a:bodyPr/>
        <a:lstStyle/>
        <a:p>
          <a:pPr>
            <a:defRPr b="1"/>
          </a:pPr>
          <a:r>
            <a:rPr lang="en-US" b="1" dirty="0">
              <a:latin typeface="Tenorite"/>
            </a:rPr>
            <a:t>Hyper-parameter Tuning and Evaluation.</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5"/>
      <dgm:spPr>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4"/>
      <dgm:spPr>
        <a:solidFill>
          <a:schemeClr val="dk2">
            <a:hueOff val="0"/>
            <a:satOff val="0"/>
            <a:lumOff val="0"/>
            <a:alphaOff val="0"/>
          </a:schemeClr>
        </a:solidFill>
        <a:ln w="6350" cap="rnd" cmpd="sng" algn="ctr">
          <a:solidFill>
            <a:schemeClr val="lt2">
              <a:hueOff val="0"/>
              <a:satOff val="0"/>
              <a:lumOff val="0"/>
              <a:alphaOff val="0"/>
            </a:schemeClr>
          </a:solidFill>
          <a:prstDash val="solid"/>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4"/>
      <dgm:spPr/>
    </dgm:pt>
    <dgm:pt modelId="{5B7FC7CF-F58D-48D5-8BCC-38D6EE87890B}" type="pres">
      <dgm:prSet presAssocID="{58FF46FB-368D-4E9C-A650-0513B8879DA8}" presName="Ellipse" presStyleLbl="fgAcc1" presStyleIdx="1" presStyleCnt="5"/>
      <dgm:spPr>
        <a:solidFill>
          <a:schemeClr val="lt2">
            <a:alpha val="90000"/>
            <a:hueOff val="0"/>
            <a:satOff val="0"/>
            <a:lumOff val="0"/>
            <a:alphaOff val="0"/>
          </a:schemeClr>
        </a:solidFill>
        <a:ln w="15875" cap="rnd" cmpd="sng" algn="ctr">
          <a:noFill/>
          <a:prstDash val="solid"/>
        </a:ln>
        <a:effectLst/>
      </dgm:spPr>
    </dgm:pt>
    <dgm:pt modelId="{D2143A46-815A-49BF-9455-C0385022444F}" type="pres">
      <dgm:prSet presAssocID="{58FF46FB-368D-4E9C-A650-0513B8879DA8}" presName="L2TextContainer" presStyleLbl="revTx" presStyleIdx="0" presStyleCnt="8">
        <dgm:presLayoutVars>
          <dgm:bulletEnabled val="1"/>
        </dgm:presLayoutVars>
      </dgm:prSet>
      <dgm:spPr/>
    </dgm:pt>
    <dgm:pt modelId="{8E3FB235-DF38-476B-9A0E-B1E583D50944}" type="pres">
      <dgm:prSet presAssocID="{58FF46FB-368D-4E9C-A650-0513B8879DA8}" presName="L1TextContainer" presStyleLbl="revTx" presStyleIdx="1" presStyleCnt="8"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4"/>
      <dgm:spPr>
        <a:noFill/>
        <a:ln w="12700" cap="rnd" cmpd="sng" algn="ctr">
          <a:solidFill>
            <a:schemeClr val="dk2">
              <a:hueOff val="0"/>
              <a:satOff val="0"/>
              <a:lumOff val="0"/>
              <a:alphaOff val="0"/>
            </a:schemeClr>
          </a:solidFill>
          <a:prstDash val="dash"/>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4"/>
      <dgm:spPr>
        <a:solidFill>
          <a:schemeClr val="dk2">
            <a:hueOff val="0"/>
            <a:satOff val="0"/>
            <a:lumOff val="0"/>
            <a:alphaOff val="0"/>
          </a:schemeClr>
        </a:solidFill>
        <a:ln w="6350" cap="rnd" cmpd="sng" algn="ctr">
          <a:solidFill>
            <a:schemeClr val="lt2">
              <a:hueOff val="0"/>
              <a:satOff val="0"/>
              <a:lumOff val="0"/>
              <a:alphaOff val="0"/>
            </a:schemeClr>
          </a:solidFill>
          <a:prstDash val="solid"/>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4"/>
      <dgm:spPr/>
    </dgm:pt>
    <dgm:pt modelId="{B1A1A837-F261-404B-A808-B2F4154CE8A2}" type="pres">
      <dgm:prSet presAssocID="{D05E1923-5021-40F7-B4EF-E582E23A699D}" presName="Ellipse" presStyleLbl="fgAcc1" presStyleIdx="2" presStyleCnt="5"/>
      <dgm:spPr>
        <a:solidFill>
          <a:schemeClr val="lt2">
            <a:alpha val="90000"/>
            <a:hueOff val="0"/>
            <a:satOff val="0"/>
            <a:lumOff val="0"/>
            <a:alphaOff val="0"/>
          </a:schemeClr>
        </a:solidFill>
        <a:ln w="15875" cap="rnd" cmpd="sng" algn="ctr">
          <a:noFill/>
          <a:prstDash val="solid"/>
        </a:ln>
        <a:effectLst/>
      </dgm:spPr>
    </dgm:pt>
    <dgm:pt modelId="{B5F3F650-2E42-488A-AD4F-C4BD47D19A84}" type="pres">
      <dgm:prSet presAssocID="{D05E1923-5021-40F7-B4EF-E582E23A699D}" presName="L2TextContainer" presStyleLbl="revTx" presStyleIdx="2" presStyleCnt="8">
        <dgm:presLayoutVars>
          <dgm:bulletEnabled val="1"/>
        </dgm:presLayoutVars>
      </dgm:prSet>
      <dgm:spPr/>
    </dgm:pt>
    <dgm:pt modelId="{223C5207-4FA2-4A6C-8F43-20BD55767C99}" type="pres">
      <dgm:prSet presAssocID="{D05E1923-5021-40F7-B4EF-E582E23A699D}" presName="L1TextContainer" presStyleLbl="revTx" presStyleIdx="3" presStyleCnt="8" custScaleX="87890">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4"/>
      <dgm:spPr>
        <a:noFill/>
        <a:ln w="12700" cap="rnd" cmpd="sng" algn="ctr">
          <a:solidFill>
            <a:schemeClr val="dk2">
              <a:hueOff val="0"/>
              <a:satOff val="0"/>
              <a:lumOff val="0"/>
              <a:alphaOff val="0"/>
            </a:schemeClr>
          </a:solidFill>
          <a:prstDash val="dash"/>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4"/>
      <dgm:spPr>
        <a:solidFill>
          <a:schemeClr val="dk2">
            <a:hueOff val="0"/>
            <a:satOff val="0"/>
            <a:lumOff val="0"/>
            <a:alphaOff val="0"/>
          </a:schemeClr>
        </a:solidFill>
        <a:ln w="6350" cap="rnd" cmpd="sng" algn="ctr">
          <a:solidFill>
            <a:schemeClr val="lt2">
              <a:hueOff val="0"/>
              <a:satOff val="0"/>
              <a:lumOff val="0"/>
              <a:alphaOff val="0"/>
            </a:schemeClr>
          </a:solidFill>
          <a:prstDash val="solid"/>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4"/>
      <dgm:spPr/>
    </dgm:pt>
    <dgm:pt modelId="{5D519322-C1DD-47AE-92C0-13575134BC76}" type="pres">
      <dgm:prSet presAssocID="{FA8F44BD-C8C7-462C-9756-1EC498E86842}" presName="Ellipse" presStyleLbl="fgAcc1" presStyleIdx="3" presStyleCnt="5"/>
      <dgm:spPr>
        <a:solidFill>
          <a:schemeClr val="lt2">
            <a:alpha val="90000"/>
            <a:hueOff val="0"/>
            <a:satOff val="0"/>
            <a:lumOff val="0"/>
            <a:alphaOff val="0"/>
          </a:schemeClr>
        </a:solidFill>
        <a:ln w="15875" cap="rnd" cmpd="sng" algn="ctr">
          <a:noFill/>
          <a:prstDash val="solid"/>
        </a:ln>
        <a:effectLst/>
      </dgm:spPr>
    </dgm:pt>
    <dgm:pt modelId="{96DDA0FE-83E2-423C-9F13-58A61EB68487}" type="pres">
      <dgm:prSet presAssocID="{FA8F44BD-C8C7-462C-9756-1EC498E86842}" presName="L2TextContainer" presStyleLbl="revTx" presStyleIdx="4" presStyleCnt="8">
        <dgm:presLayoutVars>
          <dgm:bulletEnabled val="1"/>
        </dgm:presLayoutVars>
      </dgm:prSet>
      <dgm:spPr/>
    </dgm:pt>
    <dgm:pt modelId="{2D6C7916-1130-46A8-833B-A6278CBD2192}" type="pres">
      <dgm:prSet presAssocID="{FA8F44BD-C8C7-462C-9756-1EC498E86842}" presName="L1TextContainer" presStyleLbl="revTx" presStyleIdx="5" presStyleCnt="8"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4"/>
      <dgm:spPr>
        <a:noFill/>
        <a:ln w="12700" cap="rnd" cmpd="sng" algn="ctr">
          <a:solidFill>
            <a:schemeClr val="dk2">
              <a:hueOff val="0"/>
              <a:satOff val="0"/>
              <a:lumOff val="0"/>
              <a:alphaOff val="0"/>
            </a:schemeClr>
          </a:solidFill>
          <a:prstDash val="dash"/>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4"/>
      <dgm:spPr>
        <a:solidFill>
          <a:schemeClr val="dk2">
            <a:hueOff val="0"/>
            <a:satOff val="0"/>
            <a:lumOff val="0"/>
            <a:alphaOff val="0"/>
          </a:schemeClr>
        </a:solidFill>
        <a:ln w="6350" cap="rnd" cmpd="sng" algn="ctr">
          <a:solidFill>
            <a:schemeClr val="lt2">
              <a:hueOff val="0"/>
              <a:satOff val="0"/>
              <a:lumOff val="0"/>
              <a:alphaOff val="0"/>
            </a:schemeClr>
          </a:solidFill>
          <a:prstDash val="solid"/>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4"/>
      <dgm:spPr/>
    </dgm:pt>
    <dgm:pt modelId="{515AAB83-BD07-4B9E-9A3B-858C0B126F9C}" type="pres">
      <dgm:prSet presAssocID="{8BAB5E6F-A65E-41DB-A296-0818B0E49F7C}" presName="Ellipse" presStyleLbl="fgAcc1" presStyleIdx="4" presStyleCnt="5"/>
      <dgm:spPr>
        <a:solidFill>
          <a:schemeClr val="lt2">
            <a:alpha val="90000"/>
            <a:hueOff val="0"/>
            <a:satOff val="0"/>
            <a:lumOff val="0"/>
            <a:alphaOff val="0"/>
          </a:schemeClr>
        </a:solidFill>
        <a:ln w="15875" cap="rnd" cmpd="sng" algn="ctr">
          <a:noFill/>
          <a:prstDash val="solid"/>
        </a:ln>
        <a:effectLst/>
      </dgm:spPr>
    </dgm:pt>
    <dgm:pt modelId="{08CB2D5A-F46A-4E0E-9575-15F31D04AAC6}" type="pres">
      <dgm:prSet presAssocID="{8BAB5E6F-A65E-41DB-A296-0818B0E49F7C}" presName="L2TextContainer" presStyleLbl="revTx" presStyleIdx="6" presStyleCnt="8">
        <dgm:presLayoutVars>
          <dgm:bulletEnabled val="1"/>
        </dgm:presLayoutVars>
      </dgm:prSet>
      <dgm:spPr/>
    </dgm:pt>
    <dgm:pt modelId="{7C1E6B4A-59F7-4018-A403-E1CCAEE78BA1}" type="pres">
      <dgm:prSet presAssocID="{8BAB5E6F-A65E-41DB-A296-0818B0E49F7C}" presName="L1TextContainer" presStyleLbl="revTx" presStyleIdx="7" presStyleCnt="8"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4"/>
      <dgm:spPr>
        <a:noFill/>
        <a:ln w="12700" cap="rnd" cmpd="sng" algn="ctr">
          <a:solidFill>
            <a:schemeClr val="dk2">
              <a:hueOff val="0"/>
              <a:satOff val="0"/>
              <a:lumOff val="0"/>
              <a:alphaOff val="0"/>
            </a:schemeClr>
          </a:solidFill>
          <a:prstDash val="dash"/>
        </a:ln>
        <a:effectLst/>
      </dgm:spPr>
    </dgm:pt>
    <dgm:pt modelId="{90926F0B-05E0-48AF-9C69-5C494731F877}" type="pres">
      <dgm:prSet presAssocID="{8BAB5E6F-A65E-41DB-A296-0818B0E49F7C}" presName="EmptyPlaceHolder" presStyleCnt="0"/>
      <dgm:spPr/>
    </dgm:pt>
  </dgm:ptLst>
  <dgm:cxnLst>
    <dgm:cxn modelId="{C3A1C60D-63BB-4E34-AD47-96AABDB6084E}" type="presOf" srcId="{D05E1923-5021-40F7-B4EF-E582E23A699D}" destId="{223C5207-4FA2-4A6C-8F43-20BD55767C99}"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66B49C6C-FAFD-47B4-BF22-05A295C23D4E}" srcId="{05A24E01-5535-46B9-A9A1-A9A07E639A88}" destId="{8BAB5E6F-A65E-41DB-A296-0818B0E49F7C}" srcOrd="3" destOrd="0" parTransId="{886842C6-3EFC-4BE7-B417-415595758830}" sibTransId="{B407F4C3-8FC9-4E91-A0EC-6B33713CC9A5}"/>
    <dgm:cxn modelId="{72C4D6D9-419A-42C1-A76D-84599F65BB08}" srcId="{05A24E01-5535-46B9-A9A1-A9A07E639A88}" destId="{D05E1923-5021-40F7-B4EF-E582E23A699D}" srcOrd="1" destOrd="0" parTransId="{FD6C5CD2-9CED-4BE6-89CD-A5A5CCE63B3E}" sibTransId="{F020958C-EF86-4274-85F9-318F2792F7B6}"/>
    <dgm:cxn modelId="{FE7849EA-5B37-43C8-B217-CD4E30A8E545}" type="presOf" srcId="{05A24E01-5535-46B9-A9A1-A9A07E639A88}" destId="{6E9F3C9B-13CA-43A8-8836-0B2B41D07DEF}"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8283" y="502751"/>
          <a:ext cx="320851" cy="320851"/>
        </a:xfrm>
        <a:prstGeom prst="teardrop">
          <a:avLst>
            <a:gd name="adj" fmla="val 115000"/>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3927" y="538395"/>
          <a:ext cx="249564" cy="249564"/>
        </a:xfrm>
        <a:prstGeom prst="ellipse">
          <a:avLst/>
        </a:prstGeom>
        <a:solidFill>
          <a:schemeClr val="lt2">
            <a:alpha val="90000"/>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93905" y="890053"/>
          <a:ext cx="2785109" cy="1291450"/>
        </a:xfrm>
        <a:prstGeom prst="rect">
          <a:avLst/>
        </a:prstGeom>
        <a:noFill/>
        <a:ln>
          <a:noFill/>
        </a:ln>
        <a:effectLst/>
      </dsp:spPr>
      <dsp:style>
        <a:lnRef idx="0">
          <a:scrgbClr r="0" g="0" b="0"/>
        </a:lnRef>
        <a:fillRef idx="0">
          <a:scrgbClr r="0" g="0" b="0"/>
        </a:fillRef>
        <a:effectRef idx="0">
          <a:scrgbClr r="0" g="0" b="0"/>
        </a:effectRef>
        <a:fontRef idx="minor"/>
      </dsp:style>
    </dsp:sp>
    <dsp:sp modelId="{8E3FB235-DF38-476B-9A0E-B1E583D50944}">
      <dsp:nvSpPr>
        <dsp:cNvPr id="0" name=""/>
        <dsp:cNvSpPr/>
      </dsp:nvSpPr>
      <dsp:spPr>
        <a:xfrm>
          <a:off x="693905" y="436300"/>
          <a:ext cx="2785109"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latin typeface="Tenorite"/>
            </a:rPr>
            <a:t>Data Preprocessing to reduce noise.</a:t>
          </a:r>
        </a:p>
      </dsp:txBody>
      <dsp:txXfrm>
        <a:off x="693905" y="436300"/>
        <a:ext cx="2785109" cy="453752"/>
      </dsp:txXfrm>
    </dsp:sp>
    <dsp:sp modelId="{9AA05CE5-209F-4AD9-BE2C-2A69F76DA8F4}">
      <dsp:nvSpPr>
        <dsp:cNvPr id="0" name=""/>
        <dsp:cNvSpPr/>
      </dsp:nvSpPr>
      <dsp:spPr>
        <a:xfrm>
          <a:off x="228709" y="890053"/>
          <a:ext cx="0" cy="1291450"/>
        </a:xfrm>
        <a:prstGeom prst="line">
          <a:avLst/>
        </a:prstGeom>
        <a:noFill/>
        <a:ln w="12700" cap="rnd"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7871" y="2140666"/>
          <a:ext cx="81675" cy="81675"/>
        </a:xfrm>
        <a:prstGeom prst="ellipse">
          <a:avLst/>
        </a:prstGeom>
        <a:solidFill>
          <a:schemeClr val="dk2">
            <a:hueOff val="0"/>
            <a:satOff val="0"/>
            <a:lumOff val="0"/>
            <a:alphaOff val="0"/>
          </a:schemeClr>
        </a:solidFill>
        <a:ln w="63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2033192" y="3539404"/>
          <a:ext cx="320851" cy="320851"/>
        </a:xfrm>
        <a:prstGeom prst="teardrop">
          <a:avLst>
            <a:gd name="adj" fmla="val 115000"/>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2068836" y="3575048"/>
          <a:ext cx="249564" cy="249564"/>
        </a:xfrm>
        <a:prstGeom prst="ellipse">
          <a:avLst/>
        </a:prstGeom>
        <a:solidFill>
          <a:schemeClr val="lt2">
            <a:alpha val="90000"/>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617172" y="2181504"/>
          <a:ext cx="2854829" cy="1291450"/>
        </a:xfrm>
        <a:prstGeom prst="rect">
          <a:avLst/>
        </a:prstGeom>
        <a:noFill/>
        <a:ln>
          <a:noFill/>
        </a:ln>
        <a:effectLst/>
      </dsp:spPr>
      <dsp:style>
        <a:lnRef idx="0">
          <a:scrgbClr r="0" g="0" b="0"/>
        </a:lnRef>
        <a:fillRef idx="0">
          <a:scrgbClr r="0" g="0" b="0"/>
        </a:fillRef>
        <a:effectRef idx="0">
          <a:scrgbClr r="0" g="0" b="0"/>
        </a:effectRef>
        <a:fontRef idx="minor"/>
      </dsp:style>
    </dsp:sp>
    <dsp:sp modelId="{223C5207-4FA2-4A6C-8F43-20BD55767C99}">
      <dsp:nvSpPr>
        <dsp:cNvPr id="0" name=""/>
        <dsp:cNvSpPr/>
      </dsp:nvSpPr>
      <dsp:spPr>
        <a:xfrm>
          <a:off x="2617172" y="3472954"/>
          <a:ext cx="2854829"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a:latin typeface="Tenorite"/>
            </a:rPr>
            <a:t>Feature Extraction using t-SNE model.</a:t>
          </a:r>
          <a:endParaRPr lang="en-US" sz="1600" b="1" kern="1200" dirty="0">
            <a:latin typeface="Tenorite"/>
          </a:endParaRPr>
        </a:p>
      </dsp:txBody>
      <dsp:txXfrm>
        <a:off x="2617172" y="3472954"/>
        <a:ext cx="2854829" cy="453752"/>
      </dsp:txXfrm>
    </dsp:sp>
    <dsp:sp modelId="{4FE5EB5D-4CEF-4D0D-9394-0534E61844BE}">
      <dsp:nvSpPr>
        <dsp:cNvPr id="0" name=""/>
        <dsp:cNvSpPr/>
      </dsp:nvSpPr>
      <dsp:spPr>
        <a:xfrm>
          <a:off x="2193618" y="2181504"/>
          <a:ext cx="0" cy="1291450"/>
        </a:xfrm>
        <a:prstGeom prst="line">
          <a:avLst/>
        </a:prstGeom>
        <a:noFill/>
        <a:ln w="12700" cap="rnd"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2151836" y="2140666"/>
          <a:ext cx="81675" cy="81675"/>
        </a:xfrm>
        <a:prstGeom prst="ellipse">
          <a:avLst/>
        </a:prstGeom>
        <a:solidFill>
          <a:schemeClr val="dk2">
            <a:hueOff val="0"/>
            <a:satOff val="0"/>
            <a:lumOff val="0"/>
            <a:alphaOff val="0"/>
          </a:schemeClr>
        </a:solidFill>
        <a:ln w="63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981758" y="502751"/>
          <a:ext cx="320851" cy="320851"/>
        </a:xfrm>
        <a:prstGeom prst="teardrop">
          <a:avLst>
            <a:gd name="adj" fmla="val 115000"/>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4017402" y="538395"/>
          <a:ext cx="249564" cy="249564"/>
        </a:xfrm>
        <a:prstGeom prst="ellipse">
          <a:avLst/>
        </a:prstGeom>
        <a:solidFill>
          <a:schemeClr val="lt2">
            <a:alpha val="90000"/>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4606389" y="890053"/>
          <a:ext cx="2773527" cy="1291450"/>
        </a:xfrm>
        <a:prstGeom prst="rect">
          <a:avLst/>
        </a:prstGeom>
        <a:noFill/>
        <a:ln>
          <a:noFill/>
        </a:ln>
        <a:effectLst/>
      </dsp:spPr>
      <dsp:style>
        <a:lnRef idx="0">
          <a:scrgbClr r="0" g="0" b="0"/>
        </a:lnRef>
        <a:fillRef idx="0">
          <a:scrgbClr r="0" g="0" b="0"/>
        </a:fillRef>
        <a:effectRef idx="0">
          <a:scrgbClr r="0" g="0" b="0"/>
        </a:effectRef>
        <a:fontRef idx="minor"/>
      </dsp:style>
    </dsp:sp>
    <dsp:sp modelId="{2D6C7916-1130-46A8-833B-A6278CBD2192}">
      <dsp:nvSpPr>
        <dsp:cNvPr id="0" name=""/>
        <dsp:cNvSpPr/>
      </dsp:nvSpPr>
      <dsp:spPr>
        <a:xfrm>
          <a:off x="4606389" y="436300"/>
          <a:ext cx="2773527"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latin typeface="Tenorite"/>
            </a:rPr>
            <a:t>Model Training.</a:t>
          </a:r>
        </a:p>
      </dsp:txBody>
      <dsp:txXfrm>
        <a:off x="4606389" y="436300"/>
        <a:ext cx="2773527" cy="453752"/>
      </dsp:txXfrm>
    </dsp:sp>
    <dsp:sp modelId="{4D953791-5C2F-4A75-A8F4-6ED7EAB5E015}">
      <dsp:nvSpPr>
        <dsp:cNvPr id="0" name=""/>
        <dsp:cNvSpPr/>
      </dsp:nvSpPr>
      <dsp:spPr>
        <a:xfrm>
          <a:off x="4142184" y="890053"/>
          <a:ext cx="0" cy="1291450"/>
        </a:xfrm>
        <a:prstGeom prst="line">
          <a:avLst/>
        </a:prstGeom>
        <a:noFill/>
        <a:ln w="12700" cap="rnd"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4100403" y="2140666"/>
          <a:ext cx="81675" cy="81675"/>
        </a:xfrm>
        <a:prstGeom prst="ellipse">
          <a:avLst/>
        </a:prstGeom>
        <a:solidFill>
          <a:schemeClr val="dk2">
            <a:hueOff val="0"/>
            <a:satOff val="0"/>
            <a:lumOff val="0"/>
            <a:alphaOff val="0"/>
          </a:schemeClr>
        </a:solidFill>
        <a:ln w="63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5930324" y="3539404"/>
          <a:ext cx="320851" cy="320851"/>
        </a:xfrm>
        <a:prstGeom prst="teardrop">
          <a:avLst>
            <a:gd name="adj" fmla="val 115000"/>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5965968" y="3575048"/>
          <a:ext cx="249564" cy="249564"/>
        </a:xfrm>
        <a:prstGeom prst="ellipse">
          <a:avLst/>
        </a:prstGeom>
        <a:solidFill>
          <a:schemeClr val="lt2">
            <a:alpha val="90000"/>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6554955" y="2181504"/>
          <a:ext cx="2773527" cy="1291450"/>
        </a:xfrm>
        <a:prstGeom prst="rect">
          <a:avLst/>
        </a:prstGeom>
        <a:noFill/>
        <a:ln>
          <a:noFill/>
        </a:ln>
        <a:effectLst/>
      </dsp:spPr>
      <dsp:style>
        <a:lnRef idx="0">
          <a:scrgbClr r="0" g="0" b="0"/>
        </a:lnRef>
        <a:fillRef idx="0">
          <a:scrgbClr r="0" g="0" b="0"/>
        </a:fillRef>
        <a:effectRef idx="0">
          <a:scrgbClr r="0" g="0" b="0"/>
        </a:effectRef>
        <a:fontRef idx="minor"/>
      </dsp:style>
    </dsp:sp>
    <dsp:sp modelId="{7C1E6B4A-59F7-4018-A403-E1CCAEE78BA1}">
      <dsp:nvSpPr>
        <dsp:cNvPr id="0" name=""/>
        <dsp:cNvSpPr/>
      </dsp:nvSpPr>
      <dsp:spPr>
        <a:xfrm>
          <a:off x="6554955" y="3472954"/>
          <a:ext cx="2773527"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latin typeface="Tenorite"/>
            </a:rPr>
            <a:t>Hyper-parameter Tuning and Evaluation.</a:t>
          </a:r>
        </a:p>
      </dsp:txBody>
      <dsp:txXfrm>
        <a:off x="6554955" y="3472954"/>
        <a:ext cx="2773527" cy="453752"/>
      </dsp:txXfrm>
    </dsp:sp>
    <dsp:sp modelId="{A03C5372-D306-43AC-B406-6F8183849431}">
      <dsp:nvSpPr>
        <dsp:cNvPr id="0" name=""/>
        <dsp:cNvSpPr/>
      </dsp:nvSpPr>
      <dsp:spPr>
        <a:xfrm>
          <a:off x="6090750" y="2181504"/>
          <a:ext cx="0" cy="1291450"/>
        </a:xfrm>
        <a:prstGeom prst="line">
          <a:avLst/>
        </a:prstGeom>
        <a:noFill/>
        <a:ln w="12700" cap="rnd"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6048969" y="2140666"/>
          <a:ext cx="81675" cy="81675"/>
        </a:xfrm>
        <a:prstGeom prst="ellipse">
          <a:avLst/>
        </a:prstGeom>
        <a:solidFill>
          <a:schemeClr val="dk2">
            <a:hueOff val="0"/>
            <a:satOff val="0"/>
            <a:lumOff val="0"/>
            <a:alphaOff val="0"/>
          </a:schemeClr>
        </a:solidFill>
        <a:ln w="63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1268A7-94A7-4CDD-8B5B-E565CD0F6D6E}" type="datetimeFigureOut">
              <a:rPr lang="en-IN" smtClean="0"/>
              <a:t>14-11-2022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730759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1268A7-94A7-4CDD-8B5B-E565CD0F6D6E}"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1120353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268A7-94A7-4CDD-8B5B-E565CD0F6D6E}"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40769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268A7-94A7-4CDD-8B5B-E565CD0F6D6E}"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4094394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268A7-94A7-4CDD-8B5B-E565CD0F6D6E}"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3536248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268A7-94A7-4CDD-8B5B-E565CD0F6D6E}"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2203383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268A7-94A7-4CDD-8B5B-E565CD0F6D6E}"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4094564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1268A7-94A7-4CDD-8B5B-E565CD0F6D6E}"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97222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1268A7-94A7-4CDD-8B5B-E565CD0F6D6E}"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2596689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1268A7-94A7-4CDD-8B5B-E565CD0F6D6E}"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2789536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268A7-94A7-4CDD-8B5B-E565CD0F6D6E}"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1909358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1268A7-94A7-4CDD-8B5B-E565CD0F6D6E}"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4281252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1268A7-94A7-4CDD-8B5B-E565CD0F6D6E}" type="datetimeFigureOut">
              <a:rPr lang="en-IN" smtClean="0"/>
              <a:t>14-11-2022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3470349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1268A7-94A7-4CDD-8B5B-E565CD0F6D6E}" type="datetimeFigureOut">
              <a:rPr lang="en-IN" smtClean="0"/>
              <a:t>14-11-2022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3857044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268A7-94A7-4CDD-8B5B-E565CD0F6D6E}" type="datetimeFigureOut">
              <a:rPr lang="en-IN" smtClean="0"/>
              <a:t>14-11-2022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129439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1268A7-94A7-4CDD-8B5B-E565CD0F6D6E}"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216458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1268A7-94A7-4CDD-8B5B-E565CD0F6D6E}"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151091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F1268A7-94A7-4CDD-8B5B-E565CD0F6D6E}" type="datetimeFigureOut">
              <a:rPr lang="en-IN" smtClean="0"/>
              <a:t>14-11-2022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B4B6A0-6A47-40D4-AF2D-521672805381}" type="slidenum">
              <a:rPr lang="en-IN" smtClean="0"/>
              <a:t>‹#›</a:t>
            </a:fld>
            <a:endParaRPr lang="en-IN"/>
          </a:p>
        </p:txBody>
      </p:sp>
    </p:spTree>
    <p:extLst>
      <p:ext uri="{BB962C8B-B14F-4D97-AF65-F5344CB8AC3E}">
        <p14:creationId xmlns:p14="http://schemas.microsoft.com/office/powerpoint/2010/main" val="36920831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48550/arXiv.1905.11785" TargetMode="External"/><Relationship Id="rId2" Type="http://schemas.openxmlformats.org/officeDocument/2006/relationships/hyperlink" Target="https://doi.org/10.1016/j.bspc.2021.102418" TargetMode="External"/><Relationship Id="rId1" Type="http://schemas.openxmlformats.org/officeDocument/2006/relationships/slideLayout" Target="../slideLayouts/slideLayout2.xml"/><Relationship Id="rId6" Type="http://schemas.openxmlformats.org/officeDocument/2006/relationships/hyperlink" Target="https://doi.org/10.1109/TASLP.2021.3078364" TargetMode="External"/><Relationship Id="rId5" Type="http://schemas.openxmlformats.org/officeDocument/2006/relationships/hyperlink" Target="https://doi.org/10.1016/j.eswa.2021.115013" TargetMode="External"/><Relationship Id="rId4" Type="http://schemas.openxmlformats.org/officeDocument/2006/relationships/hyperlink" Target="https://doi.org/10.21437/Interspeech.2021-1694"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38A7-6FE9-85A5-F90D-1A35AFC90D1D}"/>
              </a:ext>
            </a:extLst>
          </p:cNvPr>
          <p:cNvSpPr>
            <a:spLocks noGrp="1"/>
          </p:cNvSpPr>
          <p:nvPr>
            <p:ph type="ctrTitle"/>
          </p:nvPr>
        </p:nvSpPr>
        <p:spPr>
          <a:xfrm>
            <a:off x="2928401" y="650307"/>
            <a:ext cx="8574622" cy="2616199"/>
          </a:xfrm>
        </p:spPr>
        <p:txBody>
          <a:bodyPr>
            <a:normAutofit fontScale="90000"/>
          </a:bodyPr>
          <a:lstStyle/>
          <a:p>
            <a:pPr algn="ctr"/>
            <a:r>
              <a:rPr lang="en-US" dirty="0">
                <a:latin typeface="Bodoni MT" panose="02070603080606020203" pitchFamily="18" charset="0"/>
              </a:rPr>
              <a:t>Neurological Disease Probability Prediction Using Voice Characteristics</a:t>
            </a:r>
            <a:endParaRPr lang="en-IN" dirty="0">
              <a:latin typeface="Bodoni MT" panose="02070603080606020203" pitchFamily="18" charset="0"/>
            </a:endParaRPr>
          </a:p>
        </p:txBody>
      </p:sp>
      <p:sp>
        <p:nvSpPr>
          <p:cNvPr id="3" name="Subtitle 2">
            <a:extLst>
              <a:ext uri="{FF2B5EF4-FFF2-40B4-BE49-F238E27FC236}">
                <a16:creationId xmlns:a16="http://schemas.microsoft.com/office/drawing/2014/main" id="{EA7753ED-1784-4770-0028-F39C3742C4C3}"/>
              </a:ext>
            </a:extLst>
          </p:cNvPr>
          <p:cNvSpPr>
            <a:spLocks noGrp="1"/>
          </p:cNvSpPr>
          <p:nvPr>
            <p:ph type="subTitle" idx="1"/>
          </p:nvPr>
        </p:nvSpPr>
        <p:spPr>
          <a:xfrm>
            <a:off x="7144273" y="5060135"/>
            <a:ext cx="4725339" cy="1388534"/>
          </a:xfrm>
        </p:spPr>
        <p:txBody>
          <a:bodyPr>
            <a:normAutofit/>
          </a:bodyPr>
          <a:lstStyle/>
          <a:p>
            <a:pPr algn="l"/>
            <a:r>
              <a:rPr lang="en-IN" b="1" dirty="0">
                <a:latin typeface="Tw Cen MT" panose="020B0602020104020603" pitchFamily="34" charset="0"/>
              </a:rPr>
              <a:t>Supervisor:</a:t>
            </a:r>
            <a:r>
              <a:rPr lang="en-IN" dirty="0">
                <a:latin typeface="Tw Cen MT" panose="020B0602020104020603" pitchFamily="34" charset="0"/>
              </a:rPr>
              <a:t> Smt. M. Anila</a:t>
            </a:r>
          </a:p>
          <a:p>
            <a:pPr algn="l"/>
            <a:r>
              <a:rPr lang="en-IN" b="1" dirty="0">
                <a:latin typeface="Tw Cen MT" panose="020B0602020104020603" pitchFamily="34" charset="0"/>
              </a:rPr>
              <a:t>Project ID:</a:t>
            </a:r>
            <a:r>
              <a:rPr lang="en-IN" dirty="0">
                <a:latin typeface="Tw Cen MT" panose="020B0602020104020603" pitchFamily="34" charset="0"/>
              </a:rPr>
              <a:t> P36​</a:t>
            </a:r>
          </a:p>
          <a:p>
            <a:pPr algn="l"/>
            <a:r>
              <a:rPr lang="en-IN" b="1" dirty="0">
                <a:latin typeface="Tw Cen MT" panose="020B0602020104020603" pitchFamily="34" charset="0"/>
              </a:rPr>
              <a:t>Team:</a:t>
            </a:r>
            <a:r>
              <a:rPr lang="en-IN" dirty="0">
                <a:latin typeface="Tw Cen MT" panose="020B0602020104020603" pitchFamily="34" charset="0"/>
              </a:rPr>
              <a:t> Arjun Gandotra - 160119733182​​</a:t>
            </a:r>
          </a:p>
        </p:txBody>
      </p:sp>
    </p:spTree>
    <p:extLst>
      <p:ext uri="{BB962C8B-B14F-4D97-AF65-F5344CB8AC3E}">
        <p14:creationId xmlns:p14="http://schemas.microsoft.com/office/powerpoint/2010/main" val="320647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39B7-F470-1ECF-D084-0A893E633416}"/>
              </a:ext>
            </a:extLst>
          </p:cNvPr>
          <p:cNvSpPr>
            <a:spLocks noGrp="1"/>
          </p:cNvSpPr>
          <p:nvPr>
            <p:ph type="title"/>
          </p:nvPr>
        </p:nvSpPr>
        <p:spPr>
          <a:xfrm>
            <a:off x="1484311" y="685800"/>
            <a:ext cx="10018713" cy="940777"/>
          </a:xfrm>
        </p:spPr>
        <p:txBody>
          <a:bodyPr>
            <a:normAutofit/>
          </a:bodyPr>
          <a:lstStyle/>
          <a:p>
            <a:pPr algn="l"/>
            <a:r>
              <a:rPr lang="en-US" dirty="0">
                <a:latin typeface="Bookman Old Style" panose="02050604050505020204" pitchFamily="18" charset="0"/>
              </a:rPr>
              <a:t>References</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827DC75-F10A-121F-20D8-12A1EACD9CB0}"/>
              </a:ext>
            </a:extLst>
          </p:cNvPr>
          <p:cNvSpPr>
            <a:spLocks noGrp="1"/>
          </p:cNvSpPr>
          <p:nvPr>
            <p:ph idx="1"/>
          </p:nvPr>
        </p:nvSpPr>
        <p:spPr>
          <a:xfrm>
            <a:off x="1484310" y="1626577"/>
            <a:ext cx="10018713" cy="4164623"/>
          </a:xfrm>
        </p:spPr>
        <p:txBody>
          <a:bodyPr>
            <a:normAutofit fontScale="77500" lnSpcReduction="20000"/>
          </a:bodyPr>
          <a:lstStyle/>
          <a:p>
            <a:pPr algn="just">
              <a:lnSpc>
                <a:spcPct val="107000"/>
              </a:lnSpc>
              <a:spcAft>
                <a:spcPts val="800"/>
              </a:spcAft>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[1] Laureano Moro-Velazquez, Jorge A. Gomez-Garcia, Julian D. Arias-</a:t>
            </a:r>
            <a:r>
              <a:rPr lang="en-IN" sz="1800" dirty="0" err="1">
                <a:effectLst/>
                <a:latin typeface="Bookman Old Style" panose="02050604050505020204" pitchFamily="18" charset="0"/>
                <a:ea typeface="Calibri" panose="020F0502020204030204" pitchFamily="34" charset="0"/>
                <a:cs typeface="Times New Roman" panose="02020603050405020304" pitchFamily="18" charset="0"/>
              </a:rPr>
              <a:t>Londoño</a:t>
            </a: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 </a:t>
            </a:r>
            <a:r>
              <a:rPr lang="en-IN" sz="1800" dirty="0" err="1">
                <a:effectLst/>
                <a:latin typeface="Bookman Old Style" panose="02050604050505020204" pitchFamily="18" charset="0"/>
                <a:ea typeface="Calibri" panose="020F0502020204030204" pitchFamily="34" charset="0"/>
                <a:cs typeface="Times New Roman" panose="02020603050405020304" pitchFamily="18" charset="0"/>
              </a:rPr>
              <a:t>Najim</a:t>
            </a: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 </a:t>
            </a:r>
            <a:r>
              <a:rPr lang="en-IN" sz="1800" dirty="0" err="1">
                <a:effectLst/>
                <a:latin typeface="Bookman Old Style" panose="02050604050505020204" pitchFamily="18" charset="0"/>
                <a:ea typeface="Calibri" panose="020F0502020204030204" pitchFamily="34" charset="0"/>
                <a:cs typeface="Times New Roman" panose="02020603050405020304" pitchFamily="18" charset="0"/>
              </a:rPr>
              <a:t>Dehak</a:t>
            </a: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 Juan I. </a:t>
            </a:r>
            <a:r>
              <a:rPr lang="en-IN" sz="1800" dirty="0" err="1">
                <a:effectLst/>
                <a:latin typeface="Bookman Old Style" panose="02050604050505020204" pitchFamily="18" charset="0"/>
                <a:ea typeface="Calibri" panose="020F0502020204030204" pitchFamily="34" charset="0"/>
                <a:cs typeface="Times New Roman" panose="02020603050405020304" pitchFamily="18" charset="0"/>
              </a:rPr>
              <a:t>Godino-Llorente</a:t>
            </a: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 “Advances in Parkinson's Disease detection and assessment using voice and speech: A review of the articulatory and phonatory aspects”, 2021, ISSN 1746-8094, </a:t>
            </a:r>
            <a:r>
              <a:rPr lang="en-IN" sz="1800" u="sng" dirty="0">
                <a:solidFill>
                  <a:srgbClr val="0563C1"/>
                </a:solidFill>
                <a:effectLst/>
                <a:latin typeface="Bookman Old Style" panose="02050604050505020204" pitchFamily="18" charset="0"/>
                <a:ea typeface="Calibri" panose="020F0502020204030204" pitchFamily="34" charset="0"/>
                <a:cs typeface="Times New Roman" panose="02020603050405020304" pitchFamily="18" charset="0"/>
                <a:hlinkClick r:id="rId2"/>
              </a:rPr>
              <a:t>https://doi.org/10.1016/j.bspc.2021.102418</a:t>
            </a: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[2] Amir Hossein </a:t>
            </a:r>
            <a:r>
              <a:rPr lang="en-IN" sz="1800" dirty="0" err="1">
                <a:effectLst/>
                <a:latin typeface="Bookman Old Style" panose="02050604050505020204" pitchFamily="18" charset="0"/>
                <a:ea typeface="Calibri" panose="020F0502020204030204" pitchFamily="34" charset="0"/>
                <a:cs typeface="Times New Roman" panose="02020603050405020304" pitchFamily="18" charset="0"/>
              </a:rPr>
              <a:t>Poorjam</a:t>
            </a: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 Mathew </a:t>
            </a:r>
            <a:r>
              <a:rPr lang="en-IN" sz="1800" dirty="0" err="1">
                <a:effectLst/>
                <a:latin typeface="Bookman Old Style" panose="02050604050505020204" pitchFamily="18" charset="0"/>
                <a:ea typeface="Calibri" panose="020F0502020204030204" pitchFamily="34" charset="0"/>
                <a:cs typeface="Times New Roman" panose="02020603050405020304" pitchFamily="18" charset="0"/>
              </a:rPr>
              <a:t>Shaji</a:t>
            </a: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 </a:t>
            </a:r>
            <a:r>
              <a:rPr lang="en-IN" sz="1800" dirty="0" err="1">
                <a:effectLst/>
                <a:latin typeface="Bookman Old Style" panose="02050604050505020204" pitchFamily="18" charset="0"/>
                <a:ea typeface="Calibri" panose="020F0502020204030204" pitchFamily="34" charset="0"/>
                <a:cs typeface="Times New Roman" panose="02020603050405020304" pitchFamily="18" charset="0"/>
              </a:rPr>
              <a:t>Kavalekalam</a:t>
            </a: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 Liming Shi, </a:t>
            </a:r>
            <a:r>
              <a:rPr lang="en-IN" sz="1800" dirty="0" err="1">
                <a:effectLst/>
                <a:latin typeface="Bookman Old Style" panose="02050604050505020204" pitchFamily="18" charset="0"/>
                <a:ea typeface="Calibri" panose="020F0502020204030204" pitchFamily="34" charset="0"/>
                <a:cs typeface="Times New Roman" panose="02020603050405020304" pitchFamily="18" charset="0"/>
              </a:rPr>
              <a:t>Yordan</a:t>
            </a: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 P. </a:t>
            </a:r>
            <a:r>
              <a:rPr lang="en-IN" sz="1800" dirty="0" err="1">
                <a:effectLst/>
                <a:latin typeface="Bookman Old Style" panose="02050604050505020204" pitchFamily="18" charset="0"/>
                <a:ea typeface="Calibri" panose="020F0502020204030204" pitchFamily="34" charset="0"/>
                <a:cs typeface="Times New Roman" panose="02020603050405020304" pitchFamily="18" charset="0"/>
              </a:rPr>
              <a:t>Raykov</a:t>
            </a: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 Jesper </a:t>
            </a:r>
            <a:r>
              <a:rPr lang="en-IN" sz="1800" dirty="0" err="1">
                <a:effectLst/>
                <a:latin typeface="Bookman Old Style" panose="02050604050505020204" pitchFamily="18" charset="0"/>
                <a:ea typeface="Calibri" panose="020F0502020204030204" pitchFamily="34" charset="0"/>
                <a:cs typeface="Times New Roman" panose="02020603050405020304" pitchFamily="18" charset="0"/>
              </a:rPr>
              <a:t>Rindom</a:t>
            </a: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 Jensen, Max A. Little, Mads </a:t>
            </a:r>
            <a:r>
              <a:rPr lang="en-IN" sz="1800" dirty="0" err="1">
                <a:effectLst/>
                <a:latin typeface="Bookman Old Style" panose="02050604050505020204" pitchFamily="18" charset="0"/>
                <a:ea typeface="Calibri" panose="020F0502020204030204" pitchFamily="34" charset="0"/>
                <a:cs typeface="Times New Roman" panose="02020603050405020304" pitchFamily="18" charset="0"/>
              </a:rPr>
              <a:t>Græsbøll</a:t>
            </a: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 Christensen, “Automatic quality control and enhancement for voice-based remote Parkinson’s disease detection”, 2019, </a:t>
            </a:r>
            <a:r>
              <a:rPr lang="en-IN" sz="1800" dirty="0" err="1">
                <a:effectLst/>
                <a:latin typeface="Bookman Old Style" panose="02050604050505020204" pitchFamily="18" charset="0"/>
                <a:ea typeface="Calibri" panose="020F0502020204030204" pitchFamily="34" charset="0"/>
                <a:cs typeface="Times New Roman" panose="02020603050405020304" pitchFamily="18" charset="0"/>
              </a:rPr>
              <a:t>arxiv</a:t>
            </a: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 </a:t>
            </a:r>
            <a:r>
              <a:rPr lang="en-IN" sz="1800" u="sng" dirty="0">
                <a:solidFill>
                  <a:srgbClr val="0563C1"/>
                </a:solidFill>
                <a:effectLst/>
                <a:latin typeface="Bookman Old Style" panose="02050604050505020204" pitchFamily="18" charset="0"/>
                <a:ea typeface="Calibri" panose="020F0502020204030204" pitchFamily="34" charset="0"/>
                <a:cs typeface="Times New Roman" panose="02020603050405020304" pitchFamily="18" charset="0"/>
                <a:hlinkClick r:id="rId3"/>
              </a:rPr>
              <a:t>https://doi.org/10.48550/arXiv.1905.11785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[3] Amrit Romana, John Bandon, Matthew Perez, Stephanie Gutierrez, Richard Richter, Angela Roberts, Emily Mower Provost, “Automatically Detecting Errors and Disfluencies in Read Speech to Predict Cognitive Impairment in People with Parkinson’s Disease”, 2021, ISCA, </a:t>
            </a:r>
            <a:r>
              <a:rPr lang="en-IN" sz="1800" u="sng" dirty="0">
                <a:solidFill>
                  <a:srgbClr val="0563C1"/>
                </a:solidFill>
                <a:effectLst/>
                <a:latin typeface="Bookman Old Style" panose="02050604050505020204" pitchFamily="18" charset="0"/>
                <a:ea typeface="Calibri" panose="020F0502020204030204" pitchFamily="34" charset="0"/>
                <a:cs typeface="Times New Roman" panose="02020603050405020304" pitchFamily="18" charset="0"/>
                <a:hlinkClick r:id="rId4"/>
              </a:rPr>
              <a:t>https://doi.org/10.21437/Interspeech.2021-1694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[4] O. </a:t>
            </a:r>
            <a:r>
              <a:rPr lang="en-IN" sz="1800" dirty="0" err="1">
                <a:effectLst/>
                <a:latin typeface="Bookman Old Style" panose="02050604050505020204" pitchFamily="18" charset="0"/>
                <a:ea typeface="Calibri" panose="020F0502020204030204" pitchFamily="34" charset="0"/>
                <a:cs typeface="Times New Roman" panose="02020603050405020304" pitchFamily="18" charset="0"/>
              </a:rPr>
              <a:t>Karaman</a:t>
            </a: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 H. </a:t>
            </a:r>
            <a:r>
              <a:rPr lang="en-IN" sz="1800" dirty="0" err="1">
                <a:effectLst/>
                <a:latin typeface="Bookman Old Style" panose="02050604050505020204" pitchFamily="18" charset="0"/>
                <a:ea typeface="Calibri" panose="020F0502020204030204" pitchFamily="34" charset="0"/>
                <a:cs typeface="Times New Roman" panose="02020603050405020304" pitchFamily="18" charset="0"/>
              </a:rPr>
              <a:t>Çakın</a:t>
            </a: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 A. </a:t>
            </a:r>
            <a:r>
              <a:rPr lang="en-IN" sz="1800" dirty="0" err="1">
                <a:effectLst/>
                <a:latin typeface="Bookman Old Style" panose="02050604050505020204" pitchFamily="18" charset="0"/>
                <a:ea typeface="Calibri" panose="020F0502020204030204" pitchFamily="34" charset="0"/>
                <a:cs typeface="Times New Roman" panose="02020603050405020304" pitchFamily="18" charset="0"/>
              </a:rPr>
              <a:t>Alhudhaif</a:t>
            </a: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 K. </a:t>
            </a:r>
            <a:r>
              <a:rPr lang="en-IN" sz="1800" dirty="0" err="1">
                <a:effectLst/>
                <a:latin typeface="Bookman Old Style" panose="02050604050505020204" pitchFamily="18" charset="0"/>
                <a:ea typeface="Calibri" panose="020F0502020204030204" pitchFamily="34" charset="0"/>
                <a:cs typeface="Times New Roman" panose="02020603050405020304" pitchFamily="18" charset="0"/>
              </a:rPr>
              <a:t>Polat</a:t>
            </a: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 “Robust automated Parkinson disease detection based on voice signals with transfer learning”, Expert Syst. Appl. 178 (2021), 115013, </a:t>
            </a:r>
            <a:r>
              <a:rPr lang="en-IN" sz="1800" u="sng" dirty="0">
                <a:solidFill>
                  <a:srgbClr val="0563C1"/>
                </a:solidFill>
                <a:effectLst/>
                <a:latin typeface="Bookman Old Style" panose="02050604050505020204" pitchFamily="18" charset="0"/>
                <a:ea typeface="Calibri" panose="020F0502020204030204" pitchFamily="34" charset="0"/>
                <a:cs typeface="Times New Roman" panose="02020603050405020304" pitchFamily="18" charset="0"/>
                <a:hlinkClick r:id="rId5"/>
              </a:rPr>
              <a:t>https://doi.org/10.1016/j.eswa.2021.115013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[5] N. P. Narendra, B. Schuller and P. </a:t>
            </a:r>
            <a:r>
              <a:rPr lang="en-IN" sz="1800" dirty="0" err="1">
                <a:effectLst/>
                <a:latin typeface="Bookman Old Style" panose="02050604050505020204" pitchFamily="18" charset="0"/>
                <a:ea typeface="Calibri" panose="020F0502020204030204" pitchFamily="34" charset="0"/>
                <a:cs typeface="Times New Roman" panose="02020603050405020304" pitchFamily="18" charset="0"/>
              </a:rPr>
              <a:t>Alku</a:t>
            </a: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 “The Detection of Parkinson's Disease From Speech Using Voice Source Information”, in </a:t>
            </a:r>
            <a:r>
              <a:rPr lang="en-IN" sz="1800" i="1" dirty="0">
                <a:effectLst/>
                <a:latin typeface="Bookman Old Style" panose="02050604050505020204" pitchFamily="18" charset="0"/>
                <a:ea typeface="Calibri" panose="020F0502020204030204" pitchFamily="34" charset="0"/>
                <a:cs typeface="Times New Roman" panose="02020603050405020304" pitchFamily="18" charset="0"/>
              </a:rPr>
              <a:t>IEEE/ACM Transactions on Audio, Speech, and Language Processing</a:t>
            </a: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 vol. 29, pp. 1925-1936, 2021, </a:t>
            </a:r>
            <a:r>
              <a:rPr lang="en-IN" sz="1800" u="sng" dirty="0">
                <a:solidFill>
                  <a:srgbClr val="0563C1"/>
                </a:solidFill>
                <a:effectLst/>
                <a:latin typeface="Bookman Old Style" panose="02050604050505020204" pitchFamily="18" charset="0"/>
                <a:ea typeface="Calibri" panose="020F0502020204030204" pitchFamily="34" charset="0"/>
                <a:cs typeface="Times New Roman" panose="02020603050405020304" pitchFamily="18" charset="0"/>
                <a:hlinkClick r:id="rId6"/>
              </a:rPr>
              <a:t>https://doi.org/10.1109/TASLP.2021.3078364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9511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4393-271E-EA07-588A-A21772FB485F}"/>
              </a:ext>
            </a:extLst>
          </p:cNvPr>
          <p:cNvSpPr>
            <a:spLocks noGrp="1"/>
          </p:cNvSpPr>
          <p:nvPr>
            <p:ph type="title"/>
          </p:nvPr>
        </p:nvSpPr>
        <p:spPr>
          <a:xfrm>
            <a:off x="2740134" y="2861695"/>
            <a:ext cx="6711733" cy="1134611"/>
          </a:xfrm>
        </p:spPr>
        <p:txBody>
          <a:bodyPr/>
          <a:lstStyle/>
          <a:p>
            <a:r>
              <a:rPr lang="en-US" dirty="0">
                <a:latin typeface="Algerian" panose="04020705040A02060702" pitchFamily="82" charset="0"/>
              </a:rPr>
              <a:t>Thank You</a:t>
            </a:r>
            <a:endParaRPr lang="en-IN" dirty="0">
              <a:latin typeface="Algerian" panose="04020705040A02060702" pitchFamily="82" charset="0"/>
            </a:endParaRPr>
          </a:p>
        </p:txBody>
      </p:sp>
    </p:spTree>
    <p:extLst>
      <p:ext uri="{BB962C8B-B14F-4D97-AF65-F5344CB8AC3E}">
        <p14:creationId xmlns:p14="http://schemas.microsoft.com/office/powerpoint/2010/main" val="178770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39B7-F470-1ECF-D084-0A893E633416}"/>
              </a:ext>
            </a:extLst>
          </p:cNvPr>
          <p:cNvSpPr>
            <a:spLocks noGrp="1"/>
          </p:cNvSpPr>
          <p:nvPr>
            <p:ph type="title"/>
          </p:nvPr>
        </p:nvSpPr>
        <p:spPr>
          <a:xfrm>
            <a:off x="1484311" y="685800"/>
            <a:ext cx="10018713" cy="940777"/>
          </a:xfrm>
        </p:spPr>
        <p:txBody>
          <a:bodyPr/>
          <a:lstStyle/>
          <a:p>
            <a:pPr algn="l"/>
            <a:r>
              <a:rPr lang="en-US" dirty="0">
                <a:latin typeface="Bookman Old Style" panose="02050604050505020204" pitchFamily="18" charset="0"/>
              </a:rPr>
              <a:t>Agenda</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827DC75-F10A-121F-20D8-12A1EACD9CB0}"/>
              </a:ext>
            </a:extLst>
          </p:cNvPr>
          <p:cNvSpPr>
            <a:spLocks noGrp="1"/>
          </p:cNvSpPr>
          <p:nvPr>
            <p:ph idx="1"/>
          </p:nvPr>
        </p:nvSpPr>
        <p:spPr>
          <a:xfrm>
            <a:off x="1484310" y="1626577"/>
            <a:ext cx="10018713" cy="4164623"/>
          </a:xfrm>
        </p:spPr>
        <p:txBody>
          <a:bodyPr/>
          <a:lstStyle/>
          <a:p>
            <a:r>
              <a:rPr lang="en-US" dirty="0">
                <a:latin typeface="Bookman Old Style" panose="02050604050505020204" pitchFamily="18" charset="0"/>
              </a:rPr>
              <a:t>Introduction</a:t>
            </a:r>
          </a:p>
          <a:p>
            <a:r>
              <a:rPr lang="en-US" dirty="0">
                <a:latin typeface="Bookman Old Style" panose="02050604050505020204" pitchFamily="18" charset="0"/>
              </a:rPr>
              <a:t>Abstract</a:t>
            </a:r>
          </a:p>
          <a:p>
            <a:r>
              <a:rPr lang="en-US" dirty="0">
                <a:latin typeface="Bookman Old Style" panose="02050604050505020204" pitchFamily="18" charset="0"/>
              </a:rPr>
              <a:t>Literature Survey</a:t>
            </a:r>
          </a:p>
          <a:p>
            <a:r>
              <a:rPr lang="en-US" dirty="0">
                <a:latin typeface="Bookman Old Style" panose="02050604050505020204" pitchFamily="18" charset="0"/>
              </a:rPr>
              <a:t>Proposed System</a:t>
            </a:r>
          </a:p>
          <a:p>
            <a:r>
              <a:rPr lang="en-US" dirty="0">
                <a:latin typeface="Bookman Old Style" panose="02050604050505020204" pitchFamily="18" charset="0"/>
              </a:rPr>
              <a:t>Approach</a:t>
            </a:r>
          </a:p>
          <a:p>
            <a:r>
              <a:rPr lang="en-US" dirty="0">
                <a:latin typeface="Bookman Old Style" panose="02050604050505020204" pitchFamily="18" charset="0"/>
              </a:rPr>
              <a:t>References</a:t>
            </a:r>
            <a:endParaRPr lang="en-IN" dirty="0">
              <a:latin typeface="Bookman Old Style" panose="02050604050505020204" pitchFamily="18" charset="0"/>
            </a:endParaRPr>
          </a:p>
        </p:txBody>
      </p:sp>
    </p:spTree>
    <p:extLst>
      <p:ext uri="{BB962C8B-B14F-4D97-AF65-F5344CB8AC3E}">
        <p14:creationId xmlns:p14="http://schemas.microsoft.com/office/powerpoint/2010/main" val="2571629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39B7-F470-1ECF-D084-0A893E633416}"/>
              </a:ext>
            </a:extLst>
          </p:cNvPr>
          <p:cNvSpPr>
            <a:spLocks noGrp="1"/>
          </p:cNvSpPr>
          <p:nvPr>
            <p:ph type="title"/>
          </p:nvPr>
        </p:nvSpPr>
        <p:spPr>
          <a:xfrm>
            <a:off x="1484311" y="685800"/>
            <a:ext cx="10018713" cy="940777"/>
          </a:xfrm>
        </p:spPr>
        <p:txBody>
          <a:bodyPr/>
          <a:lstStyle/>
          <a:p>
            <a:pPr algn="l"/>
            <a:r>
              <a:rPr lang="en-US" dirty="0">
                <a:latin typeface="Bookman Old Style" panose="02050604050505020204" pitchFamily="18" charset="0"/>
              </a:rPr>
              <a:t>Introduction</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827DC75-F10A-121F-20D8-12A1EACD9CB0}"/>
              </a:ext>
            </a:extLst>
          </p:cNvPr>
          <p:cNvSpPr>
            <a:spLocks noGrp="1"/>
          </p:cNvSpPr>
          <p:nvPr>
            <p:ph idx="1"/>
          </p:nvPr>
        </p:nvSpPr>
        <p:spPr>
          <a:xfrm>
            <a:off x="1484310" y="1626577"/>
            <a:ext cx="10018713" cy="4164623"/>
          </a:xfrm>
        </p:spPr>
        <p:txBody>
          <a:bodyPr>
            <a:normAutofit lnSpcReduction="10000"/>
          </a:bodyPr>
          <a:lstStyle/>
          <a:p>
            <a:r>
              <a:rPr lang="en-US" dirty="0">
                <a:latin typeface="Bookman Old Style" panose="02050604050505020204" pitchFamily="18" charset="0"/>
              </a:rPr>
              <a:t>There are many neurological diseases in the world like Alzheimer's Disease or Parkinson’s Disease, we will be focusing on Parkinson’s Disease.</a:t>
            </a:r>
          </a:p>
          <a:p>
            <a:r>
              <a:rPr lang="en-US" dirty="0">
                <a:latin typeface="Bookman Old Style" panose="02050604050505020204" pitchFamily="18" charset="0"/>
              </a:rPr>
              <a:t>People suffering from Parkinson’s have the following basic symptoms – resting tremors, stiffness, and slowness of movement.</a:t>
            </a:r>
          </a:p>
          <a:p>
            <a:r>
              <a:rPr lang="en-US" dirty="0">
                <a:latin typeface="Bookman Old Style" panose="02050604050505020204" pitchFamily="18" charset="0"/>
              </a:rPr>
              <a:t> A common symptom among all patients is voice tremors or variation in speech. </a:t>
            </a:r>
          </a:p>
          <a:p>
            <a:r>
              <a:rPr lang="en-US" dirty="0">
                <a:latin typeface="Bookman Old Style" panose="02050604050505020204" pitchFamily="18" charset="0"/>
              </a:rPr>
              <a:t>People involved in the diagnosis: speech therapist, occupational therapist, neurologist, physiotherapist.</a:t>
            </a:r>
            <a:endParaRPr lang="en-IN" dirty="0">
              <a:latin typeface="Bookman Old Style" panose="02050604050505020204" pitchFamily="18" charset="0"/>
            </a:endParaRPr>
          </a:p>
        </p:txBody>
      </p:sp>
    </p:spTree>
    <p:extLst>
      <p:ext uri="{BB962C8B-B14F-4D97-AF65-F5344CB8AC3E}">
        <p14:creationId xmlns:p14="http://schemas.microsoft.com/office/powerpoint/2010/main" val="1168019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39B7-F470-1ECF-D084-0A893E633416}"/>
              </a:ext>
            </a:extLst>
          </p:cNvPr>
          <p:cNvSpPr>
            <a:spLocks noGrp="1"/>
          </p:cNvSpPr>
          <p:nvPr>
            <p:ph type="title"/>
          </p:nvPr>
        </p:nvSpPr>
        <p:spPr>
          <a:xfrm>
            <a:off x="1484311" y="685800"/>
            <a:ext cx="10018713" cy="940777"/>
          </a:xfrm>
        </p:spPr>
        <p:txBody>
          <a:bodyPr/>
          <a:lstStyle/>
          <a:p>
            <a:pPr algn="l"/>
            <a:r>
              <a:rPr lang="en-US" dirty="0">
                <a:latin typeface="Bookman Old Style" panose="02050604050505020204" pitchFamily="18" charset="0"/>
              </a:rPr>
              <a:t>Abstract</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827DC75-F10A-121F-20D8-12A1EACD9CB0}"/>
              </a:ext>
            </a:extLst>
          </p:cNvPr>
          <p:cNvSpPr>
            <a:spLocks noGrp="1"/>
          </p:cNvSpPr>
          <p:nvPr>
            <p:ph idx="1"/>
          </p:nvPr>
        </p:nvSpPr>
        <p:spPr>
          <a:xfrm>
            <a:off x="1484310" y="1626577"/>
            <a:ext cx="10018713" cy="4164623"/>
          </a:xfrm>
        </p:spPr>
        <p:txBody>
          <a:bodyPr>
            <a:normAutofit fontScale="92500"/>
          </a:bodyPr>
          <a:lstStyle/>
          <a:p>
            <a:r>
              <a:rPr lang="en-US" dirty="0">
                <a:latin typeface="Bookman Old Style" panose="02050604050505020204" pitchFamily="18" charset="0"/>
              </a:rPr>
              <a:t>Nearly 1 billion people in the world suffer from some neurological disorder. Majority of people suffer from Alzheimer's Disease or Parkinson’s Disease. These neurological diseases are basically an anomaly of the central nervous system. The difficulty in the diagnosis is that every patient has their own set of symptoms. But the most common symptom among them all is variation in their voice. So, data extracted from the voice samples of these patients can be used to predict the probability of them having a neurological disease.</a:t>
            </a:r>
          </a:p>
          <a:p>
            <a:r>
              <a:rPr lang="en-US" dirty="0">
                <a:latin typeface="Bookman Old Style" panose="02050604050505020204" pitchFamily="18" charset="0"/>
              </a:rPr>
              <a:t>This project aims to construct such a model to employ vocal characteristics to classify and predict the probability of a person having a neurological disease.</a:t>
            </a:r>
            <a:endParaRPr lang="en-IN" dirty="0">
              <a:latin typeface="Bookman Old Style" panose="02050604050505020204" pitchFamily="18" charset="0"/>
            </a:endParaRPr>
          </a:p>
        </p:txBody>
      </p:sp>
    </p:spTree>
    <p:extLst>
      <p:ext uri="{BB962C8B-B14F-4D97-AF65-F5344CB8AC3E}">
        <p14:creationId xmlns:p14="http://schemas.microsoft.com/office/powerpoint/2010/main" val="1599609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39B7-F470-1ECF-D084-0A893E633416}"/>
              </a:ext>
            </a:extLst>
          </p:cNvPr>
          <p:cNvSpPr>
            <a:spLocks noGrp="1"/>
          </p:cNvSpPr>
          <p:nvPr>
            <p:ph type="title"/>
          </p:nvPr>
        </p:nvSpPr>
        <p:spPr>
          <a:xfrm>
            <a:off x="1484311" y="685800"/>
            <a:ext cx="10018713" cy="940777"/>
          </a:xfrm>
        </p:spPr>
        <p:txBody>
          <a:bodyPr/>
          <a:lstStyle/>
          <a:p>
            <a:pPr algn="l"/>
            <a:r>
              <a:rPr lang="en-US" dirty="0">
                <a:latin typeface="Bookman Old Style" panose="02050604050505020204" pitchFamily="18" charset="0"/>
              </a:rPr>
              <a:t>Literature Survey</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827DC75-F10A-121F-20D8-12A1EACD9CB0}"/>
              </a:ext>
            </a:extLst>
          </p:cNvPr>
          <p:cNvSpPr>
            <a:spLocks noGrp="1"/>
          </p:cNvSpPr>
          <p:nvPr>
            <p:ph idx="1"/>
          </p:nvPr>
        </p:nvSpPr>
        <p:spPr>
          <a:xfrm>
            <a:off x="1484310" y="1626578"/>
            <a:ext cx="10018713" cy="2523392"/>
          </a:xfrm>
        </p:spPr>
        <p:txBody>
          <a:bodyPr>
            <a:normAutofit fontScale="92500" lnSpcReduction="10000"/>
          </a:bodyPr>
          <a:lstStyle/>
          <a:p>
            <a:pPr marL="0" indent="0">
              <a:buNone/>
            </a:pPr>
            <a:r>
              <a:rPr lang="en-US" sz="2000" b="1" dirty="0">
                <a:latin typeface="Bookman Old Style" panose="02050604050505020204" pitchFamily="18" charset="0"/>
              </a:rPr>
              <a:t>Base Paper – I: </a:t>
            </a:r>
            <a:r>
              <a:rPr lang="en-US" sz="2000" dirty="0">
                <a:latin typeface="Bookman Old Style" panose="02050604050505020204" pitchFamily="18" charset="0"/>
              </a:rPr>
              <a:t>Amrit Romana, “Automatically Detecting Errors and Disfluencies in Read Speech to Predict Cognitive Impairment in People with Parkinson’s Disease”, </a:t>
            </a: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2021, </a:t>
            </a:r>
            <a:r>
              <a:rPr lang="en-IN" sz="1800" dirty="0" err="1">
                <a:effectLst/>
                <a:latin typeface="Bookman Old Style" panose="02050604050505020204" pitchFamily="18" charset="0"/>
                <a:ea typeface="Calibri" panose="020F0502020204030204" pitchFamily="34" charset="0"/>
                <a:cs typeface="Times New Roman" panose="02020603050405020304" pitchFamily="18" charset="0"/>
              </a:rPr>
              <a:t>Interspeech</a:t>
            </a:r>
            <a:r>
              <a:rPr lang="en-US" sz="2000" dirty="0">
                <a:latin typeface="Bookman Old Style" panose="02050604050505020204" pitchFamily="18" charset="0"/>
              </a:rPr>
              <a:t>.</a:t>
            </a:r>
          </a:p>
          <a:p>
            <a:pPr marL="0" indent="0">
              <a:buNone/>
            </a:pPr>
            <a:r>
              <a:rPr lang="en-US" sz="2000" i="1" dirty="0">
                <a:latin typeface="Bookman Old Style" panose="02050604050505020204" pitchFamily="18" charset="0"/>
              </a:rPr>
              <a:t>Mechanism Used</a:t>
            </a:r>
            <a:r>
              <a:rPr lang="en-US" sz="2000" dirty="0">
                <a:latin typeface="Bookman Old Style" panose="02050604050505020204" pitchFamily="18" charset="0"/>
              </a:rPr>
              <a:t>: Manipulation of Text converted from Speech. They use a model with manual chat transcripts and ASR based text features. Use a linear regression model to predict MoCA scores. </a:t>
            </a:r>
          </a:p>
          <a:p>
            <a:pPr marL="0" indent="0">
              <a:buNone/>
            </a:pPr>
            <a:r>
              <a:rPr lang="en-US" sz="2000" i="1" dirty="0">
                <a:latin typeface="Bookman Old Style" panose="02050604050505020204" pitchFamily="18" charset="0"/>
              </a:rPr>
              <a:t>Dataset Used</a:t>
            </a:r>
            <a:r>
              <a:rPr lang="en-US" sz="2000" dirty="0">
                <a:latin typeface="Bookman Old Style" panose="02050604050505020204" pitchFamily="18" charset="0"/>
              </a:rPr>
              <a:t>: It is a collection of audio recordings and transcripts from 37 people with PD who have a PD diagnosis.</a:t>
            </a:r>
          </a:p>
        </p:txBody>
      </p:sp>
    </p:spTree>
    <p:extLst>
      <p:ext uri="{BB962C8B-B14F-4D97-AF65-F5344CB8AC3E}">
        <p14:creationId xmlns:p14="http://schemas.microsoft.com/office/powerpoint/2010/main" val="423587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39B7-F470-1ECF-D084-0A893E633416}"/>
              </a:ext>
            </a:extLst>
          </p:cNvPr>
          <p:cNvSpPr>
            <a:spLocks noGrp="1"/>
          </p:cNvSpPr>
          <p:nvPr>
            <p:ph type="title"/>
          </p:nvPr>
        </p:nvSpPr>
        <p:spPr>
          <a:xfrm>
            <a:off x="1484311" y="685800"/>
            <a:ext cx="10018713" cy="940777"/>
          </a:xfrm>
        </p:spPr>
        <p:txBody>
          <a:bodyPr/>
          <a:lstStyle/>
          <a:p>
            <a:pPr algn="l"/>
            <a:r>
              <a:rPr lang="en-US" dirty="0">
                <a:latin typeface="Bookman Old Style" panose="02050604050505020204" pitchFamily="18" charset="0"/>
              </a:rPr>
              <a:t>Literature Survey</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827DC75-F10A-121F-20D8-12A1EACD9CB0}"/>
              </a:ext>
            </a:extLst>
          </p:cNvPr>
          <p:cNvSpPr>
            <a:spLocks noGrp="1"/>
          </p:cNvSpPr>
          <p:nvPr>
            <p:ph idx="1"/>
          </p:nvPr>
        </p:nvSpPr>
        <p:spPr>
          <a:xfrm>
            <a:off x="1484310" y="1626578"/>
            <a:ext cx="10018713" cy="2523392"/>
          </a:xfrm>
        </p:spPr>
        <p:txBody>
          <a:bodyPr>
            <a:normAutofit/>
          </a:bodyPr>
          <a:lstStyle/>
          <a:p>
            <a:pPr marL="0" indent="0">
              <a:buNone/>
            </a:pPr>
            <a:r>
              <a:rPr lang="en-US" sz="2000" b="1" dirty="0">
                <a:latin typeface="Bookman Old Style" panose="02050604050505020204" pitchFamily="18" charset="0"/>
              </a:rPr>
              <a:t>Base Paper – II: </a:t>
            </a:r>
            <a:r>
              <a:rPr lang="en-US" sz="2000" dirty="0">
                <a:latin typeface="Bookman Old Style" panose="02050604050505020204" pitchFamily="18" charset="0"/>
              </a:rPr>
              <a:t>N. P. Narendra, “The Detection of Parkinson’s Disease From Speech Using Voice Source Information”, 2021, IEEE.</a:t>
            </a:r>
          </a:p>
          <a:p>
            <a:pPr marL="0" indent="0">
              <a:buNone/>
            </a:pPr>
            <a:r>
              <a:rPr lang="en-US" sz="2000" i="1" dirty="0">
                <a:latin typeface="Bookman Old Style" panose="02050604050505020204" pitchFamily="18" charset="0"/>
              </a:rPr>
              <a:t>Mechanism Used</a:t>
            </a:r>
            <a:r>
              <a:rPr lang="en-US" sz="2000" dirty="0">
                <a:latin typeface="Bookman Old Style" panose="02050604050505020204" pitchFamily="18" charset="0"/>
              </a:rPr>
              <a:t>: They used two classifier </a:t>
            </a: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architectures: traditional approach (67.93%) and end-to-end approach (68.56%). SVM was used in former and CNN with MLP in latter.</a:t>
            </a:r>
            <a:endParaRPr lang="en-US" sz="2000" dirty="0">
              <a:latin typeface="Bookman Old Style" panose="02050604050505020204" pitchFamily="18" charset="0"/>
            </a:endParaRPr>
          </a:p>
          <a:p>
            <a:pPr marL="0" indent="0">
              <a:buNone/>
            </a:pPr>
            <a:r>
              <a:rPr lang="en-US" sz="2000" i="1" dirty="0">
                <a:latin typeface="Bookman Old Style" panose="02050604050505020204" pitchFamily="18" charset="0"/>
              </a:rPr>
              <a:t>Dataset Used</a:t>
            </a:r>
            <a:r>
              <a:rPr lang="en-US" sz="2000" dirty="0">
                <a:latin typeface="Bookman Old Style" panose="02050604050505020204" pitchFamily="18" charset="0"/>
              </a:rPr>
              <a:t>: PC-GITA speech database.</a:t>
            </a:r>
          </a:p>
        </p:txBody>
      </p:sp>
      <p:grpSp>
        <p:nvGrpSpPr>
          <p:cNvPr id="7" name="Group 6">
            <a:extLst>
              <a:ext uri="{FF2B5EF4-FFF2-40B4-BE49-F238E27FC236}">
                <a16:creationId xmlns:a16="http://schemas.microsoft.com/office/drawing/2014/main" id="{820F2881-F376-5A99-12B6-83CE87FF04CC}"/>
              </a:ext>
            </a:extLst>
          </p:cNvPr>
          <p:cNvGrpSpPr/>
          <p:nvPr/>
        </p:nvGrpSpPr>
        <p:grpSpPr>
          <a:xfrm>
            <a:off x="1564810" y="4114801"/>
            <a:ext cx="5105842" cy="1177122"/>
            <a:chOff x="1564810" y="4114801"/>
            <a:chExt cx="5105842" cy="1177122"/>
          </a:xfrm>
        </p:grpSpPr>
        <p:pic>
          <p:nvPicPr>
            <p:cNvPr id="6" name="Picture 5">
              <a:extLst>
                <a:ext uri="{FF2B5EF4-FFF2-40B4-BE49-F238E27FC236}">
                  <a16:creationId xmlns:a16="http://schemas.microsoft.com/office/drawing/2014/main" id="{F021D8E1-894B-EA3E-8224-F4DA25C63E2F}"/>
                </a:ext>
              </a:extLst>
            </p:cNvPr>
            <p:cNvPicPr>
              <a:picLocks noChangeAspect="1"/>
            </p:cNvPicPr>
            <p:nvPr/>
          </p:nvPicPr>
          <p:blipFill>
            <a:blip r:embed="rId2"/>
            <a:stretch>
              <a:fillRect/>
            </a:stretch>
          </p:blipFill>
          <p:spPr>
            <a:xfrm>
              <a:off x="1564810" y="4114801"/>
              <a:ext cx="5105842" cy="807790"/>
            </a:xfrm>
            <a:prstGeom prst="rect">
              <a:avLst/>
            </a:prstGeom>
          </p:spPr>
        </p:pic>
        <p:sp>
          <p:nvSpPr>
            <p:cNvPr id="4" name="TextBox 3">
              <a:extLst>
                <a:ext uri="{FF2B5EF4-FFF2-40B4-BE49-F238E27FC236}">
                  <a16:creationId xmlns:a16="http://schemas.microsoft.com/office/drawing/2014/main" id="{6610DD2B-7CA2-540C-5243-36AB0DF263D0}"/>
                </a:ext>
              </a:extLst>
            </p:cNvPr>
            <p:cNvSpPr txBox="1"/>
            <p:nvPr/>
          </p:nvSpPr>
          <p:spPr>
            <a:xfrm>
              <a:off x="2952925" y="4922591"/>
              <a:ext cx="2348917" cy="369332"/>
            </a:xfrm>
            <a:prstGeom prst="rect">
              <a:avLst/>
            </a:prstGeom>
            <a:noFill/>
          </p:spPr>
          <p:txBody>
            <a:bodyPr wrap="square" rtlCol="0">
              <a:spAutoFit/>
            </a:bodyPr>
            <a:lstStyle/>
            <a:p>
              <a:r>
                <a:rPr lang="en-IN" dirty="0"/>
                <a:t>Traditional Approach</a:t>
              </a:r>
            </a:p>
          </p:txBody>
        </p:sp>
      </p:grpSp>
      <p:grpSp>
        <p:nvGrpSpPr>
          <p:cNvPr id="9" name="Group 8">
            <a:extLst>
              <a:ext uri="{FF2B5EF4-FFF2-40B4-BE49-F238E27FC236}">
                <a16:creationId xmlns:a16="http://schemas.microsoft.com/office/drawing/2014/main" id="{FEDB1BEA-A4DD-5B31-E90D-36EFB1EB42BE}"/>
              </a:ext>
            </a:extLst>
          </p:cNvPr>
          <p:cNvGrpSpPr/>
          <p:nvPr/>
        </p:nvGrpSpPr>
        <p:grpSpPr>
          <a:xfrm>
            <a:off x="5393244" y="5173893"/>
            <a:ext cx="5784081" cy="1367639"/>
            <a:chOff x="5393244" y="5173893"/>
            <a:chExt cx="5784081" cy="1367639"/>
          </a:xfrm>
        </p:grpSpPr>
        <p:pic>
          <p:nvPicPr>
            <p:cNvPr id="8" name="Picture 7">
              <a:extLst>
                <a:ext uri="{FF2B5EF4-FFF2-40B4-BE49-F238E27FC236}">
                  <a16:creationId xmlns:a16="http://schemas.microsoft.com/office/drawing/2014/main" id="{3042B7AA-7D22-AE24-3AEF-F00E5D900106}"/>
                </a:ext>
              </a:extLst>
            </p:cNvPr>
            <p:cNvPicPr>
              <a:picLocks noChangeAspect="1"/>
            </p:cNvPicPr>
            <p:nvPr/>
          </p:nvPicPr>
          <p:blipFill>
            <a:blip r:embed="rId3"/>
            <a:stretch>
              <a:fillRect/>
            </a:stretch>
          </p:blipFill>
          <p:spPr>
            <a:xfrm>
              <a:off x="5393244" y="5173893"/>
              <a:ext cx="5784081" cy="998307"/>
            </a:xfrm>
            <a:prstGeom prst="rect">
              <a:avLst/>
            </a:prstGeom>
          </p:spPr>
        </p:pic>
        <p:sp>
          <p:nvSpPr>
            <p:cNvPr id="5" name="TextBox 4">
              <a:extLst>
                <a:ext uri="{FF2B5EF4-FFF2-40B4-BE49-F238E27FC236}">
                  <a16:creationId xmlns:a16="http://schemas.microsoft.com/office/drawing/2014/main" id="{5ACF666C-490C-4DBC-B94C-65AE8E3B6F25}"/>
                </a:ext>
              </a:extLst>
            </p:cNvPr>
            <p:cNvSpPr txBox="1"/>
            <p:nvPr/>
          </p:nvSpPr>
          <p:spPr>
            <a:xfrm>
              <a:off x="7130642" y="6172200"/>
              <a:ext cx="2298584" cy="369332"/>
            </a:xfrm>
            <a:prstGeom prst="rect">
              <a:avLst/>
            </a:prstGeom>
            <a:noFill/>
          </p:spPr>
          <p:txBody>
            <a:bodyPr wrap="square" rtlCol="0">
              <a:spAutoFit/>
            </a:bodyPr>
            <a:lstStyle/>
            <a:p>
              <a:r>
                <a:rPr lang="en-IN" dirty="0"/>
                <a:t>End-to-End Approach</a:t>
              </a:r>
            </a:p>
          </p:txBody>
        </p:sp>
      </p:grpSp>
    </p:spTree>
    <p:extLst>
      <p:ext uri="{BB962C8B-B14F-4D97-AF65-F5344CB8AC3E}">
        <p14:creationId xmlns:p14="http://schemas.microsoft.com/office/powerpoint/2010/main" val="2109077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39B7-F470-1ECF-D084-0A893E633416}"/>
              </a:ext>
            </a:extLst>
          </p:cNvPr>
          <p:cNvSpPr>
            <a:spLocks noGrp="1"/>
          </p:cNvSpPr>
          <p:nvPr>
            <p:ph type="title"/>
          </p:nvPr>
        </p:nvSpPr>
        <p:spPr>
          <a:xfrm>
            <a:off x="1484311" y="685800"/>
            <a:ext cx="10018713" cy="940777"/>
          </a:xfrm>
        </p:spPr>
        <p:txBody>
          <a:bodyPr/>
          <a:lstStyle/>
          <a:p>
            <a:pPr algn="l"/>
            <a:r>
              <a:rPr lang="en-US" dirty="0">
                <a:latin typeface="Bookman Old Style" panose="02050604050505020204" pitchFamily="18" charset="0"/>
              </a:rPr>
              <a:t>Literature Survey</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827DC75-F10A-121F-20D8-12A1EACD9CB0}"/>
              </a:ext>
            </a:extLst>
          </p:cNvPr>
          <p:cNvSpPr>
            <a:spLocks noGrp="1"/>
          </p:cNvSpPr>
          <p:nvPr>
            <p:ph idx="1"/>
          </p:nvPr>
        </p:nvSpPr>
        <p:spPr>
          <a:xfrm>
            <a:off x="1484310" y="1626578"/>
            <a:ext cx="10018713" cy="2523392"/>
          </a:xfrm>
        </p:spPr>
        <p:txBody>
          <a:bodyPr>
            <a:normAutofit/>
          </a:bodyPr>
          <a:lstStyle/>
          <a:p>
            <a:pPr marL="0" indent="0">
              <a:buNone/>
            </a:pPr>
            <a:r>
              <a:rPr lang="en-US" sz="2000" b="1" dirty="0">
                <a:latin typeface="Bookman Old Style" panose="02050604050505020204" pitchFamily="18" charset="0"/>
              </a:rPr>
              <a:t>Base Paper – III: </a:t>
            </a: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Laureano Moro-Velazquez , “</a:t>
            </a:r>
            <a:r>
              <a:rPr lang="en-US" sz="2000" dirty="0">
                <a:latin typeface="Bookman Old Style" panose="02050604050505020204" pitchFamily="18" charset="0"/>
              </a:rPr>
              <a:t>Advances in Parkinson’s Disease detection and assessment using voice and speech: A review of the articulatory and phonatory aspects”, 2021, Elsevier.</a:t>
            </a:r>
          </a:p>
          <a:p>
            <a:pPr marL="0" indent="0">
              <a:buNone/>
            </a:pPr>
            <a:r>
              <a:rPr lang="en-US" sz="2000" i="1" dirty="0">
                <a:latin typeface="Bookman Old Style" panose="02050604050505020204" pitchFamily="18" charset="0"/>
              </a:rPr>
              <a:t>Mechanism Used</a:t>
            </a:r>
            <a:r>
              <a:rPr lang="en-US" sz="2000" dirty="0">
                <a:latin typeface="Bookman Old Style" panose="02050604050505020204" pitchFamily="18" charset="0"/>
              </a:rPr>
              <a:t>: Study of articulatory and phonatory factors of speech characteristics. </a:t>
            </a:r>
          </a:p>
        </p:txBody>
      </p:sp>
    </p:spTree>
    <p:extLst>
      <p:ext uri="{BB962C8B-B14F-4D97-AF65-F5344CB8AC3E}">
        <p14:creationId xmlns:p14="http://schemas.microsoft.com/office/powerpoint/2010/main" val="1202757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39B7-F470-1ECF-D084-0A893E633416}"/>
              </a:ext>
            </a:extLst>
          </p:cNvPr>
          <p:cNvSpPr>
            <a:spLocks noGrp="1"/>
          </p:cNvSpPr>
          <p:nvPr>
            <p:ph type="title"/>
          </p:nvPr>
        </p:nvSpPr>
        <p:spPr>
          <a:xfrm>
            <a:off x="1484311" y="685800"/>
            <a:ext cx="10018713" cy="940777"/>
          </a:xfrm>
        </p:spPr>
        <p:txBody>
          <a:bodyPr/>
          <a:lstStyle/>
          <a:p>
            <a:pPr algn="l"/>
            <a:r>
              <a:rPr lang="en-US" dirty="0">
                <a:latin typeface="Bookman Old Style" panose="02050604050505020204" pitchFamily="18" charset="0"/>
              </a:rPr>
              <a:t>Proposed System</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827DC75-F10A-121F-20D8-12A1EACD9CB0}"/>
              </a:ext>
            </a:extLst>
          </p:cNvPr>
          <p:cNvSpPr>
            <a:spLocks noGrp="1"/>
          </p:cNvSpPr>
          <p:nvPr>
            <p:ph idx="1"/>
          </p:nvPr>
        </p:nvSpPr>
        <p:spPr>
          <a:xfrm>
            <a:off x="1484310" y="1626577"/>
            <a:ext cx="10018713" cy="2831123"/>
          </a:xfrm>
        </p:spPr>
        <p:txBody>
          <a:bodyPr>
            <a:normAutofit/>
          </a:bodyPr>
          <a:lstStyle/>
          <a:p>
            <a:r>
              <a:rPr lang="en-US" dirty="0">
                <a:latin typeface="Bookman Old Style" panose="02050604050505020204" pitchFamily="18" charset="0"/>
              </a:rPr>
              <a:t>Input: PD voice characteristics dataset.</a:t>
            </a:r>
          </a:p>
          <a:p>
            <a:r>
              <a:rPr lang="en-US" dirty="0">
                <a:latin typeface="Bookman Old Style" panose="02050604050505020204" pitchFamily="18" charset="0"/>
              </a:rPr>
              <a:t>Output: Probability of a patient having PD.</a:t>
            </a:r>
          </a:p>
          <a:p>
            <a:r>
              <a:rPr lang="en-US" dirty="0">
                <a:latin typeface="Bookman Old Style" panose="02050604050505020204" pitchFamily="18" charset="0"/>
              </a:rPr>
              <a:t>Mechanism Used: RNN model using vocal features to increase the efficacy.</a:t>
            </a:r>
            <a:endParaRPr lang="en-IN" dirty="0">
              <a:latin typeface="Bookman Old Style" panose="02050604050505020204" pitchFamily="18" charset="0"/>
            </a:endParaRPr>
          </a:p>
        </p:txBody>
      </p:sp>
    </p:spTree>
    <p:extLst>
      <p:ext uri="{BB962C8B-B14F-4D97-AF65-F5344CB8AC3E}">
        <p14:creationId xmlns:p14="http://schemas.microsoft.com/office/powerpoint/2010/main" val="924678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4134285466"/>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9</a:t>
            </a:fld>
            <a:endParaRPr lang="en-US" dirty="0"/>
          </a:p>
        </p:txBody>
      </p:sp>
      <p:sp>
        <p:nvSpPr>
          <p:cNvPr id="5" name="Title 1">
            <a:extLst>
              <a:ext uri="{FF2B5EF4-FFF2-40B4-BE49-F238E27FC236}">
                <a16:creationId xmlns:a16="http://schemas.microsoft.com/office/drawing/2014/main" id="{F4B81BF0-C714-E6ED-DE84-2E7C5CBF7BA8}"/>
              </a:ext>
            </a:extLst>
          </p:cNvPr>
          <p:cNvSpPr txBox="1">
            <a:spLocks/>
          </p:cNvSpPr>
          <p:nvPr/>
        </p:nvSpPr>
        <p:spPr>
          <a:xfrm>
            <a:off x="1484311" y="685800"/>
            <a:ext cx="10018713" cy="94077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latin typeface="Bookman Old Style" panose="02050604050505020204" pitchFamily="18" charset="0"/>
              </a:rPr>
              <a:t>Approach</a:t>
            </a:r>
            <a:endParaRPr lang="en-IN" dirty="0">
              <a:latin typeface="Bookman Old Style" panose="02050604050505020204" pitchFamily="18" charset="0"/>
            </a:endParaRPr>
          </a:p>
        </p:txBody>
      </p:sp>
    </p:spTree>
    <p:extLst>
      <p:ext uri="{BB962C8B-B14F-4D97-AF65-F5344CB8AC3E}">
        <p14:creationId xmlns:p14="http://schemas.microsoft.com/office/powerpoint/2010/main" val="932498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192</TotalTime>
  <Words>803</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Arial</vt:lpstr>
      <vt:lpstr>Bodoni MT</vt:lpstr>
      <vt:lpstr>Bookman Old Style</vt:lpstr>
      <vt:lpstr>Calibri</vt:lpstr>
      <vt:lpstr>Corbel</vt:lpstr>
      <vt:lpstr>Tenorite</vt:lpstr>
      <vt:lpstr>Tw Cen MT</vt:lpstr>
      <vt:lpstr>Parallax</vt:lpstr>
      <vt:lpstr>Neurological Disease Probability Prediction Using Voice Characteristics</vt:lpstr>
      <vt:lpstr>Agenda</vt:lpstr>
      <vt:lpstr>Introduction</vt:lpstr>
      <vt:lpstr>Abstract</vt:lpstr>
      <vt:lpstr>Literature Survey</vt:lpstr>
      <vt:lpstr>Literature Survey</vt:lpstr>
      <vt:lpstr>Literature Survey</vt:lpstr>
      <vt:lpstr>Proposed System</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Neurological Disease Probability Prediction Using Voice Characteristics</dc:title>
  <dc:creator>Arjun Gandotra</dc:creator>
  <cp:lastModifiedBy>Arjun Gandotra</cp:lastModifiedBy>
  <cp:revision>21</cp:revision>
  <dcterms:created xsi:type="dcterms:W3CDTF">2022-11-13T14:02:20Z</dcterms:created>
  <dcterms:modified xsi:type="dcterms:W3CDTF">2022-11-14T15:34:38Z</dcterms:modified>
</cp:coreProperties>
</file>