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6F2"/>
    <a:srgbClr val="01BCFF"/>
    <a:srgbClr val="DDDDDD"/>
    <a:srgbClr val="000000"/>
    <a:srgbClr val="FFFC7C"/>
    <a:srgbClr val="FFCC00"/>
    <a:srgbClr val="FFFED9"/>
    <a:srgbClr val="FFFC5E"/>
    <a:srgbClr val="887E4E"/>
    <a:srgbClr val="EEC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135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GlobalData%20assignment\Archive\Arjun%20Gupta_Senior%20Analyst_Assignment_Media%20&amp;%20Entertainme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lobalData%20assignment\Archive\Arjun%20Gupta_Senior%20Analyst_Assignment_Media%20&amp;%20Entertainmen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1400" dirty="0"/>
              <a:t>Market share of Key SVOD players in 2023</a:t>
            </a:r>
          </a:p>
        </c:rich>
      </c:tx>
      <c:layout>
        <c:manualLayout>
          <c:xMode val="edge"/>
          <c:yMode val="edge"/>
          <c:x val="0.14848170632818689"/>
          <c:y val="1.0599126031119701E-2"/>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287260802312927E-2"/>
          <c:y val="0.20804540431910212"/>
          <c:w val="0.48501594743941107"/>
          <c:h val="0.76516885158886738"/>
        </c:manualLayout>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66E-4418-A18D-2C028B43E40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66E-4418-A18D-2C028B43E40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D66E-4418-A18D-2C028B43E40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D66E-4418-A18D-2C028B43E40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D66E-4418-A18D-2C028B43E40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D66E-4418-A18D-2C028B43E40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D66E-4418-A18D-2C028B43E40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'Market Share analysis'!$B$3:$B$9</c:f>
              <c:strCache>
                <c:ptCount val="7"/>
                <c:pt idx="0">
                  <c:v>Amazon Prime Video</c:v>
                </c:pt>
                <c:pt idx="1">
                  <c:v>Netflix</c:v>
                </c:pt>
                <c:pt idx="2">
                  <c:v>Max (Formerly HBO Max + discovery+)</c:v>
                </c:pt>
                <c:pt idx="3">
                  <c:v>Disney+</c:v>
                </c:pt>
                <c:pt idx="4">
                  <c:v>Hulu</c:v>
                </c:pt>
                <c:pt idx="5">
                  <c:v>Paramount+</c:v>
                </c:pt>
                <c:pt idx="6">
                  <c:v>Others</c:v>
                </c:pt>
              </c:strCache>
            </c:strRef>
          </c:cat>
          <c:val>
            <c:numRef>
              <c:f>'Market Share analysis'!$D$3:$D$9</c:f>
              <c:numCache>
                <c:formatCode>_(* #,##0.00_);_(* \(#,##0.00\);_(* "-"??_);_(@_)</c:formatCode>
                <c:ptCount val="7"/>
                <c:pt idx="0">
                  <c:v>13.723999999999998</c:v>
                </c:pt>
                <c:pt idx="1">
                  <c:v>10.580152814425219</c:v>
                </c:pt>
                <c:pt idx="2">
                  <c:v>7.3975499999999998</c:v>
                </c:pt>
                <c:pt idx="3">
                  <c:v>3.5889344999999997</c:v>
                </c:pt>
                <c:pt idx="4">
                  <c:v>3.7243535059062385</c:v>
                </c:pt>
                <c:pt idx="5">
                  <c:v>2.48976</c:v>
                </c:pt>
                <c:pt idx="6">
                  <c:v>2.7</c:v>
                </c:pt>
              </c:numCache>
            </c:numRef>
          </c:val>
          <c:extLst>
            <c:ext xmlns:c16="http://schemas.microsoft.com/office/drawing/2014/chart" uri="{C3380CC4-5D6E-409C-BE32-E72D297353CC}">
              <c16:uniqueId val="{0000000E-D66E-4418-A18D-2C028B43E408}"/>
            </c:ext>
          </c:extLst>
        </c:ser>
        <c:dLbls>
          <c:dLblPos val="outEnd"/>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63651403987427968"/>
          <c:y val="0.17713059124762562"/>
          <c:w val="0.33655597807904175"/>
          <c:h val="0.7823035489546091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1400" dirty="0"/>
              <a:t>SVOD Market in the US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'Market sizing and segmentation'!$A$9</c:f>
              <c:strCache>
                <c:ptCount val="1"/>
                <c:pt idx="0">
                  <c:v>Revenue ($ bn)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1"/>
                </a:solidFill>
              </a:ln>
              <a:effectLst/>
            </c:spPr>
            <c:trendlineType val="linear"/>
            <c:dispRSqr val="0"/>
            <c:dispEq val="0"/>
          </c:trendline>
          <c:cat>
            <c:numRef>
              <c:f>'Market sizing and segmentation'!$B$8:$H$8</c:f>
              <c:numCache>
                <c:formatCode>General</c:formatCode>
                <c:ptCount val="7"/>
                <c:pt idx="0">
                  <c:v>2022</c:v>
                </c:pt>
                <c:pt idx="1">
                  <c:v>2023</c:v>
                </c:pt>
                <c:pt idx="2">
                  <c:v>2024</c:v>
                </c:pt>
                <c:pt idx="3">
                  <c:v>2025</c:v>
                </c:pt>
                <c:pt idx="4">
                  <c:v>2026</c:v>
                </c:pt>
                <c:pt idx="5">
                  <c:v>2027</c:v>
                </c:pt>
                <c:pt idx="6">
                  <c:v>2028</c:v>
                </c:pt>
              </c:numCache>
            </c:numRef>
          </c:cat>
          <c:val>
            <c:numRef>
              <c:f>'Market sizing and segmentation'!$B$9:$H$9</c:f>
              <c:numCache>
                <c:formatCode>_(* #,##0.00_);_(* \(#,##0.00\);_(* "-"??_);_(@_)</c:formatCode>
                <c:ptCount val="7"/>
                <c:pt idx="0">
                  <c:v>42.806520258023916</c:v>
                </c:pt>
                <c:pt idx="1">
                  <c:v>44.204750820331448</c:v>
                </c:pt>
                <c:pt idx="2">
                  <c:v>47.501265914803895</c:v>
                </c:pt>
                <c:pt idx="3">
                  <c:v>50.984845100000001</c:v>
                </c:pt>
                <c:pt idx="4">
                  <c:v>54.503915480000003</c:v>
                </c:pt>
                <c:pt idx="5">
                  <c:v>57.861945149999997</c:v>
                </c:pt>
                <c:pt idx="6">
                  <c:v>61.298292500000002</c:v>
                </c:pt>
              </c:numCache>
            </c:numRef>
          </c:val>
          <c:extLst>
            <c:ext xmlns:c16="http://schemas.microsoft.com/office/drawing/2014/chart" uri="{C3380CC4-5D6E-409C-BE32-E72D297353CC}">
              <c16:uniqueId val="{00000001-17EB-4967-8722-820BFB6D1C6F}"/>
            </c:ext>
          </c:extLst>
        </c:ser>
        <c:dLbls>
          <c:dLblPos val="inEnd"/>
          <c:showLegendKey val="0"/>
          <c:showVal val="1"/>
          <c:showCatName val="0"/>
          <c:showSerName val="0"/>
          <c:showPercent val="0"/>
          <c:showBubbleSize val="0"/>
        </c:dLbls>
        <c:gapWidth val="65"/>
        <c:axId val="1044986319"/>
        <c:axId val="1044984399"/>
      </c:barChart>
      <c:catAx>
        <c:axId val="104498631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44984399"/>
        <c:crosses val="autoZero"/>
        <c:auto val="0"/>
        <c:lblAlgn val="ctr"/>
        <c:lblOffset val="100"/>
        <c:noMultiLvlLbl val="0"/>
      </c:catAx>
      <c:valAx>
        <c:axId val="1044984399"/>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dirty="0"/>
                  <a:t>In</a:t>
                </a:r>
                <a:r>
                  <a:rPr lang="en-IN" baseline="0" dirty="0"/>
                  <a:t> $ billion</a:t>
                </a:r>
                <a:endParaRPr lang="en-IN"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_(* #,##0.00_);_(* \(#,##0.00\);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4498631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0.50343</cdr:x>
      <cdr:y>0.2153</cdr:y>
    </cdr:from>
    <cdr:to>
      <cdr:x>0.75436</cdr:x>
      <cdr:y>0.33194</cdr:y>
    </cdr:to>
    <cdr:sp macro="" textlink="">
      <cdr:nvSpPr>
        <cdr:cNvPr id="2" name="Rectangle 1">
          <a:extLst xmlns:a="http://schemas.openxmlformats.org/drawingml/2006/main">
            <a:ext uri="{FF2B5EF4-FFF2-40B4-BE49-F238E27FC236}">
              <a16:creationId xmlns:a16="http://schemas.microsoft.com/office/drawing/2014/main" id="{2B71D240-A17C-2505-E857-994DFDFCC350}"/>
            </a:ext>
          </a:extLst>
        </cdr:cNvPr>
        <cdr:cNvSpPr/>
      </cdr:nvSpPr>
      <cdr:spPr>
        <a:xfrm xmlns:a="http://schemas.openxmlformats.org/drawingml/2006/main" rot="21111649">
          <a:off x="2226719" y="517020"/>
          <a:ext cx="1109871" cy="280082"/>
        </a:xfrm>
        <a:prstGeom xmlns:a="http://schemas.openxmlformats.org/drawingml/2006/main" prst="rect">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CAGR – 5.23%</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352209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205446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262453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261825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3928225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397868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229625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206615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309017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2850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0F3AEF-D0A4-43A6-A371-F3B074C10D59}" type="datetimeFigureOut">
              <a:rPr lang="en-IN" smtClean="0"/>
              <a:t>29-07-2024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C14D427-0AA3-4F6E-858B-263ADF24C956}" type="slidenum">
              <a:rPr lang="en-IN" smtClean="0"/>
              <a:t>‹#›</a:t>
            </a:fld>
            <a:endParaRPr lang="en-IN" dirty="0"/>
          </a:p>
        </p:txBody>
      </p:sp>
    </p:spTree>
    <p:extLst>
      <p:ext uri="{BB962C8B-B14F-4D97-AF65-F5344CB8AC3E}">
        <p14:creationId xmlns:p14="http://schemas.microsoft.com/office/powerpoint/2010/main" val="416170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F3AEF-D0A4-43A6-A371-F3B074C10D59}" type="datetimeFigureOut">
              <a:rPr lang="en-IN" smtClean="0"/>
              <a:t>29-07-2024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4D427-0AA3-4F6E-858B-263ADF24C956}" type="slidenum">
              <a:rPr lang="en-IN" smtClean="0"/>
              <a:t>‹#›</a:t>
            </a:fld>
            <a:endParaRPr lang="en-IN" dirty="0"/>
          </a:p>
        </p:txBody>
      </p:sp>
    </p:spTree>
    <p:extLst>
      <p:ext uri="{BB962C8B-B14F-4D97-AF65-F5344CB8AC3E}">
        <p14:creationId xmlns:p14="http://schemas.microsoft.com/office/powerpoint/2010/main" val="309992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17" y="44239"/>
            <a:ext cx="8990162" cy="504056"/>
          </a:xfrm>
          <a:solidFill>
            <a:schemeClr val="accent1">
              <a:lumMod val="20000"/>
              <a:lumOff val="80000"/>
            </a:schemeClr>
          </a:solidFill>
          <a:ln w="28575">
            <a:solidFill>
              <a:schemeClr val="accent1">
                <a:lumMod val="75000"/>
              </a:schemeClr>
            </a:solidFill>
          </a:ln>
          <a:effectLst>
            <a:outerShdw blurRad="76200" dir="18900000" sy="23000" kx="-1200000" algn="bl"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a:noAutofit/>
          </a:bodyPr>
          <a:lstStyle/>
          <a:p>
            <a:r>
              <a:rPr lang="en-US" sz="1400" dirty="0"/>
              <a:t>Subscription Video-on-Demand (SVOD) Market in the United States</a:t>
            </a:r>
            <a:endParaRPr lang="en-IN" sz="1400" dirty="0"/>
          </a:p>
        </p:txBody>
      </p:sp>
      <p:sp>
        <p:nvSpPr>
          <p:cNvPr id="3" name="Subtitle 2"/>
          <p:cNvSpPr>
            <a:spLocks noGrp="1"/>
          </p:cNvSpPr>
          <p:nvPr>
            <p:ph type="subTitle" idx="1"/>
          </p:nvPr>
        </p:nvSpPr>
        <p:spPr>
          <a:xfrm>
            <a:off x="76918" y="612694"/>
            <a:ext cx="8990162" cy="1675462"/>
          </a:xfrm>
          <a:solidFill>
            <a:schemeClr val="accent5">
              <a:lumMod val="20000"/>
              <a:lumOff val="80000"/>
            </a:schemeClr>
          </a:solidFill>
          <a:ln>
            <a:solidFill>
              <a:schemeClr val="tx2"/>
            </a:solidFill>
          </a:ln>
        </p:spPr>
        <p:style>
          <a:lnRef idx="1">
            <a:schemeClr val="accent3"/>
          </a:lnRef>
          <a:fillRef idx="3">
            <a:schemeClr val="accent3"/>
          </a:fillRef>
          <a:effectRef idx="2">
            <a:schemeClr val="accent3"/>
          </a:effectRef>
          <a:fontRef idx="minor">
            <a:schemeClr val="lt1"/>
          </a:fontRef>
        </p:style>
        <p:txBody>
          <a:bodyPr>
            <a:normAutofit/>
          </a:bodyPr>
          <a:lstStyle/>
          <a:p>
            <a:pPr marL="285750" indent="-285750" algn="l">
              <a:buFont typeface="Wingdings" pitchFamily="2" charset="2"/>
              <a:buChar char="Ø"/>
            </a:pPr>
            <a:r>
              <a:rPr lang="en-US" sz="1200" dirty="0">
                <a:solidFill>
                  <a:schemeClr val="tx1"/>
                </a:solidFill>
              </a:rPr>
              <a:t>The SVOD market in the US was estimated to be $44.20 billion in 2023 and is stipulated to grow at a CAGR of 5.23% between 2024 and 2028, owing to the convenience and flexibility of SVOD platforms which allows consumers to watch on-demand content across various internet devices. Changing customer preferences and advancements in technology along with the improved internet connectivity is expected to drive the SVOD Market in the US during the forecast period.</a:t>
            </a:r>
          </a:p>
          <a:p>
            <a:pPr marL="285750" marR="0" lvl="0" indent="-28575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1200" dirty="0">
                <a:solidFill>
                  <a:schemeClr val="tx1"/>
                </a:solidFill>
              </a:rPr>
              <a:t>SVOD (Subscription Video-on-Demand) is a revenue model where subscribers pay a regular fee—monthly or annually—to access a vast collection of video content. In the United States, SVOD has become a major player in the entertainment industry, with prominent platforms like Amazon Prime Video, Netflix, Disney+, Hulu, Max, and Paramount+ leading the way</a:t>
            </a:r>
          </a:p>
        </p:txBody>
      </p:sp>
      <p:grpSp>
        <p:nvGrpSpPr>
          <p:cNvPr id="12" name="Group 11">
            <a:extLst>
              <a:ext uri="{FF2B5EF4-FFF2-40B4-BE49-F238E27FC236}">
                <a16:creationId xmlns:a16="http://schemas.microsoft.com/office/drawing/2014/main" id="{5E41CCDC-34FC-A79A-E616-4AB0A306C83A}"/>
              </a:ext>
            </a:extLst>
          </p:cNvPr>
          <p:cNvGrpSpPr/>
          <p:nvPr/>
        </p:nvGrpSpPr>
        <p:grpSpPr>
          <a:xfrm>
            <a:off x="76919" y="4838905"/>
            <a:ext cx="4423074" cy="364974"/>
            <a:chOff x="-4032149" y="2606465"/>
            <a:chExt cx="4186284" cy="364974"/>
          </a:xfrm>
          <a:solidFill>
            <a:srgbClr val="DCE6F2"/>
          </a:solidFill>
        </p:grpSpPr>
        <p:sp>
          <p:nvSpPr>
            <p:cNvPr id="13" name="Pentagon 4">
              <a:extLst>
                <a:ext uri="{FF2B5EF4-FFF2-40B4-BE49-F238E27FC236}">
                  <a16:creationId xmlns:a16="http://schemas.microsoft.com/office/drawing/2014/main" id="{15792C19-FB4F-B18C-5BB4-864B7CC37A3E}"/>
                </a:ext>
              </a:extLst>
            </p:cNvPr>
            <p:cNvSpPr/>
            <p:nvPr/>
          </p:nvSpPr>
          <p:spPr>
            <a:xfrm>
              <a:off x="-4032149" y="2611399"/>
              <a:ext cx="3621195" cy="360040"/>
            </a:xfrm>
            <a:prstGeom prst="homePlate">
              <a:avLst/>
            </a:prstGeom>
            <a:grp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tx1"/>
                  </a:solidFill>
                </a:rPr>
                <a:t>Key Insights</a:t>
              </a:r>
            </a:p>
          </p:txBody>
        </p:sp>
        <p:sp>
          <p:nvSpPr>
            <p:cNvPr id="14" name="Chevron 5">
              <a:extLst>
                <a:ext uri="{FF2B5EF4-FFF2-40B4-BE49-F238E27FC236}">
                  <a16:creationId xmlns:a16="http://schemas.microsoft.com/office/drawing/2014/main" id="{5B3428E1-C18E-DC32-F954-8EB81063A063}"/>
                </a:ext>
              </a:extLst>
            </p:cNvPr>
            <p:cNvSpPr/>
            <p:nvPr/>
          </p:nvSpPr>
          <p:spPr>
            <a:xfrm>
              <a:off x="-483877" y="2608932"/>
              <a:ext cx="360040" cy="360040"/>
            </a:xfrm>
            <a:prstGeom prst="chevron">
              <a:avLst/>
            </a:prstGeom>
            <a:grpFill/>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solidFill>
                  <a:schemeClr val="tx1"/>
                </a:solidFill>
              </a:endParaRPr>
            </a:p>
          </p:txBody>
        </p:sp>
        <p:sp>
          <p:nvSpPr>
            <p:cNvPr id="15" name="Chevron 6">
              <a:extLst>
                <a:ext uri="{FF2B5EF4-FFF2-40B4-BE49-F238E27FC236}">
                  <a16:creationId xmlns:a16="http://schemas.microsoft.com/office/drawing/2014/main" id="{337A82F9-A1FF-98FB-8A18-14E455531FCF}"/>
                </a:ext>
              </a:extLst>
            </p:cNvPr>
            <p:cNvSpPr/>
            <p:nvPr/>
          </p:nvSpPr>
          <p:spPr>
            <a:xfrm>
              <a:off x="-205905" y="2606465"/>
              <a:ext cx="360040" cy="360040"/>
            </a:xfrm>
            <a:prstGeom prst="chevron">
              <a:avLst/>
            </a:prstGeom>
            <a:grpFill/>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solidFill>
                  <a:schemeClr val="tx1"/>
                </a:solidFill>
              </a:endParaRPr>
            </a:p>
          </p:txBody>
        </p:sp>
      </p:grpSp>
      <p:sp>
        <p:nvSpPr>
          <p:cNvPr id="16" name="Rectangle 15">
            <a:extLst>
              <a:ext uri="{FF2B5EF4-FFF2-40B4-BE49-F238E27FC236}">
                <a16:creationId xmlns:a16="http://schemas.microsoft.com/office/drawing/2014/main" id="{96AA7DF9-E812-35FC-11A2-99351A55A13C}"/>
              </a:ext>
            </a:extLst>
          </p:cNvPr>
          <p:cNvSpPr/>
          <p:nvPr/>
        </p:nvSpPr>
        <p:spPr>
          <a:xfrm>
            <a:off x="101573" y="5301208"/>
            <a:ext cx="4398420" cy="152801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35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marL="285750" marR="0" lvl="0" indent="-285750" fontAlgn="auto">
              <a:lnSpc>
                <a:spcPct val="100000"/>
              </a:lnSpc>
              <a:spcBef>
                <a:spcPct val="20000"/>
              </a:spcBef>
              <a:spcAft>
                <a:spcPts val="0"/>
              </a:spcAft>
              <a:buClrTx/>
              <a:buSzTx/>
              <a:buFont typeface="Wingdings" pitchFamily="2" charset="2"/>
              <a:buChar char="Ø"/>
              <a:tabLst/>
              <a:defRPr/>
            </a:pPr>
            <a:r>
              <a:rPr lang="en-US" sz="1200" dirty="0">
                <a:solidFill>
                  <a:schemeClr val="tx1"/>
                </a:solidFill>
              </a:rPr>
              <a:t>Amazon Prime Video remains at the top position in the SVOD market in 2023, followed by Netflix and Max</a:t>
            </a:r>
          </a:p>
          <a:p>
            <a:pPr marL="285750" marR="0" lvl="0" indent="-285750" fontAlgn="auto">
              <a:lnSpc>
                <a:spcPct val="100000"/>
              </a:lnSpc>
              <a:spcBef>
                <a:spcPct val="20000"/>
              </a:spcBef>
              <a:spcAft>
                <a:spcPts val="0"/>
              </a:spcAft>
              <a:buClrTx/>
              <a:buSzTx/>
              <a:buFont typeface="Wingdings" pitchFamily="2" charset="2"/>
              <a:buChar char="Ø"/>
              <a:tabLst/>
              <a:defRPr/>
            </a:pPr>
            <a:r>
              <a:rPr lang="en-US" sz="1200" dirty="0">
                <a:solidFill>
                  <a:schemeClr val="tx1"/>
                </a:solidFill>
              </a:rPr>
              <a:t>Netflix is anticipated to grow fastest due to the rising popularity of K-Dramas and exclusive shows among millennials and growing library of original content</a:t>
            </a:r>
          </a:p>
          <a:p>
            <a:pPr marL="285750" marR="0" lvl="0" indent="-285750" fontAlgn="auto">
              <a:lnSpc>
                <a:spcPct val="100000"/>
              </a:lnSpc>
              <a:spcBef>
                <a:spcPct val="20000"/>
              </a:spcBef>
              <a:spcAft>
                <a:spcPts val="0"/>
              </a:spcAft>
              <a:buClrTx/>
              <a:buSzTx/>
              <a:buFont typeface="Wingdings" pitchFamily="2" charset="2"/>
              <a:buChar char="Ø"/>
              <a:tabLst/>
              <a:defRPr/>
            </a:pPr>
            <a:r>
              <a:rPr lang="en-US" sz="1200" dirty="0">
                <a:solidFill>
                  <a:schemeClr val="tx1"/>
                </a:solidFill>
              </a:rPr>
              <a:t>Establishing partnerships with content creators and production studios to obtain exclusive rights to popular shows and movies is among key trend in the SVOD market</a:t>
            </a:r>
          </a:p>
        </p:txBody>
      </p:sp>
      <p:grpSp>
        <p:nvGrpSpPr>
          <p:cNvPr id="18" name="Group 17">
            <a:extLst>
              <a:ext uri="{FF2B5EF4-FFF2-40B4-BE49-F238E27FC236}">
                <a16:creationId xmlns:a16="http://schemas.microsoft.com/office/drawing/2014/main" id="{F1A2ECBE-6331-DD9A-2F40-8E154CA856D6}"/>
              </a:ext>
            </a:extLst>
          </p:cNvPr>
          <p:cNvGrpSpPr/>
          <p:nvPr/>
        </p:nvGrpSpPr>
        <p:grpSpPr>
          <a:xfrm>
            <a:off x="4644008" y="4856373"/>
            <a:ext cx="4423072" cy="364974"/>
            <a:chOff x="-4032149" y="2606465"/>
            <a:chExt cx="4186284" cy="364974"/>
          </a:xfrm>
          <a:solidFill>
            <a:srgbClr val="DCE6F2"/>
          </a:solidFill>
        </p:grpSpPr>
        <p:sp>
          <p:nvSpPr>
            <p:cNvPr id="19" name="Pentagon 4">
              <a:extLst>
                <a:ext uri="{FF2B5EF4-FFF2-40B4-BE49-F238E27FC236}">
                  <a16:creationId xmlns:a16="http://schemas.microsoft.com/office/drawing/2014/main" id="{EC9B0CDB-E12A-B578-1315-8AC6593759E4}"/>
                </a:ext>
              </a:extLst>
            </p:cNvPr>
            <p:cNvSpPr/>
            <p:nvPr/>
          </p:nvSpPr>
          <p:spPr>
            <a:xfrm>
              <a:off x="-4032149" y="2611399"/>
              <a:ext cx="3621195" cy="360040"/>
            </a:xfrm>
            <a:prstGeom prst="homePlate">
              <a:avLst/>
            </a:prstGeom>
            <a:grp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tx1"/>
                  </a:solidFill>
                </a:rPr>
                <a:t>Recommendations for SVOD players</a:t>
              </a:r>
            </a:p>
          </p:txBody>
        </p:sp>
        <p:sp>
          <p:nvSpPr>
            <p:cNvPr id="20" name="Chevron 5">
              <a:extLst>
                <a:ext uri="{FF2B5EF4-FFF2-40B4-BE49-F238E27FC236}">
                  <a16:creationId xmlns:a16="http://schemas.microsoft.com/office/drawing/2014/main" id="{E53B46E9-2990-78E0-77F4-3B7F520DC353}"/>
                </a:ext>
              </a:extLst>
            </p:cNvPr>
            <p:cNvSpPr/>
            <p:nvPr/>
          </p:nvSpPr>
          <p:spPr>
            <a:xfrm>
              <a:off x="-483877" y="2608932"/>
              <a:ext cx="360040" cy="360040"/>
            </a:xfrm>
            <a:prstGeom prst="chevron">
              <a:avLst/>
            </a:prstGeom>
            <a:grpFill/>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solidFill>
                  <a:schemeClr val="tx1"/>
                </a:solidFill>
              </a:endParaRPr>
            </a:p>
          </p:txBody>
        </p:sp>
        <p:sp>
          <p:nvSpPr>
            <p:cNvPr id="21" name="Chevron 6">
              <a:extLst>
                <a:ext uri="{FF2B5EF4-FFF2-40B4-BE49-F238E27FC236}">
                  <a16:creationId xmlns:a16="http://schemas.microsoft.com/office/drawing/2014/main" id="{618A6668-462A-8E9F-1758-947032097E13}"/>
                </a:ext>
              </a:extLst>
            </p:cNvPr>
            <p:cNvSpPr/>
            <p:nvPr/>
          </p:nvSpPr>
          <p:spPr>
            <a:xfrm>
              <a:off x="-205905" y="2606465"/>
              <a:ext cx="360040" cy="360040"/>
            </a:xfrm>
            <a:prstGeom prst="chevron">
              <a:avLst/>
            </a:prstGeom>
            <a:grpFill/>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solidFill>
                  <a:schemeClr val="tx1"/>
                </a:solidFill>
              </a:endParaRPr>
            </a:p>
          </p:txBody>
        </p:sp>
      </p:grpSp>
      <p:sp>
        <p:nvSpPr>
          <p:cNvPr id="22" name="Rectangle 21">
            <a:extLst>
              <a:ext uri="{FF2B5EF4-FFF2-40B4-BE49-F238E27FC236}">
                <a16:creationId xmlns:a16="http://schemas.microsoft.com/office/drawing/2014/main" id="{BA2B1547-FC28-8A8F-D25C-44DCC2CB44BD}"/>
              </a:ext>
            </a:extLst>
          </p:cNvPr>
          <p:cNvSpPr/>
          <p:nvPr/>
        </p:nvSpPr>
        <p:spPr>
          <a:xfrm>
            <a:off x="4571999" y="5285746"/>
            <a:ext cx="4495081" cy="152801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35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marL="285750" marR="0" lvl="0" indent="-28575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1200" dirty="0">
                <a:solidFill>
                  <a:schemeClr val="tx1"/>
                </a:solidFill>
              </a:rPr>
              <a:t>Diversify Pricing</a:t>
            </a:r>
          </a:p>
          <a:p>
            <a:pPr marL="285750" indent="-285750">
              <a:spcBef>
                <a:spcPct val="20000"/>
              </a:spcBef>
              <a:buFont typeface="Wingdings" pitchFamily="2" charset="2"/>
              <a:buChar char="Ø"/>
              <a:defRPr/>
            </a:pPr>
            <a:r>
              <a:rPr lang="en-IN" sz="1200" dirty="0">
                <a:solidFill>
                  <a:schemeClr val="tx1"/>
                </a:solidFill>
              </a:rPr>
              <a:t>Explore Bundles</a:t>
            </a:r>
            <a:r>
              <a:rPr lang="en-US" sz="1200" dirty="0">
                <a:solidFill>
                  <a:schemeClr val="tx1"/>
                </a:solidFill>
              </a:rPr>
              <a:t> and Strategic Partnerships</a:t>
            </a:r>
          </a:p>
          <a:p>
            <a:pPr marL="285750" indent="-285750">
              <a:spcBef>
                <a:spcPct val="20000"/>
              </a:spcBef>
              <a:buFont typeface="Wingdings" pitchFamily="2" charset="2"/>
              <a:buChar char="Ø"/>
              <a:defRPr/>
            </a:pPr>
            <a:r>
              <a:rPr lang="en-IN" sz="1200" dirty="0">
                <a:solidFill>
                  <a:schemeClr val="tx1"/>
                </a:solidFill>
              </a:rPr>
              <a:t>Offer Exclusive Original Content </a:t>
            </a:r>
          </a:p>
          <a:p>
            <a:pPr marL="285750" indent="-285750">
              <a:spcBef>
                <a:spcPct val="20000"/>
              </a:spcBef>
              <a:buFont typeface="Wingdings" pitchFamily="2" charset="2"/>
              <a:buChar char="Ø"/>
              <a:defRPr/>
            </a:pPr>
            <a:r>
              <a:rPr lang="en-IN" sz="1200" dirty="0">
                <a:solidFill>
                  <a:schemeClr val="tx1"/>
                </a:solidFill>
              </a:rPr>
              <a:t>Implement robust personalized recommendation algorithms</a:t>
            </a:r>
          </a:p>
          <a:p>
            <a:pPr marL="285750" indent="-285750">
              <a:spcBef>
                <a:spcPct val="20000"/>
              </a:spcBef>
              <a:buFont typeface="Wingdings" pitchFamily="2" charset="2"/>
              <a:buChar char="Ø"/>
              <a:defRPr/>
            </a:pPr>
            <a:r>
              <a:rPr lang="en-IN" sz="1200" dirty="0">
                <a:solidFill>
                  <a:schemeClr val="tx1"/>
                </a:solidFill>
              </a:rPr>
              <a:t>Address Churn and Retention</a:t>
            </a:r>
          </a:p>
          <a:p>
            <a:pPr marL="285750" indent="-285750">
              <a:spcBef>
                <a:spcPct val="20000"/>
              </a:spcBef>
              <a:buFont typeface="Wingdings" pitchFamily="2" charset="2"/>
              <a:buChar char="Ø"/>
              <a:defRPr/>
            </a:pPr>
            <a:r>
              <a:rPr lang="en-IN" sz="1200" dirty="0">
                <a:solidFill>
                  <a:schemeClr val="tx1"/>
                </a:solidFill>
              </a:rPr>
              <a:t>Targeted Marketing Campaigns</a:t>
            </a:r>
          </a:p>
        </p:txBody>
      </p:sp>
      <p:graphicFrame>
        <p:nvGraphicFramePr>
          <p:cNvPr id="5" name="Chart 4">
            <a:extLst>
              <a:ext uri="{FF2B5EF4-FFF2-40B4-BE49-F238E27FC236}">
                <a16:creationId xmlns:a16="http://schemas.microsoft.com/office/drawing/2014/main" id="{0244739E-6444-9AC6-781B-E2E27BD026A6}"/>
              </a:ext>
            </a:extLst>
          </p:cNvPr>
          <p:cNvGraphicFramePr>
            <a:graphicFrameLocks/>
          </p:cNvGraphicFramePr>
          <p:nvPr>
            <p:extLst>
              <p:ext uri="{D42A27DB-BD31-4B8C-83A1-F6EECF244321}">
                <p14:modId xmlns:p14="http://schemas.microsoft.com/office/powerpoint/2010/main" val="4203940295"/>
              </p:ext>
            </p:extLst>
          </p:nvPr>
        </p:nvGraphicFramePr>
        <p:xfrm>
          <a:off x="4571999" y="2355022"/>
          <a:ext cx="4495079" cy="239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AB7A099-8A9C-4CA0-972B-EE6F705B38A0}"/>
              </a:ext>
            </a:extLst>
          </p:cNvPr>
          <p:cNvGraphicFramePr>
            <a:graphicFrameLocks/>
          </p:cNvGraphicFramePr>
          <p:nvPr>
            <p:extLst>
              <p:ext uri="{D42A27DB-BD31-4B8C-83A1-F6EECF244321}">
                <p14:modId xmlns:p14="http://schemas.microsoft.com/office/powerpoint/2010/main" val="874804791"/>
              </p:ext>
            </p:extLst>
          </p:nvPr>
        </p:nvGraphicFramePr>
        <p:xfrm>
          <a:off x="76916" y="2350088"/>
          <a:ext cx="4423077" cy="2401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5125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1292</TotalTime>
  <Words>275</Words>
  <Application>Microsoft Office PowerPoint</Application>
  <PresentationFormat>On-screen Show (4:3)</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Subscription Video-on-Demand (SVOD) Market in the United States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dc:creator>
  <cp:lastModifiedBy>Arjun Gupta</cp:lastModifiedBy>
  <cp:revision>104</cp:revision>
  <dcterms:created xsi:type="dcterms:W3CDTF">2020-09-29T12:12:48Z</dcterms:created>
  <dcterms:modified xsi:type="dcterms:W3CDTF">2024-07-29T18:19:42Z</dcterms:modified>
</cp:coreProperties>
</file>