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sldIdLst>
    <p:sldId id="256" r:id="rId2"/>
    <p:sldId id="257" r:id="rId3"/>
    <p:sldId id="258" r:id="rId4"/>
    <p:sldId id="259" r:id="rId5"/>
    <p:sldId id="266" r:id="rId6"/>
    <p:sldId id="260" r:id="rId7"/>
    <p:sldId id="263" r:id="rId8"/>
    <p:sldId id="264"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4/1/20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4003D48-60A9-1443-82DD-430EEBF43F7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39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2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36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ACDBF-9843-094B-BBF9-DCC587F0550F}"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52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DACDBF-9843-094B-BBF9-DCC587F0550F}" type="datetimeFigureOut">
              <a:rPr lang="en-US" smtClean="0"/>
              <a:t>4/1/20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3D48-60A9-1443-82DD-430EEBF43F7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538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DACDBF-9843-094B-BBF9-DCC587F0550F}" type="datetimeFigureOut">
              <a:rPr lang="en-US" smtClean="0"/>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48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ACDBF-9843-094B-BBF9-DCC587F0550F}" type="datetimeFigureOut">
              <a:rPr lang="en-US" smtClean="0"/>
              <a:t>4/1/20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03D48-60A9-1443-82DD-430EEBF43F7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45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ACDBF-9843-094B-BBF9-DCC587F0550F}" type="datetimeFigureOut">
              <a:rPr lang="en-US" smtClean="0"/>
              <a:t>4/1/20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03D48-60A9-1443-82DD-430EEBF43F7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88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ACDBF-9843-094B-BBF9-DCC587F0550F}" type="datetimeFigureOut">
              <a:rPr lang="en-US" smtClean="0"/>
              <a:t>4/1/20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03D48-60A9-1443-82DD-430EEBF43F71}" type="slidenum">
              <a:rPr lang="en-US" smtClean="0"/>
              <a:t>‹#›</a:t>
            </a:fld>
            <a:endParaRPr lang="en-US"/>
          </a:p>
        </p:txBody>
      </p:sp>
    </p:spTree>
    <p:extLst>
      <p:ext uri="{BB962C8B-B14F-4D97-AF65-F5344CB8AC3E}">
        <p14:creationId xmlns:p14="http://schemas.microsoft.com/office/powerpoint/2010/main" val="693848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DACDBF-9843-094B-BBF9-DCC587F0550F}" type="datetimeFigureOut">
              <a:rPr lang="en-US" smtClean="0"/>
              <a:t>4/1/20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13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DACDBF-9843-094B-BBF9-DCC587F0550F}" type="datetimeFigureOut">
              <a:rPr lang="en-US" smtClean="0"/>
              <a:t>4/1/20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4003D48-60A9-1443-82DD-430EEBF43F7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22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DACDBF-9843-094B-BBF9-DCC587F0550F}" type="datetimeFigureOut">
              <a:rPr lang="en-US" smtClean="0"/>
              <a:t>4/1/20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4003D48-60A9-1443-82DD-430EEBF43F7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0887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608F-3C03-F144-95AC-4ED2CF824432}"/>
              </a:ext>
            </a:extLst>
          </p:cNvPr>
          <p:cNvSpPr>
            <a:spLocks noGrp="1"/>
          </p:cNvSpPr>
          <p:nvPr>
            <p:ph type="ctrTitle"/>
          </p:nvPr>
        </p:nvSpPr>
        <p:spPr/>
        <p:txBody>
          <a:bodyPr/>
          <a:lstStyle/>
          <a:p>
            <a:r>
              <a:rPr lang="en-US" dirty="0"/>
              <a:t>Viterbi Decoder</a:t>
            </a:r>
          </a:p>
        </p:txBody>
      </p:sp>
      <p:sp>
        <p:nvSpPr>
          <p:cNvPr id="3" name="Subtitle 2">
            <a:extLst>
              <a:ext uri="{FF2B5EF4-FFF2-40B4-BE49-F238E27FC236}">
                <a16:creationId xmlns:a16="http://schemas.microsoft.com/office/drawing/2014/main" id="{C43814A3-36C9-5246-9DD9-B06723BDB39E}"/>
              </a:ext>
            </a:extLst>
          </p:cNvPr>
          <p:cNvSpPr>
            <a:spLocks noGrp="1"/>
          </p:cNvSpPr>
          <p:nvPr>
            <p:ph type="subTitle" idx="1"/>
          </p:nvPr>
        </p:nvSpPr>
        <p:spPr/>
        <p:txBody>
          <a:bodyPr>
            <a:normAutofit/>
          </a:bodyPr>
          <a:lstStyle/>
          <a:p>
            <a:r>
              <a:rPr lang="en-US" dirty="0"/>
              <a:t>Arjun Haritsa Krishnamurthy</a:t>
            </a:r>
          </a:p>
        </p:txBody>
      </p:sp>
    </p:spTree>
    <p:extLst>
      <p:ext uri="{BB962C8B-B14F-4D97-AF65-F5344CB8AC3E}">
        <p14:creationId xmlns:p14="http://schemas.microsoft.com/office/powerpoint/2010/main" val="392640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2E0F-DA37-CD44-8A19-B3DAC2F01A42}"/>
              </a:ext>
            </a:extLst>
          </p:cNvPr>
          <p:cNvSpPr>
            <a:spLocks noGrp="1"/>
          </p:cNvSpPr>
          <p:nvPr>
            <p:ph type="title"/>
          </p:nvPr>
        </p:nvSpPr>
        <p:spPr/>
        <p:txBody>
          <a:bodyPr/>
          <a:lstStyle/>
          <a:p>
            <a:r>
              <a:rPr lang="en-US" dirty="0"/>
              <a:t>Q and A!</a:t>
            </a:r>
          </a:p>
        </p:txBody>
      </p:sp>
      <p:sp>
        <p:nvSpPr>
          <p:cNvPr id="3" name="Content Placeholder 2">
            <a:extLst>
              <a:ext uri="{FF2B5EF4-FFF2-40B4-BE49-F238E27FC236}">
                <a16:creationId xmlns:a16="http://schemas.microsoft.com/office/drawing/2014/main" id="{397F4B40-4781-C84E-B3C8-D7B6362579BA}"/>
              </a:ext>
            </a:extLst>
          </p:cNvPr>
          <p:cNvSpPr>
            <a:spLocks noGrp="1"/>
          </p:cNvSpPr>
          <p:nvPr>
            <p:ph idx="1"/>
          </p:nvPr>
        </p:nvSpPr>
        <p:spPr/>
        <p:txBody>
          <a:bodyPr/>
          <a:lstStyle/>
          <a:p>
            <a:pPr marL="0" indent="0">
              <a:buNone/>
            </a:pPr>
            <a:r>
              <a:rPr lang="en-US" dirty="0"/>
              <a:t>Thanks for your time..</a:t>
            </a:r>
          </a:p>
        </p:txBody>
      </p:sp>
    </p:spTree>
    <p:extLst>
      <p:ext uri="{BB962C8B-B14F-4D97-AF65-F5344CB8AC3E}">
        <p14:creationId xmlns:p14="http://schemas.microsoft.com/office/powerpoint/2010/main" val="14380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0408-9C55-B44F-8DD4-9BFE94366BB8}"/>
              </a:ext>
            </a:extLst>
          </p:cNvPr>
          <p:cNvSpPr>
            <a:spLocks noGrp="1"/>
          </p:cNvSpPr>
          <p:nvPr>
            <p:ph type="title"/>
          </p:nvPr>
        </p:nvSpPr>
        <p:spPr/>
        <p:txBody>
          <a:bodyPr/>
          <a:lstStyle/>
          <a:p>
            <a:r>
              <a:rPr lang="en-US" dirty="0"/>
              <a:t>Decoder : Designing the system</a:t>
            </a:r>
          </a:p>
        </p:txBody>
      </p:sp>
      <p:sp>
        <p:nvSpPr>
          <p:cNvPr id="3" name="Content Placeholder 2">
            <a:extLst>
              <a:ext uri="{FF2B5EF4-FFF2-40B4-BE49-F238E27FC236}">
                <a16:creationId xmlns:a16="http://schemas.microsoft.com/office/drawing/2014/main" id="{2B823F8C-E086-C749-A253-DA2BAD637603}"/>
              </a:ext>
            </a:extLst>
          </p:cNvPr>
          <p:cNvSpPr>
            <a:spLocks noGrp="1"/>
          </p:cNvSpPr>
          <p:nvPr>
            <p:ph idx="1"/>
          </p:nvPr>
        </p:nvSpPr>
        <p:spPr/>
        <p:txBody>
          <a:bodyPr/>
          <a:lstStyle/>
          <a:p>
            <a:r>
              <a:rPr lang="en-US" dirty="0"/>
              <a:t>3 classes : Functional, Test bench, System</a:t>
            </a:r>
          </a:p>
          <a:p>
            <a:pPr marL="0" indent="0">
              <a:buNone/>
            </a:pPr>
            <a:r>
              <a:rPr lang="en-US" dirty="0"/>
              <a:t>	Functional class provides all necessary algorithm to realize Viterbi decoder for a 	given </a:t>
            </a:r>
            <a:r>
              <a:rPr lang="en-US" dirty="0" err="1"/>
              <a:t>n,k,m</a:t>
            </a:r>
            <a:r>
              <a:rPr lang="en-US" dirty="0"/>
              <a:t> combination</a:t>
            </a:r>
          </a:p>
          <a:p>
            <a:pPr marL="0" indent="0">
              <a:buNone/>
            </a:pPr>
            <a:r>
              <a:rPr lang="en-US" dirty="0"/>
              <a:t>	Test bench class has test cases to prove functional class</a:t>
            </a:r>
          </a:p>
          <a:p>
            <a:pPr marL="0" indent="0">
              <a:buNone/>
            </a:pPr>
            <a:r>
              <a:rPr lang="en-US" dirty="0"/>
              <a:t>	System class provides binding between test bench and functional class</a:t>
            </a:r>
          </a:p>
          <a:p>
            <a:r>
              <a:rPr lang="en-US" dirty="0"/>
              <a:t>Parametric approach</a:t>
            </a:r>
          </a:p>
          <a:p>
            <a:r>
              <a:rPr lang="en-US" dirty="0"/>
              <a:t>Traceable</a:t>
            </a:r>
          </a:p>
        </p:txBody>
      </p:sp>
    </p:spTree>
    <p:extLst>
      <p:ext uri="{BB962C8B-B14F-4D97-AF65-F5344CB8AC3E}">
        <p14:creationId xmlns:p14="http://schemas.microsoft.com/office/powerpoint/2010/main" val="316726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FBE3-BDEA-1F4D-AB0B-604DA0EF7A53}"/>
              </a:ext>
            </a:extLst>
          </p:cNvPr>
          <p:cNvSpPr>
            <a:spLocks noGrp="1"/>
          </p:cNvSpPr>
          <p:nvPr>
            <p:ph type="title"/>
          </p:nvPr>
        </p:nvSpPr>
        <p:spPr/>
        <p:txBody>
          <a:bodyPr/>
          <a:lstStyle/>
          <a:p>
            <a:r>
              <a:rPr lang="en-US" dirty="0"/>
              <a:t>SYSTEM OVERVIEW</a:t>
            </a:r>
          </a:p>
        </p:txBody>
      </p:sp>
      <p:pic>
        <p:nvPicPr>
          <p:cNvPr id="5" name="Content Placeholder 4">
            <a:extLst>
              <a:ext uri="{FF2B5EF4-FFF2-40B4-BE49-F238E27FC236}">
                <a16:creationId xmlns:a16="http://schemas.microsoft.com/office/drawing/2014/main" id="{2F20EA73-5A5E-DC42-8CA1-3585285AB052}"/>
              </a:ext>
            </a:extLst>
          </p:cNvPr>
          <p:cNvPicPr>
            <a:picLocks noGrp="1" noChangeAspect="1"/>
          </p:cNvPicPr>
          <p:nvPr>
            <p:ph idx="1"/>
          </p:nvPr>
        </p:nvPicPr>
        <p:blipFill>
          <a:blip r:embed="rId2"/>
          <a:stretch>
            <a:fillRect/>
          </a:stretch>
        </p:blipFill>
        <p:spPr>
          <a:xfrm>
            <a:off x="1451579" y="1957759"/>
            <a:ext cx="5282528" cy="3449638"/>
          </a:xfrm>
        </p:spPr>
      </p:pic>
      <p:sp>
        <p:nvSpPr>
          <p:cNvPr id="7" name="TextBox 6">
            <a:extLst>
              <a:ext uri="{FF2B5EF4-FFF2-40B4-BE49-F238E27FC236}">
                <a16:creationId xmlns:a16="http://schemas.microsoft.com/office/drawing/2014/main" id="{1B869002-FE16-0D49-91AB-3AD50E86A808}"/>
              </a:ext>
            </a:extLst>
          </p:cNvPr>
          <p:cNvSpPr txBox="1"/>
          <p:nvPr/>
        </p:nvSpPr>
        <p:spPr>
          <a:xfrm>
            <a:off x="7344383" y="2305455"/>
            <a:ext cx="3705823" cy="369332"/>
          </a:xfrm>
          <a:prstGeom prst="rect">
            <a:avLst/>
          </a:prstGeom>
          <a:noFill/>
        </p:spPr>
        <p:txBody>
          <a:bodyPr wrap="none" rtlCol="0">
            <a:spAutoFit/>
          </a:bodyPr>
          <a:lstStyle/>
          <a:p>
            <a:r>
              <a:rPr lang="en-US" dirty="0"/>
              <a:t>SC_TIME will be used for timestamps</a:t>
            </a:r>
          </a:p>
        </p:txBody>
      </p:sp>
      <p:sp>
        <p:nvSpPr>
          <p:cNvPr id="8" name="TextBox 7">
            <a:extLst>
              <a:ext uri="{FF2B5EF4-FFF2-40B4-BE49-F238E27FC236}">
                <a16:creationId xmlns:a16="http://schemas.microsoft.com/office/drawing/2014/main" id="{DFE17B18-C54D-E243-A409-50414F4B96EB}"/>
              </a:ext>
            </a:extLst>
          </p:cNvPr>
          <p:cNvSpPr txBox="1"/>
          <p:nvPr/>
        </p:nvSpPr>
        <p:spPr>
          <a:xfrm>
            <a:off x="7354016" y="2757156"/>
            <a:ext cx="3456587" cy="369332"/>
          </a:xfrm>
          <a:prstGeom prst="rect">
            <a:avLst/>
          </a:prstGeom>
          <a:noFill/>
        </p:spPr>
        <p:txBody>
          <a:bodyPr wrap="none" rtlCol="0">
            <a:spAutoFit/>
          </a:bodyPr>
          <a:lstStyle/>
          <a:p>
            <a:r>
              <a:rPr lang="en-US" dirty="0"/>
              <a:t>SC_CLOCK configured at 1000NS</a:t>
            </a:r>
          </a:p>
        </p:txBody>
      </p:sp>
    </p:spTree>
    <p:extLst>
      <p:ext uri="{BB962C8B-B14F-4D97-AF65-F5344CB8AC3E}">
        <p14:creationId xmlns:p14="http://schemas.microsoft.com/office/powerpoint/2010/main" val="129714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F0FA-4DA9-D14A-ADE6-3BDEB33DD05D}"/>
              </a:ext>
            </a:extLst>
          </p:cNvPr>
          <p:cNvSpPr>
            <a:spLocks noGrp="1"/>
          </p:cNvSpPr>
          <p:nvPr>
            <p:ph type="title"/>
          </p:nvPr>
        </p:nvSpPr>
        <p:spPr/>
        <p:txBody>
          <a:bodyPr/>
          <a:lstStyle/>
          <a:p>
            <a:r>
              <a:rPr lang="en-US" dirty="0"/>
              <a:t>AN Example</a:t>
            </a:r>
          </a:p>
        </p:txBody>
      </p:sp>
      <p:pic>
        <p:nvPicPr>
          <p:cNvPr id="5" name="Content Placeholder 4">
            <a:extLst>
              <a:ext uri="{FF2B5EF4-FFF2-40B4-BE49-F238E27FC236}">
                <a16:creationId xmlns:a16="http://schemas.microsoft.com/office/drawing/2014/main" id="{32A16871-4BFA-2A4C-9600-2155E9480E2C}"/>
              </a:ext>
            </a:extLst>
          </p:cNvPr>
          <p:cNvPicPr>
            <a:picLocks noGrp="1" noChangeAspect="1"/>
          </p:cNvPicPr>
          <p:nvPr>
            <p:ph idx="1"/>
          </p:nvPr>
        </p:nvPicPr>
        <p:blipFill>
          <a:blip r:embed="rId2"/>
          <a:stretch>
            <a:fillRect/>
          </a:stretch>
        </p:blipFill>
        <p:spPr>
          <a:xfrm>
            <a:off x="1451579" y="2482428"/>
            <a:ext cx="9245600" cy="571500"/>
          </a:xfrm>
        </p:spPr>
      </p:pic>
      <p:sp>
        <p:nvSpPr>
          <p:cNvPr id="7" name="TextBox 6">
            <a:extLst>
              <a:ext uri="{FF2B5EF4-FFF2-40B4-BE49-F238E27FC236}">
                <a16:creationId xmlns:a16="http://schemas.microsoft.com/office/drawing/2014/main" id="{96CE94B1-F169-194D-A0C8-72F4AD0FC213}"/>
              </a:ext>
            </a:extLst>
          </p:cNvPr>
          <p:cNvSpPr txBox="1"/>
          <p:nvPr/>
        </p:nvSpPr>
        <p:spPr>
          <a:xfrm>
            <a:off x="1451579" y="2113096"/>
            <a:ext cx="4071884" cy="369332"/>
          </a:xfrm>
          <a:prstGeom prst="rect">
            <a:avLst/>
          </a:prstGeom>
          <a:noFill/>
        </p:spPr>
        <p:txBody>
          <a:bodyPr wrap="none" rtlCol="0">
            <a:spAutoFit/>
          </a:bodyPr>
          <a:lstStyle/>
          <a:p>
            <a:r>
              <a:rPr lang="en-US" dirty="0"/>
              <a:t>For a ½ encoder with given output value </a:t>
            </a:r>
          </a:p>
        </p:txBody>
      </p:sp>
      <p:pic>
        <p:nvPicPr>
          <p:cNvPr id="9" name="Picture 8">
            <a:extLst>
              <a:ext uri="{FF2B5EF4-FFF2-40B4-BE49-F238E27FC236}">
                <a16:creationId xmlns:a16="http://schemas.microsoft.com/office/drawing/2014/main" id="{897CF77A-55AE-A643-8BF3-D04742F701D8}"/>
              </a:ext>
            </a:extLst>
          </p:cNvPr>
          <p:cNvPicPr>
            <a:picLocks noChangeAspect="1"/>
          </p:cNvPicPr>
          <p:nvPr/>
        </p:nvPicPr>
        <p:blipFill>
          <a:blip r:embed="rId3"/>
          <a:stretch>
            <a:fillRect/>
          </a:stretch>
        </p:blipFill>
        <p:spPr>
          <a:xfrm>
            <a:off x="1451579" y="3682602"/>
            <a:ext cx="5397500" cy="1765300"/>
          </a:xfrm>
          <a:prstGeom prst="rect">
            <a:avLst/>
          </a:prstGeom>
        </p:spPr>
      </p:pic>
      <p:sp>
        <p:nvSpPr>
          <p:cNvPr id="12" name="TextBox 11">
            <a:extLst>
              <a:ext uri="{FF2B5EF4-FFF2-40B4-BE49-F238E27FC236}">
                <a16:creationId xmlns:a16="http://schemas.microsoft.com/office/drawing/2014/main" id="{D0DCC7E1-8649-4849-8545-F479274A4F62}"/>
              </a:ext>
            </a:extLst>
          </p:cNvPr>
          <p:cNvSpPr txBox="1"/>
          <p:nvPr/>
        </p:nvSpPr>
        <p:spPr>
          <a:xfrm>
            <a:off x="1451579" y="3307691"/>
            <a:ext cx="1723164" cy="369332"/>
          </a:xfrm>
          <a:prstGeom prst="rect">
            <a:avLst/>
          </a:prstGeom>
          <a:noFill/>
        </p:spPr>
        <p:txBody>
          <a:bodyPr wrap="none" rtlCol="0">
            <a:spAutoFit/>
          </a:bodyPr>
          <a:lstStyle/>
          <a:p>
            <a:r>
              <a:rPr lang="en-US" dirty="0"/>
              <a:t>Decoded  Values</a:t>
            </a:r>
          </a:p>
        </p:txBody>
      </p:sp>
    </p:spTree>
    <p:extLst>
      <p:ext uri="{BB962C8B-B14F-4D97-AF65-F5344CB8AC3E}">
        <p14:creationId xmlns:p14="http://schemas.microsoft.com/office/powerpoint/2010/main" val="38000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1BB4-B3C8-C146-9545-2CD8D045AE9D}"/>
              </a:ext>
            </a:extLst>
          </p:cNvPr>
          <p:cNvSpPr>
            <a:spLocks noGrp="1"/>
          </p:cNvSpPr>
          <p:nvPr>
            <p:ph type="title"/>
          </p:nvPr>
        </p:nvSpPr>
        <p:spPr/>
        <p:txBody>
          <a:bodyPr/>
          <a:lstStyle/>
          <a:p>
            <a:r>
              <a:rPr lang="en-US" dirty="0"/>
              <a:t>AN Example contd..</a:t>
            </a:r>
          </a:p>
        </p:txBody>
      </p:sp>
      <p:pic>
        <p:nvPicPr>
          <p:cNvPr id="5" name="Content Placeholder 4">
            <a:extLst>
              <a:ext uri="{FF2B5EF4-FFF2-40B4-BE49-F238E27FC236}">
                <a16:creationId xmlns:a16="http://schemas.microsoft.com/office/drawing/2014/main" id="{069D73F2-EDF2-D44E-8C06-63915BC28260}"/>
              </a:ext>
            </a:extLst>
          </p:cNvPr>
          <p:cNvPicPr>
            <a:picLocks noGrp="1" noChangeAspect="1"/>
          </p:cNvPicPr>
          <p:nvPr>
            <p:ph idx="1"/>
          </p:nvPr>
        </p:nvPicPr>
        <p:blipFill>
          <a:blip r:embed="rId2"/>
          <a:stretch>
            <a:fillRect/>
          </a:stretch>
        </p:blipFill>
        <p:spPr>
          <a:xfrm>
            <a:off x="1450479" y="1985123"/>
            <a:ext cx="9604375" cy="2889072"/>
          </a:xfrm>
        </p:spPr>
      </p:pic>
      <p:sp>
        <p:nvSpPr>
          <p:cNvPr id="6" name="TextBox 5">
            <a:extLst>
              <a:ext uri="{FF2B5EF4-FFF2-40B4-BE49-F238E27FC236}">
                <a16:creationId xmlns:a16="http://schemas.microsoft.com/office/drawing/2014/main" id="{D3EBFF03-8DF6-A243-8747-C29EFEB37E4F}"/>
              </a:ext>
            </a:extLst>
          </p:cNvPr>
          <p:cNvSpPr txBox="1"/>
          <p:nvPr/>
        </p:nvSpPr>
        <p:spPr>
          <a:xfrm>
            <a:off x="3725693" y="5005564"/>
            <a:ext cx="4904804" cy="369332"/>
          </a:xfrm>
          <a:prstGeom prst="rect">
            <a:avLst/>
          </a:prstGeom>
          <a:noFill/>
        </p:spPr>
        <p:txBody>
          <a:bodyPr wrap="none" rtlCol="0">
            <a:spAutoFit/>
          </a:bodyPr>
          <a:lstStyle/>
          <a:p>
            <a:r>
              <a:rPr lang="en-US" dirty="0"/>
              <a:t>Waveform view of the execution (</a:t>
            </a:r>
            <a:r>
              <a:rPr lang="en-US" dirty="0" err="1"/>
              <a:t>sc_trace</a:t>
            </a:r>
            <a:r>
              <a:rPr lang="en-US" dirty="0"/>
              <a:t> to </a:t>
            </a:r>
            <a:r>
              <a:rPr lang="en-US" dirty="0" err="1"/>
              <a:t>vcd</a:t>
            </a:r>
            <a:r>
              <a:rPr lang="en-US" dirty="0"/>
              <a:t>)</a:t>
            </a:r>
          </a:p>
        </p:txBody>
      </p:sp>
    </p:spTree>
    <p:extLst>
      <p:ext uri="{BB962C8B-B14F-4D97-AF65-F5344CB8AC3E}">
        <p14:creationId xmlns:p14="http://schemas.microsoft.com/office/powerpoint/2010/main" val="127513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CD66-94EA-514D-A0DE-A0F5F1E0AED7}"/>
              </a:ext>
            </a:extLst>
          </p:cNvPr>
          <p:cNvSpPr>
            <a:spLocks noGrp="1"/>
          </p:cNvSpPr>
          <p:nvPr>
            <p:ph type="title"/>
          </p:nvPr>
        </p:nvSpPr>
        <p:spPr/>
        <p:txBody>
          <a:bodyPr/>
          <a:lstStyle/>
          <a:p>
            <a:r>
              <a:rPr lang="en-US" dirty="0"/>
              <a:t>Algorithm used</a:t>
            </a:r>
          </a:p>
        </p:txBody>
      </p:sp>
      <p:sp>
        <p:nvSpPr>
          <p:cNvPr id="3" name="Content Placeholder 2">
            <a:extLst>
              <a:ext uri="{FF2B5EF4-FFF2-40B4-BE49-F238E27FC236}">
                <a16:creationId xmlns:a16="http://schemas.microsoft.com/office/drawing/2014/main" id="{04E2FE2C-34FB-5549-A0C6-AA4E06EE6BA1}"/>
              </a:ext>
            </a:extLst>
          </p:cNvPr>
          <p:cNvSpPr>
            <a:spLocks noGrp="1"/>
          </p:cNvSpPr>
          <p:nvPr>
            <p:ph idx="1"/>
          </p:nvPr>
        </p:nvSpPr>
        <p:spPr/>
        <p:txBody>
          <a:bodyPr>
            <a:normAutofit fontScale="92500"/>
          </a:bodyPr>
          <a:lstStyle/>
          <a:p>
            <a:pPr marL="457200" indent="-457200">
              <a:buFont typeface="+mj-lt"/>
              <a:buAutoNum type="arabicPeriod"/>
            </a:pPr>
            <a:r>
              <a:rPr lang="en-US" dirty="0"/>
              <a:t>Calculate the state diagram for given </a:t>
            </a:r>
            <a:r>
              <a:rPr lang="en-US" dirty="0" err="1"/>
              <a:t>n,k,m</a:t>
            </a:r>
            <a:endParaRPr lang="en-US" dirty="0"/>
          </a:p>
          <a:p>
            <a:pPr marL="457200" indent="-457200">
              <a:buFont typeface="+mj-lt"/>
              <a:buAutoNum type="arabicPeriod"/>
            </a:pPr>
            <a:r>
              <a:rPr lang="en-US" dirty="0"/>
              <a:t>At given time, calculate all possible previous states for a current state</a:t>
            </a:r>
          </a:p>
          <a:p>
            <a:pPr marL="457200" indent="-457200">
              <a:buFont typeface="+mj-lt"/>
              <a:buAutoNum type="arabicPeriod"/>
            </a:pPr>
            <a:r>
              <a:rPr lang="en-US" dirty="0"/>
              <a:t>Calculate hamming distance from each possible states from step 2 along with their outputs</a:t>
            </a:r>
          </a:p>
          <a:p>
            <a:pPr marL="457200" indent="-457200">
              <a:buFont typeface="+mj-lt"/>
              <a:buAutoNum type="arabicPeriod"/>
            </a:pPr>
            <a:r>
              <a:rPr lang="en-US" dirty="0"/>
              <a:t>Eliminate all other paths except for the “lowest hamming distance” path</a:t>
            </a:r>
          </a:p>
          <a:p>
            <a:pPr marL="457200" indent="-457200">
              <a:buFont typeface="+mj-lt"/>
              <a:buAutoNum type="arabicPeriod"/>
            </a:pPr>
            <a:r>
              <a:rPr lang="en-US" dirty="0"/>
              <a:t>Store the hamming distance for all of these nodes and add them respectively for the possible next states (at step 3, in other ways) carrying along the output at every stage</a:t>
            </a:r>
          </a:p>
          <a:p>
            <a:pPr marL="457200" indent="-457200">
              <a:buFont typeface="+mj-lt"/>
              <a:buAutoNum type="arabicPeriod"/>
            </a:pPr>
            <a:r>
              <a:rPr lang="en-US" dirty="0" err="1"/>
              <a:t>Atlast</a:t>
            </a:r>
            <a:r>
              <a:rPr lang="en-US" dirty="0"/>
              <a:t> ,consider the minimum hamming distance’s state from step 5 and send out its output.</a:t>
            </a:r>
          </a:p>
        </p:txBody>
      </p:sp>
    </p:spTree>
    <p:extLst>
      <p:ext uri="{BB962C8B-B14F-4D97-AF65-F5344CB8AC3E}">
        <p14:creationId xmlns:p14="http://schemas.microsoft.com/office/powerpoint/2010/main" val="217799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4F95-74B3-BC40-BE7E-3745385BEEAA}"/>
              </a:ext>
            </a:extLst>
          </p:cNvPr>
          <p:cNvSpPr>
            <a:spLocks noGrp="1"/>
          </p:cNvSpPr>
          <p:nvPr>
            <p:ph type="title"/>
          </p:nvPr>
        </p:nvSpPr>
        <p:spPr>
          <a:xfrm>
            <a:off x="1451579" y="804520"/>
            <a:ext cx="9603275" cy="664358"/>
          </a:xfrm>
        </p:spPr>
        <p:txBody>
          <a:bodyPr/>
          <a:lstStyle/>
          <a:p>
            <a:r>
              <a:rPr lang="en-US" dirty="0"/>
              <a:t>Algorithm explained contd..</a:t>
            </a:r>
          </a:p>
        </p:txBody>
      </p:sp>
      <p:pic>
        <p:nvPicPr>
          <p:cNvPr id="5" name="Content Placeholder 4">
            <a:extLst>
              <a:ext uri="{FF2B5EF4-FFF2-40B4-BE49-F238E27FC236}">
                <a16:creationId xmlns:a16="http://schemas.microsoft.com/office/drawing/2014/main" id="{3647D57A-FECB-6546-9B1D-7D18253AE2E1}"/>
              </a:ext>
            </a:extLst>
          </p:cNvPr>
          <p:cNvPicPr>
            <a:picLocks noGrp="1" noChangeAspect="1"/>
          </p:cNvPicPr>
          <p:nvPr>
            <p:ph idx="1"/>
          </p:nvPr>
        </p:nvPicPr>
        <p:blipFill>
          <a:blip r:embed="rId2"/>
          <a:stretch>
            <a:fillRect/>
          </a:stretch>
        </p:blipFill>
        <p:spPr>
          <a:xfrm>
            <a:off x="1451579" y="2015445"/>
            <a:ext cx="1641817" cy="2028127"/>
          </a:xfrm>
        </p:spPr>
      </p:pic>
      <p:pic>
        <p:nvPicPr>
          <p:cNvPr id="7" name="Picture 6">
            <a:extLst>
              <a:ext uri="{FF2B5EF4-FFF2-40B4-BE49-F238E27FC236}">
                <a16:creationId xmlns:a16="http://schemas.microsoft.com/office/drawing/2014/main" id="{C1A3E5DA-6A39-CF4D-BE23-0C46DFD5E2D2}"/>
              </a:ext>
            </a:extLst>
          </p:cNvPr>
          <p:cNvPicPr>
            <a:picLocks noChangeAspect="1"/>
          </p:cNvPicPr>
          <p:nvPr/>
        </p:nvPicPr>
        <p:blipFill>
          <a:blip r:embed="rId3"/>
          <a:stretch>
            <a:fillRect/>
          </a:stretch>
        </p:blipFill>
        <p:spPr>
          <a:xfrm>
            <a:off x="3241337" y="2015445"/>
            <a:ext cx="1631459" cy="2028127"/>
          </a:xfrm>
          <a:prstGeom prst="rect">
            <a:avLst/>
          </a:prstGeom>
        </p:spPr>
      </p:pic>
      <p:pic>
        <p:nvPicPr>
          <p:cNvPr id="9" name="Picture 8">
            <a:extLst>
              <a:ext uri="{FF2B5EF4-FFF2-40B4-BE49-F238E27FC236}">
                <a16:creationId xmlns:a16="http://schemas.microsoft.com/office/drawing/2014/main" id="{F10A05D5-6D9D-4E47-A13A-B38A33188391}"/>
              </a:ext>
            </a:extLst>
          </p:cNvPr>
          <p:cNvPicPr>
            <a:picLocks noChangeAspect="1"/>
          </p:cNvPicPr>
          <p:nvPr/>
        </p:nvPicPr>
        <p:blipFill>
          <a:blip r:embed="rId4"/>
          <a:stretch>
            <a:fillRect/>
          </a:stretch>
        </p:blipFill>
        <p:spPr>
          <a:xfrm>
            <a:off x="5020737" y="2015445"/>
            <a:ext cx="1626269" cy="2028127"/>
          </a:xfrm>
          <a:prstGeom prst="rect">
            <a:avLst/>
          </a:prstGeom>
        </p:spPr>
      </p:pic>
      <p:pic>
        <p:nvPicPr>
          <p:cNvPr id="11" name="Picture 10">
            <a:extLst>
              <a:ext uri="{FF2B5EF4-FFF2-40B4-BE49-F238E27FC236}">
                <a16:creationId xmlns:a16="http://schemas.microsoft.com/office/drawing/2014/main" id="{184196EE-7DDB-7047-984C-7123342FC8B1}"/>
              </a:ext>
            </a:extLst>
          </p:cNvPr>
          <p:cNvPicPr>
            <a:picLocks noChangeAspect="1"/>
          </p:cNvPicPr>
          <p:nvPr/>
        </p:nvPicPr>
        <p:blipFill>
          <a:blip r:embed="rId5"/>
          <a:stretch>
            <a:fillRect/>
          </a:stretch>
        </p:blipFill>
        <p:spPr>
          <a:xfrm>
            <a:off x="6794947" y="2015445"/>
            <a:ext cx="1645461" cy="2028127"/>
          </a:xfrm>
          <a:prstGeom prst="rect">
            <a:avLst/>
          </a:prstGeom>
        </p:spPr>
      </p:pic>
      <p:sp>
        <p:nvSpPr>
          <p:cNvPr id="12" name="TextBox 11">
            <a:extLst>
              <a:ext uri="{FF2B5EF4-FFF2-40B4-BE49-F238E27FC236}">
                <a16:creationId xmlns:a16="http://schemas.microsoft.com/office/drawing/2014/main" id="{A0C137DE-5685-7141-B108-5A3C0EB96982}"/>
              </a:ext>
            </a:extLst>
          </p:cNvPr>
          <p:cNvSpPr txBox="1"/>
          <p:nvPr/>
        </p:nvSpPr>
        <p:spPr>
          <a:xfrm>
            <a:off x="1451579" y="4302539"/>
            <a:ext cx="8818889" cy="923330"/>
          </a:xfrm>
          <a:prstGeom prst="rect">
            <a:avLst/>
          </a:prstGeom>
          <a:noFill/>
        </p:spPr>
        <p:txBody>
          <a:bodyPr wrap="none" rtlCol="0">
            <a:spAutoFit/>
          </a:bodyPr>
          <a:lstStyle/>
          <a:p>
            <a:r>
              <a:rPr lang="en-US" dirty="0"/>
              <a:t>Fig. INPUT / OUTPUT Relation for ½ decoder with memory 3 bits (2 buffer, hence 4 states)</a:t>
            </a:r>
          </a:p>
          <a:p>
            <a:endParaRPr lang="en-US" dirty="0"/>
          </a:p>
          <a:p>
            <a:r>
              <a:rPr lang="en-US" dirty="0"/>
              <a:t>Transitions of possible previous states to achieve current state</a:t>
            </a:r>
          </a:p>
        </p:txBody>
      </p:sp>
      <p:sp>
        <p:nvSpPr>
          <p:cNvPr id="14" name="TextBox 13">
            <a:extLst>
              <a:ext uri="{FF2B5EF4-FFF2-40B4-BE49-F238E27FC236}">
                <a16:creationId xmlns:a16="http://schemas.microsoft.com/office/drawing/2014/main" id="{C3763349-BEE0-F146-9045-91F35C1BDFC2}"/>
              </a:ext>
            </a:extLst>
          </p:cNvPr>
          <p:cNvSpPr txBox="1"/>
          <p:nvPr/>
        </p:nvSpPr>
        <p:spPr>
          <a:xfrm>
            <a:off x="8588349" y="2441543"/>
            <a:ext cx="3176447" cy="646331"/>
          </a:xfrm>
          <a:prstGeom prst="rect">
            <a:avLst/>
          </a:prstGeom>
          <a:noFill/>
        </p:spPr>
        <p:txBody>
          <a:bodyPr wrap="none" rtlCol="0">
            <a:spAutoFit/>
          </a:bodyPr>
          <a:lstStyle/>
          <a:p>
            <a:r>
              <a:rPr lang="en-US" dirty="0"/>
              <a:t>Store Hamming distance </a:t>
            </a:r>
          </a:p>
          <a:p>
            <a:r>
              <a:rPr lang="en-US" dirty="0"/>
              <a:t>Store Values of each path’s input</a:t>
            </a:r>
          </a:p>
        </p:txBody>
      </p:sp>
    </p:spTree>
    <p:extLst>
      <p:ext uri="{BB962C8B-B14F-4D97-AF65-F5344CB8AC3E}">
        <p14:creationId xmlns:p14="http://schemas.microsoft.com/office/powerpoint/2010/main" val="13821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96EA-8C88-0B41-BBE2-07B0B8B7DC34}"/>
              </a:ext>
            </a:extLst>
          </p:cNvPr>
          <p:cNvSpPr>
            <a:spLocks noGrp="1"/>
          </p:cNvSpPr>
          <p:nvPr>
            <p:ph type="title"/>
          </p:nvPr>
        </p:nvSpPr>
        <p:spPr/>
        <p:txBody>
          <a:bodyPr/>
          <a:lstStyle/>
          <a:p>
            <a:r>
              <a:rPr lang="en-US" dirty="0"/>
              <a:t>Algorithm explained contd..</a:t>
            </a:r>
          </a:p>
        </p:txBody>
      </p:sp>
      <p:pic>
        <p:nvPicPr>
          <p:cNvPr id="5" name="Content Placeholder 4">
            <a:extLst>
              <a:ext uri="{FF2B5EF4-FFF2-40B4-BE49-F238E27FC236}">
                <a16:creationId xmlns:a16="http://schemas.microsoft.com/office/drawing/2014/main" id="{1F7895A7-ABDB-D24A-BA02-B2F2D5E90AA4}"/>
              </a:ext>
            </a:extLst>
          </p:cNvPr>
          <p:cNvPicPr>
            <a:picLocks noGrp="1" noChangeAspect="1"/>
          </p:cNvPicPr>
          <p:nvPr>
            <p:ph idx="1"/>
          </p:nvPr>
        </p:nvPicPr>
        <p:blipFill>
          <a:blip r:embed="rId2"/>
          <a:stretch>
            <a:fillRect/>
          </a:stretch>
        </p:blipFill>
        <p:spPr>
          <a:xfrm>
            <a:off x="1451579" y="1934938"/>
            <a:ext cx="2595127" cy="3598577"/>
          </a:xfrm>
        </p:spPr>
      </p:pic>
      <p:pic>
        <p:nvPicPr>
          <p:cNvPr id="7" name="Picture 6">
            <a:extLst>
              <a:ext uri="{FF2B5EF4-FFF2-40B4-BE49-F238E27FC236}">
                <a16:creationId xmlns:a16="http://schemas.microsoft.com/office/drawing/2014/main" id="{D9984E62-31A6-0647-A63B-212DADA9EDB7}"/>
              </a:ext>
            </a:extLst>
          </p:cNvPr>
          <p:cNvPicPr>
            <a:picLocks noChangeAspect="1"/>
          </p:cNvPicPr>
          <p:nvPr/>
        </p:nvPicPr>
        <p:blipFill rotWithShape="1">
          <a:blip r:embed="rId3"/>
          <a:srcRect l="103" r="-103" b="11083"/>
          <a:stretch/>
        </p:blipFill>
        <p:spPr>
          <a:xfrm>
            <a:off x="4177939" y="1934938"/>
            <a:ext cx="3541270" cy="2247956"/>
          </a:xfrm>
          <a:prstGeom prst="rect">
            <a:avLst/>
          </a:prstGeom>
        </p:spPr>
      </p:pic>
      <p:sp>
        <p:nvSpPr>
          <p:cNvPr id="9" name="TextBox 8">
            <a:extLst>
              <a:ext uri="{FF2B5EF4-FFF2-40B4-BE49-F238E27FC236}">
                <a16:creationId xmlns:a16="http://schemas.microsoft.com/office/drawing/2014/main" id="{339DF3D8-6FBA-7848-85DC-3EC53F32B3B6}"/>
              </a:ext>
            </a:extLst>
          </p:cNvPr>
          <p:cNvSpPr txBox="1"/>
          <p:nvPr/>
        </p:nvSpPr>
        <p:spPr>
          <a:xfrm>
            <a:off x="2198451" y="5597083"/>
            <a:ext cx="746038" cy="369332"/>
          </a:xfrm>
          <a:prstGeom prst="rect">
            <a:avLst/>
          </a:prstGeom>
          <a:noFill/>
        </p:spPr>
        <p:txBody>
          <a:bodyPr wrap="none" rtlCol="0">
            <a:spAutoFit/>
          </a:bodyPr>
          <a:lstStyle/>
          <a:p>
            <a:r>
              <a:rPr lang="en-US" dirty="0"/>
              <a:t>FIG. A</a:t>
            </a:r>
          </a:p>
        </p:txBody>
      </p:sp>
      <p:sp>
        <p:nvSpPr>
          <p:cNvPr id="10" name="TextBox 9">
            <a:extLst>
              <a:ext uri="{FF2B5EF4-FFF2-40B4-BE49-F238E27FC236}">
                <a16:creationId xmlns:a16="http://schemas.microsoft.com/office/drawing/2014/main" id="{BFF202D6-A38A-8740-93BD-32AC8DC9AFF0}"/>
              </a:ext>
            </a:extLst>
          </p:cNvPr>
          <p:cNvSpPr txBox="1"/>
          <p:nvPr/>
        </p:nvSpPr>
        <p:spPr>
          <a:xfrm>
            <a:off x="5370734" y="4264078"/>
            <a:ext cx="745076" cy="369332"/>
          </a:xfrm>
          <a:prstGeom prst="rect">
            <a:avLst/>
          </a:prstGeom>
          <a:noFill/>
        </p:spPr>
        <p:txBody>
          <a:bodyPr wrap="none" rtlCol="0">
            <a:spAutoFit/>
          </a:bodyPr>
          <a:lstStyle/>
          <a:p>
            <a:r>
              <a:rPr lang="en-US" dirty="0"/>
              <a:t>FIG. B</a:t>
            </a:r>
          </a:p>
        </p:txBody>
      </p:sp>
      <p:sp>
        <p:nvSpPr>
          <p:cNvPr id="13" name="TextBox 12">
            <a:extLst>
              <a:ext uri="{FF2B5EF4-FFF2-40B4-BE49-F238E27FC236}">
                <a16:creationId xmlns:a16="http://schemas.microsoft.com/office/drawing/2014/main" id="{6C9E511F-8ED3-4D4C-B69E-D112CCA1B98D}"/>
              </a:ext>
            </a:extLst>
          </p:cNvPr>
          <p:cNvSpPr txBox="1"/>
          <p:nvPr/>
        </p:nvSpPr>
        <p:spPr>
          <a:xfrm>
            <a:off x="8929990" y="2043128"/>
            <a:ext cx="2809102" cy="369332"/>
          </a:xfrm>
          <a:prstGeom prst="rect">
            <a:avLst/>
          </a:prstGeom>
          <a:noFill/>
        </p:spPr>
        <p:txBody>
          <a:bodyPr wrap="none" rtlCol="0">
            <a:spAutoFit/>
          </a:bodyPr>
          <a:lstStyle/>
          <a:p>
            <a:r>
              <a:rPr lang="en-US" dirty="0"/>
              <a:t>FIG. A – possible state paths</a:t>
            </a:r>
          </a:p>
        </p:txBody>
      </p:sp>
      <p:sp>
        <p:nvSpPr>
          <p:cNvPr id="14" name="TextBox 13">
            <a:extLst>
              <a:ext uri="{FF2B5EF4-FFF2-40B4-BE49-F238E27FC236}">
                <a16:creationId xmlns:a16="http://schemas.microsoft.com/office/drawing/2014/main" id="{0FAC8929-4F45-6447-B196-64A15384F559}"/>
              </a:ext>
            </a:extLst>
          </p:cNvPr>
          <p:cNvSpPr txBox="1"/>
          <p:nvPr/>
        </p:nvSpPr>
        <p:spPr>
          <a:xfrm>
            <a:off x="8929990" y="2601834"/>
            <a:ext cx="2369559" cy="369332"/>
          </a:xfrm>
          <a:prstGeom prst="rect">
            <a:avLst/>
          </a:prstGeom>
          <a:noFill/>
        </p:spPr>
        <p:txBody>
          <a:bodyPr wrap="none" rtlCol="0">
            <a:spAutoFit/>
          </a:bodyPr>
          <a:lstStyle/>
          <a:p>
            <a:r>
              <a:rPr lang="en-US" dirty="0"/>
              <a:t>FIG.B – Finalized paths </a:t>
            </a:r>
          </a:p>
        </p:txBody>
      </p:sp>
      <p:sp>
        <p:nvSpPr>
          <p:cNvPr id="15" name="TextBox 14">
            <a:extLst>
              <a:ext uri="{FF2B5EF4-FFF2-40B4-BE49-F238E27FC236}">
                <a16:creationId xmlns:a16="http://schemas.microsoft.com/office/drawing/2014/main" id="{BD30C754-3BA6-FA4B-9C76-C0610F94FCF5}"/>
              </a:ext>
            </a:extLst>
          </p:cNvPr>
          <p:cNvSpPr txBox="1"/>
          <p:nvPr/>
        </p:nvSpPr>
        <p:spPr>
          <a:xfrm>
            <a:off x="8929990" y="3160540"/>
            <a:ext cx="1853392" cy="1477328"/>
          </a:xfrm>
          <a:prstGeom prst="rect">
            <a:avLst/>
          </a:prstGeom>
          <a:noFill/>
        </p:spPr>
        <p:txBody>
          <a:bodyPr wrap="none" rtlCol="0">
            <a:spAutoFit/>
          </a:bodyPr>
          <a:lstStyle/>
          <a:p>
            <a:r>
              <a:rPr lang="en-US" dirty="0"/>
              <a:t>Encoded stream: </a:t>
            </a:r>
          </a:p>
          <a:p>
            <a:r>
              <a:rPr lang="en-US" dirty="0"/>
              <a:t>11 11 01 11</a:t>
            </a:r>
          </a:p>
          <a:p>
            <a:endParaRPr lang="en-US" dirty="0"/>
          </a:p>
          <a:p>
            <a:r>
              <a:rPr lang="en-US" dirty="0"/>
              <a:t>Expected Output:</a:t>
            </a:r>
          </a:p>
          <a:p>
            <a:r>
              <a:rPr lang="en-US" dirty="0"/>
              <a:t>1 0 0 1</a:t>
            </a:r>
          </a:p>
        </p:txBody>
      </p:sp>
      <p:sp>
        <p:nvSpPr>
          <p:cNvPr id="18" name="TextBox 17">
            <a:extLst>
              <a:ext uri="{FF2B5EF4-FFF2-40B4-BE49-F238E27FC236}">
                <a16:creationId xmlns:a16="http://schemas.microsoft.com/office/drawing/2014/main" id="{A77AFD32-0140-4446-A758-E216CBA55E54}"/>
              </a:ext>
            </a:extLst>
          </p:cNvPr>
          <p:cNvSpPr txBox="1"/>
          <p:nvPr/>
        </p:nvSpPr>
        <p:spPr>
          <a:xfrm>
            <a:off x="5370734" y="5597083"/>
            <a:ext cx="778739" cy="369332"/>
          </a:xfrm>
          <a:prstGeom prst="rect">
            <a:avLst/>
          </a:prstGeom>
          <a:noFill/>
        </p:spPr>
        <p:txBody>
          <a:bodyPr wrap="none" rtlCol="0">
            <a:spAutoFit/>
          </a:bodyPr>
          <a:lstStyle/>
          <a:p>
            <a:r>
              <a:rPr lang="en-US" dirty="0"/>
              <a:t>FIG. C</a:t>
            </a:r>
          </a:p>
        </p:txBody>
      </p:sp>
      <p:sp>
        <p:nvSpPr>
          <p:cNvPr id="19" name="TextBox 18">
            <a:extLst>
              <a:ext uri="{FF2B5EF4-FFF2-40B4-BE49-F238E27FC236}">
                <a16:creationId xmlns:a16="http://schemas.microsoft.com/office/drawing/2014/main" id="{E1F9C52B-DA4E-9146-8503-57BA77465248}"/>
              </a:ext>
            </a:extLst>
          </p:cNvPr>
          <p:cNvSpPr txBox="1"/>
          <p:nvPr/>
        </p:nvSpPr>
        <p:spPr>
          <a:xfrm>
            <a:off x="8933943" y="4827242"/>
            <a:ext cx="2496774" cy="369332"/>
          </a:xfrm>
          <a:prstGeom prst="rect">
            <a:avLst/>
          </a:prstGeom>
          <a:noFill/>
        </p:spPr>
        <p:txBody>
          <a:bodyPr wrap="none" rtlCol="0">
            <a:spAutoFit/>
          </a:bodyPr>
          <a:lstStyle/>
          <a:p>
            <a:r>
              <a:rPr lang="en-US" dirty="0"/>
              <a:t>FIG. C – Decoded Values</a:t>
            </a:r>
          </a:p>
        </p:txBody>
      </p:sp>
      <p:pic>
        <p:nvPicPr>
          <p:cNvPr id="21" name="Picture 20">
            <a:extLst>
              <a:ext uri="{FF2B5EF4-FFF2-40B4-BE49-F238E27FC236}">
                <a16:creationId xmlns:a16="http://schemas.microsoft.com/office/drawing/2014/main" id="{4848AE66-2E0E-7D4B-9563-E6739B41B597}"/>
              </a:ext>
            </a:extLst>
          </p:cNvPr>
          <p:cNvPicPr>
            <a:picLocks noChangeAspect="1"/>
          </p:cNvPicPr>
          <p:nvPr/>
        </p:nvPicPr>
        <p:blipFill rotWithShape="1">
          <a:blip r:embed="rId4"/>
          <a:srcRect t="-1311"/>
          <a:stretch/>
        </p:blipFill>
        <p:spPr>
          <a:xfrm>
            <a:off x="4168211" y="4552544"/>
            <a:ext cx="4483100" cy="887786"/>
          </a:xfrm>
          <a:prstGeom prst="rect">
            <a:avLst/>
          </a:prstGeom>
        </p:spPr>
      </p:pic>
    </p:spTree>
    <p:extLst>
      <p:ext uri="{BB962C8B-B14F-4D97-AF65-F5344CB8AC3E}">
        <p14:creationId xmlns:p14="http://schemas.microsoft.com/office/powerpoint/2010/main" val="194529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EDC9-795D-9D4F-B3F9-11AEA3B36F7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BEC1A0C4-8FF3-7F4A-AFB9-ABADE3652FA7}"/>
              </a:ext>
            </a:extLst>
          </p:cNvPr>
          <p:cNvSpPr>
            <a:spLocks noGrp="1"/>
          </p:cNvSpPr>
          <p:nvPr>
            <p:ph idx="1"/>
          </p:nvPr>
        </p:nvSpPr>
        <p:spPr/>
        <p:txBody>
          <a:bodyPr/>
          <a:lstStyle/>
          <a:p>
            <a:r>
              <a:rPr lang="en-US" dirty="0"/>
              <a:t>Debugging - Trace enable/disable function switches</a:t>
            </a:r>
          </a:p>
          <a:p>
            <a:pPr marL="0" indent="0">
              <a:buNone/>
            </a:pPr>
            <a:r>
              <a:rPr lang="en-IN" dirty="0"/>
              <a:t>	</a:t>
            </a:r>
            <a:r>
              <a:rPr lang="en-IN" b="1" dirty="0" err="1"/>
              <a:t>viterbi_decoder_functions.h</a:t>
            </a:r>
            <a:r>
              <a:rPr lang="en-IN" b="1" dirty="0"/>
              <a:t> </a:t>
            </a:r>
            <a:r>
              <a:rPr lang="en-IN" dirty="0"/>
              <a:t>has C_DEBUGTRACE ENABLE/DISABLE 		functionality which provides tracing of the each node's possible incoming calls 	and their hamming distance and consolidated output value, as well as minimum 	value traced node</a:t>
            </a:r>
          </a:p>
          <a:p>
            <a:pPr marL="0" indent="0">
              <a:buNone/>
            </a:pPr>
            <a:r>
              <a:rPr lang="en-IN" dirty="0"/>
              <a:t>	</a:t>
            </a:r>
            <a:r>
              <a:rPr lang="en-IN" b="1" dirty="0" err="1"/>
              <a:t>viterbi_decoder_testBench.h</a:t>
            </a:r>
            <a:r>
              <a:rPr lang="en-IN" b="1" dirty="0"/>
              <a:t> </a:t>
            </a:r>
            <a:r>
              <a:rPr lang="en-IN" dirty="0"/>
              <a:t>shows output decoded at every iterations and 	the latency.</a:t>
            </a:r>
          </a:p>
          <a:p>
            <a:r>
              <a:rPr lang="en-IN" dirty="0" err="1"/>
              <a:t>Doxygen</a:t>
            </a:r>
            <a:r>
              <a:rPr lang="en-IN" dirty="0"/>
              <a:t> </a:t>
            </a:r>
            <a:r>
              <a:rPr lang="en-IN" dirty="0" err="1"/>
              <a:t>complient</a:t>
            </a:r>
            <a:endParaRPr lang="en-IN" dirty="0"/>
          </a:p>
          <a:p>
            <a:pPr marL="0" indent="0">
              <a:buNone/>
            </a:pPr>
            <a:endParaRPr lang="en-US" dirty="0"/>
          </a:p>
        </p:txBody>
      </p:sp>
    </p:spTree>
    <p:extLst>
      <p:ext uri="{BB962C8B-B14F-4D97-AF65-F5344CB8AC3E}">
        <p14:creationId xmlns:p14="http://schemas.microsoft.com/office/powerpoint/2010/main" val="40817841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{F1CBE119-A9F7-F046-B8D2-C571D451A2DF}tf10001119</Template>
  <TotalTime>432</TotalTime>
  <Words>387</Words>
  <Application>Microsoft Macintosh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Viterbi Decoder</vt:lpstr>
      <vt:lpstr>Decoder : Designing the system</vt:lpstr>
      <vt:lpstr>SYSTEM OVERVIEW</vt:lpstr>
      <vt:lpstr>AN Example</vt:lpstr>
      <vt:lpstr>AN Example contd..</vt:lpstr>
      <vt:lpstr>Algorithm used</vt:lpstr>
      <vt:lpstr>Algorithm explained contd..</vt:lpstr>
      <vt:lpstr>Algorithm explained contd..</vt:lpstr>
      <vt:lpstr>Features</vt:lpstr>
      <vt:lpstr>Q and 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Viterbi Decoder</dc:title>
  <dc:creator>Arjun Haritsa</dc:creator>
  <cp:lastModifiedBy>Arjun Haritsa</cp:lastModifiedBy>
  <cp:revision>33</cp:revision>
  <dcterms:created xsi:type="dcterms:W3CDTF">2019-07-02T13:51:28Z</dcterms:created>
  <dcterms:modified xsi:type="dcterms:W3CDTF">2020-04-01T09:25:20Z</dcterms:modified>
</cp:coreProperties>
</file>