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7" r:id="rId9"/>
    <p:sldId id="263" r:id="rId10"/>
    <p:sldId id="268" r:id="rId11"/>
    <p:sldId id="264" r:id="rId12"/>
    <p:sldId id="270" r:id="rId13"/>
    <p:sldId id="265" r:id="rId14"/>
    <p:sldId id="266" r:id="rId15"/>
    <p:sldId id="271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3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707594"/>
            <a:ext cx="4354245" cy="209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77138"/>
            <a:ext cx="4483735" cy="757555"/>
            <a:chOff x="87743" y="677138"/>
            <a:chExt cx="4483735" cy="757555"/>
          </a:xfrm>
        </p:grpSpPr>
        <p:sp>
          <p:nvSpPr>
            <p:cNvPr id="3" name="object 3"/>
            <p:cNvSpPr/>
            <p:nvPr/>
          </p:nvSpPr>
          <p:spPr>
            <a:xfrm>
              <a:off x="87743" y="67713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740394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721558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6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5" y="661878"/>
                  </a:lnTo>
                  <a:lnTo>
                    <a:pt x="4401490" y="657870"/>
                  </a:lnTo>
                  <a:lnTo>
                    <a:pt x="4417643" y="646956"/>
                  </a:lnTo>
                  <a:lnTo>
                    <a:pt x="4428558" y="630803"/>
                  </a:lnTo>
                  <a:lnTo>
                    <a:pt x="4432566" y="6110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378" y="779726"/>
            <a:ext cx="256159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4135" marR="5080" indent="-52069">
              <a:lnSpc>
                <a:spcPct val="106700"/>
              </a:lnSpc>
              <a:spcBef>
                <a:spcPts val="20"/>
              </a:spcBef>
            </a:pPr>
            <a:r>
              <a:rPr spc="-30" dirty="0"/>
              <a:t>Dynamic</a:t>
            </a:r>
            <a:r>
              <a:rPr spc="15" dirty="0"/>
              <a:t> </a:t>
            </a:r>
            <a:r>
              <a:rPr spc="-30" dirty="0"/>
              <a:t>Epidemic</a:t>
            </a:r>
            <a:r>
              <a:rPr spc="20" dirty="0"/>
              <a:t> </a:t>
            </a:r>
            <a:r>
              <a:rPr spc="-30" dirty="0"/>
              <a:t>Propagation</a:t>
            </a:r>
            <a:r>
              <a:rPr spc="20" dirty="0"/>
              <a:t> </a:t>
            </a:r>
            <a:r>
              <a:rPr spc="-30" dirty="0"/>
              <a:t>in </a:t>
            </a:r>
            <a:r>
              <a:rPr spc="-425" dirty="0"/>
              <a:t> </a:t>
            </a:r>
            <a:r>
              <a:rPr spc="-35" dirty="0"/>
              <a:t>Community-Structured</a:t>
            </a:r>
            <a:r>
              <a:rPr spc="5" dirty="0"/>
              <a:t> </a:t>
            </a:r>
            <a:r>
              <a:rPr spc="-55" dirty="0"/>
              <a:t>Networks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8643" y="1593518"/>
            <a:ext cx="2130425" cy="955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Arjun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K.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Nandan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065" marR="5080" algn="ctr">
              <a:lnSpc>
                <a:spcPts val="950"/>
              </a:lnSpc>
            </a:pPr>
            <a:r>
              <a:rPr sz="800" dirty="0">
                <a:latin typeface="Microsoft Sans Serif"/>
                <a:cs typeface="Microsoft Sans Serif"/>
              </a:rPr>
              <a:t>Department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Humanities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Social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Sciences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Indian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Institute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Technology,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Roorkee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532765">
              <a:lnSpc>
                <a:spcPct val="100000"/>
              </a:lnSpc>
            </a:pPr>
            <a:r>
              <a:rPr sz="1100" spc="-45" dirty="0">
                <a:latin typeface="Tahoma"/>
                <a:cs typeface="Tahoma"/>
              </a:rPr>
              <a:t>November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8,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3897" y="3351784"/>
            <a:ext cx="27749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fld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lang="en-US"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A23E2-8E29-4B39-876E-63852E51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2CE2B8-A534-5062-CD5D-1579715DA5F1}"/>
              </a:ext>
            </a:extLst>
          </p:cNvPr>
          <p:cNvSpPr/>
          <p:nvPr/>
        </p:nvSpPr>
        <p:spPr>
          <a:xfrm>
            <a:off x="-70164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C2ED05-F6C1-2C1B-6F01-5878259C7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2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Results:</a:t>
            </a:r>
            <a:r>
              <a:rPr spc="180" dirty="0"/>
              <a:t> </a:t>
            </a:r>
            <a:r>
              <a:rPr spc="-30" dirty="0"/>
              <a:t>Epidemic</a:t>
            </a:r>
            <a:r>
              <a:rPr spc="30" dirty="0"/>
              <a:t> </a:t>
            </a:r>
            <a:r>
              <a:rPr spc="-40" dirty="0"/>
              <a:t>Dynamics</a:t>
            </a:r>
            <a:r>
              <a:rPr spc="25" dirty="0"/>
              <a:t> </a:t>
            </a:r>
            <a:endParaRPr spc="-30" dirty="0"/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9B3EE0CE-E6CF-C2B1-59D3-AFA28BDEF76C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7C37358-A465-FEAB-397F-BF46C00393F5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09B94BE-1CBE-98BC-CCD1-EB159D317C4C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41B54BA-6113-1C45-205A-D58576E27264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DAFF7294-D971-F861-EADA-4CB67A9DA1B2}"/>
              </a:ext>
            </a:extLst>
          </p:cNvPr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F9E2861-F469-3990-5976-9ABD94728C0A}"/>
              </a:ext>
            </a:extLst>
          </p:cNvPr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806B822-D623-40E4-F18D-9C0C93C8DF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239780-F994-21ED-5D63-7CC7C657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" y="350521"/>
            <a:ext cx="4508618" cy="2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46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40" dirty="0"/>
              <a:t>Epidemic Dynamics</a:t>
            </a:r>
            <a:endParaRPr spc="-40" dirty="0"/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8D5BC8-B0DB-3E00-8822-32F9875D1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8" y="350520"/>
            <a:ext cx="3733799" cy="29936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C95C9-542E-AFD0-2101-FBF60A5E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80640A-D705-74E1-28E2-B544C4769A2A}"/>
              </a:ext>
            </a:extLst>
          </p:cNvPr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E0653B7-43B8-608B-6DE0-7B8FE9EFC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Conclusion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AE6CF90-EA91-6517-2A5E-045E25023D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22883"/>
            <a:ext cx="65265" cy="6526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902DEE4-8825-6432-4D47-7818885DFF56}"/>
              </a:ext>
            </a:extLst>
          </p:cNvPr>
          <p:cNvSpPr txBox="1"/>
          <p:nvPr/>
        </p:nvSpPr>
        <p:spPr>
          <a:xfrm>
            <a:off x="402932" y="1039430"/>
            <a:ext cx="3911600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significantly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dynamics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epidemic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spread.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50" dirty="0">
                <a:latin typeface="Arial"/>
                <a:cs typeface="Arial"/>
              </a:rPr>
              <a:t>Dense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networks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lead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faster,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intense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outbreaks.</a:t>
            </a:r>
            <a:endParaRPr sz="1100">
              <a:latin typeface="Tahoma"/>
              <a:cs typeface="Tahoma"/>
            </a:endParaRPr>
          </a:p>
          <a:p>
            <a:pPr marL="12700" marR="178435">
              <a:lnSpc>
                <a:spcPct val="102699"/>
              </a:lnSpc>
              <a:spcBef>
                <a:spcPts val="295"/>
              </a:spcBef>
            </a:pPr>
            <a:r>
              <a:rPr sz="1100" b="1" spc="-75" dirty="0">
                <a:latin typeface="Arial"/>
                <a:cs typeface="Arial"/>
              </a:rPr>
              <a:t>Sparse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networks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delay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spread,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offering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critical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containment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opportunities.</a:t>
            </a:r>
            <a:endParaRPr sz="1100">
              <a:latin typeface="Tahoma"/>
              <a:cs typeface="Tahoma"/>
            </a:endParaRPr>
          </a:p>
          <a:p>
            <a:pPr marL="12700" marR="26670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guide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public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health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strategies</a:t>
            </a:r>
            <a:r>
              <a:rPr sz="1100" spc="-4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optimizing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intervention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timing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targeting.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987512AA-95DD-FD07-C996-E0CA4D16FA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04988"/>
            <a:ext cx="65265" cy="65265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3D4DC15C-5746-377C-4142-41979D7226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15020"/>
            <a:ext cx="65265" cy="65265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89537FDC-0A33-CE72-318F-4E494998A8F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97125"/>
            <a:ext cx="65265" cy="65265"/>
          </a:xfrm>
          <a:prstGeom prst="rect">
            <a:avLst/>
          </a:prstGeom>
        </p:spPr>
      </p:pic>
      <p:grpSp>
        <p:nvGrpSpPr>
          <p:cNvPr id="9" name="object 9">
            <a:extLst>
              <a:ext uri="{FF2B5EF4-FFF2-40B4-BE49-F238E27FC236}">
                <a16:creationId xmlns:a16="http://schemas.microsoft.com/office/drawing/2014/main" id="{74947C1D-BE92-6FDD-2572-EBA5E82D9186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7670424-EF7A-D917-8198-8BEF72DE527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207A9AB-DE0F-C4E3-055E-58E662FEFBCB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1643CDC-9C54-B4E8-1906-F986152ABA6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7AB36EB-7566-5906-BAE5-4B81B7A99FA4}"/>
              </a:ext>
            </a:extLst>
          </p:cNvPr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Communit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22C1417-C068-8941-A8B2-5A0184719075}"/>
              </a:ext>
            </a:extLst>
          </p:cNvPr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87CEF71-4B04-E051-2346-2C8253D14F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82696333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9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  <a:endParaRPr spc="-1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620315"/>
            <a:ext cx="114214" cy="1142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29" y="60738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66190"/>
            <a:ext cx="3994150" cy="25895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082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Keeling, </a:t>
            </a:r>
            <a:r>
              <a:rPr sz="1100" spc="35" dirty="0">
                <a:latin typeface="Tahoma"/>
                <a:cs typeface="Tahoma"/>
              </a:rPr>
              <a:t>M. </a:t>
            </a:r>
            <a:r>
              <a:rPr sz="1100" spc="-5" dirty="0">
                <a:latin typeface="Tahoma"/>
                <a:cs typeface="Tahoma"/>
              </a:rPr>
              <a:t>J., </a:t>
            </a:r>
            <a:r>
              <a:rPr sz="1100" spc="85" dirty="0">
                <a:latin typeface="Tahoma"/>
                <a:cs typeface="Tahoma"/>
              </a:rPr>
              <a:t>&amp; </a:t>
            </a:r>
            <a:r>
              <a:rPr sz="1100" spc="-50" dirty="0">
                <a:latin typeface="Tahoma"/>
                <a:cs typeface="Tahoma"/>
              </a:rPr>
              <a:t>Eames, </a:t>
            </a:r>
            <a:r>
              <a:rPr sz="1100" spc="35" dirty="0">
                <a:latin typeface="Tahoma"/>
                <a:cs typeface="Tahoma"/>
              </a:rPr>
              <a:t>K. </a:t>
            </a:r>
            <a:r>
              <a:rPr sz="1100" spc="30" dirty="0">
                <a:latin typeface="Tahoma"/>
                <a:cs typeface="Tahoma"/>
              </a:rPr>
              <a:t>T. </a:t>
            </a:r>
            <a:r>
              <a:rPr sz="1100" spc="-40" dirty="0">
                <a:latin typeface="Tahoma"/>
                <a:cs typeface="Tahoma"/>
              </a:rPr>
              <a:t>(2005). </a:t>
            </a:r>
            <a:r>
              <a:rPr sz="1100" spc="-50" dirty="0">
                <a:latin typeface="Tahoma"/>
                <a:cs typeface="Tahoma"/>
              </a:rPr>
              <a:t>Networks and </a:t>
            </a:r>
            <a:r>
              <a:rPr sz="1100" spc="-45" dirty="0">
                <a:latin typeface="Tahoma"/>
                <a:cs typeface="Tahoma"/>
              </a:rPr>
              <a:t>epidemic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*Journal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Royal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Society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Interface,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2*(4),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295–307.</a:t>
            </a:r>
            <a:endParaRPr sz="1100">
              <a:latin typeface="Tahoma"/>
              <a:cs typeface="Tahoma"/>
            </a:endParaRPr>
          </a:p>
          <a:p>
            <a:pPr marL="12700" marR="210185" algn="just">
              <a:lnSpc>
                <a:spcPct val="102600"/>
              </a:lnSpc>
              <a:spcBef>
                <a:spcPts val="315"/>
              </a:spcBef>
            </a:pPr>
            <a:r>
              <a:rPr sz="1100" spc="5" dirty="0">
                <a:latin typeface="Tahoma"/>
                <a:cs typeface="Tahoma"/>
              </a:rPr>
              <a:t>Ma, </a:t>
            </a:r>
            <a:r>
              <a:rPr sz="1100" spc="-5" dirty="0">
                <a:latin typeface="Tahoma"/>
                <a:cs typeface="Tahoma"/>
              </a:rPr>
              <a:t>J., </a:t>
            </a:r>
            <a:r>
              <a:rPr sz="1100" spc="85" dirty="0">
                <a:latin typeface="Tahoma"/>
                <a:cs typeface="Tahoma"/>
              </a:rPr>
              <a:t>&amp; </a:t>
            </a:r>
            <a:r>
              <a:rPr sz="1100" spc="-40" dirty="0">
                <a:latin typeface="Tahoma"/>
                <a:cs typeface="Tahoma"/>
              </a:rPr>
              <a:t>Wang, </a:t>
            </a:r>
            <a:r>
              <a:rPr sz="1100" spc="-20" dirty="0">
                <a:latin typeface="Tahoma"/>
                <a:cs typeface="Tahoma"/>
              </a:rPr>
              <a:t>P. </a:t>
            </a:r>
            <a:r>
              <a:rPr sz="1100" spc="-40" dirty="0">
                <a:latin typeface="Tahoma"/>
                <a:cs typeface="Tahoma"/>
              </a:rPr>
              <a:t>(2024). </a:t>
            </a:r>
            <a:r>
              <a:rPr sz="1100" spc="-45" dirty="0">
                <a:latin typeface="Tahoma"/>
                <a:cs typeface="Tahoma"/>
              </a:rPr>
              <a:t>Impact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community </a:t>
            </a:r>
            <a:r>
              <a:rPr sz="1100" spc="-60" dirty="0">
                <a:latin typeface="Tahoma"/>
                <a:cs typeface="Tahoma"/>
              </a:rPr>
              <a:t>networks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higher-order </a:t>
            </a:r>
            <a:r>
              <a:rPr sz="1100" spc="-30" dirty="0">
                <a:latin typeface="Tahoma"/>
                <a:cs typeface="Tahoma"/>
              </a:rPr>
              <a:t>interaction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5" dirty="0">
                <a:latin typeface="Tahoma"/>
                <a:cs typeface="Tahoma"/>
              </a:rPr>
              <a:t>epidemic dynamics. </a:t>
            </a:r>
            <a:r>
              <a:rPr sz="1100" spc="-40" dirty="0">
                <a:latin typeface="Tahoma"/>
                <a:cs typeface="Tahoma"/>
              </a:rPr>
              <a:t>*Chaos, </a:t>
            </a:r>
            <a:r>
              <a:rPr sz="1100" spc="-25" dirty="0">
                <a:latin typeface="Tahoma"/>
                <a:cs typeface="Tahoma"/>
              </a:rPr>
              <a:t>Solitons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Fractals,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180*,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114471.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5" dirty="0">
                <a:latin typeface="Tahoma"/>
                <a:cs typeface="Tahoma"/>
              </a:rPr>
              <a:t>Pastor-Satorras,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Castellano,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C.,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Mieghem,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Vespignani,</a:t>
            </a:r>
            <a:endParaRPr sz="1100">
              <a:latin typeface="Tahoma"/>
              <a:cs typeface="Tahoma"/>
            </a:endParaRPr>
          </a:p>
          <a:p>
            <a:pPr marL="12700" marR="204470">
              <a:lnSpc>
                <a:spcPct val="102600"/>
              </a:lnSpc>
            </a:pPr>
            <a:r>
              <a:rPr sz="1100" spc="15" dirty="0">
                <a:latin typeface="Tahoma"/>
                <a:cs typeface="Tahoma"/>
              </a:rPr>
              <a:t>A.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(2015).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Epidemic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processes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networks.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*Reviews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Modern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Physics,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87*(3),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925–979.</a:t>
            </a:r>
            <a:endParaRPr sz="1100">
              <a:latin typeface="Tahoma"/>
              <a:cs typeface="Tahoma"/>
            </a:endParaRPr>
          </a:p>
          <a:p>
            <a:pPr marL="12700" marR="139065">
              <a:lnSpc>
                <a:spcPct val="102600"/>
              </a:lnSpc>
              <a:spcBef>
                <a:spcPts val="315"/>
              </a:spcBef>
            </a:pPr>
            <a:r>
              <a:rPr sz="1100" spc="110" dirty="0">
                <a:latin typeface="Tahoma"/>
                <a:cs typeface="Tahoma"/>
              </a:rPr>
              <a:t>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Rizi,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A.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(2024).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Spreading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epidemic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interventions-effects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dynamics.</a:t>
            </a:r>
            <a:endParaRPr sz="1100">
              <a:latin typeface="Tahoma"/>
              <a:cs typeface="Tahoma"/>
            </a:endParaRPr>
          </a:p>
          <a:p>
            <a:pPr marL="12700" marR="116839">
              <a:lnSpc>
                <a:spcPct val="102600"/>
              </a:lnSpc>
              <a:spcBef>
                <a:spcPts val="320"/>
              </a:spcBef>
            </a:pPr>
            <a:r>
              <a:rPr sz="1100" spc="-90" dirty="0">
                <a:latin typeface="Tahoma"/>
                <a:cs typeface="Tahoma"/>
              </a:rPr>
              <a:t>Barth´elemy,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M.,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Barrat,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Pastor-Satorras,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Vespignani,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A.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(2005).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Dynamical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patterns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epidemic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outbreaks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heterogeneous</a:t>
            </a:r>
            <a:r>
              <a:rPr sz="1100" spc="-55" dirty="0">
                <a:latin typeface="Tahoma"/>
                <a:cs typeface="Tahoma"/>
              </a:rPr>
              <a:t> networks.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*Journal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Theoretical </a:t>
            </a:r>
            <a:r>
              <a:rPr sz="1100" spc="-35" dirty="0">
                <a:latin typeface="Tahoma"/>
                <a:cs typeface="Tahoma"/>
              </a:rPr>
              <a:t>Biology, </a:t>
            </a:r>
            <a:r>
              <a:rPr sz="1100" spc="-40" dirty="0">
                <a:latin typeface="Tahoma"/>
                <a:cs typeface="Tahoma"/>
              </a:rPr>
              <a:t>235*(2),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275–288.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004617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" y="9916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561004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17" y="15480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117391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17" y="21044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501706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917" y="24887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34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  <a:r>
              <a:rPr spc="30" dirty="0"/>
              <a:t> </a:t>
            </a:r>
            <a:endParaRPr spc="-1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102496"/>
            <a:ext cx="114214" cy="1142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29" y="108956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7761" rIns="0" bIns="0" rtlCol="0">
            <a:spAutoFit/>
          </a:bodyPr>
          <a:lstStyle/>
          <a:p>
            <a:pPr marL="287655" marR="132080">
              <a:lnSpc>
                <a:spcPct val="102600"/>
              </a:lnSpc>
              <a:spcBef>
                <a:spcPts val="55"/>
              </a:spcBef>
            </a:pPr>
            <a:r>
              <a:rPr spc="-130" dirty="0"/>
              <a:t>Par´e,</a:t>
            </a:r>
            <a:r>
              <a:rPr spc="25" dirty="0"/>
              <a:t> </a:t>
            </a:r>
            <a:r>
              <a:rPr spc="-20" dirty="0"/>
              <a:t>P.</a:t>
            </a:r>
            <a:r>
              <a:rPr spc="25" dirty="0"/>
              <a:t> </a:t>
            </a:r>
            <a:r>
              <a:rPr spc="-10" dirty="0"/>
              <a:t>E.,</a:t>
            </a:r>
            <a:r>
              <a:rPr spc="20" dirty="0"/>
              <a:t> </a:t>
            </a:r>
            <a:r>
              <a:rPr spc="-20" dirty="0"/>
              <a:t>Beck,</a:t>
            </a:r>
            <a:r>
              <a:rPr spc="25" dirty="0"/>
              <a:t> </a:t>
            </a:r>
            <a:r>
              <a:rPr dirty="0"/>
              <a:t>C.</a:t>
            </a:r>
            <a:r>
              <a:rPr spc="25" dirty="0"/>
              <a:t> </a:t>
            </a:r>
            <a:r>
              <a:rPr spc="-10" dirty="0"/>
              <a:t>L.,</a:t>
            </a:r>
            <a:r>
              <a:rPr spc="25" dirty="0"/>
              <a:t> </a:t>
            </a:r>
            <a:r>
              <a:rPr spc="85" dirty="0"/>
              <a:t>&amp;</a:t>
            </a:r>
            <a:r>
              <a:rPr spc="25" dirty="0"/>
              <a:t> </a:t>
            </a:r>
            <a:r>
              <a:rPr spc="-114" dirty="0"/>
              <a:t>Ba¸sar,</a:t>
            </a:r>
            <a:r>
              <a:rPr spc="25" dirty="0"/>
              <a:t> </a:t>
            </a:r>
            <a:r>
              <a:rPr spc="30" dirty="0"/>
              <a:t>T.</a:t>
            </a:r>
            <a:r>
              <a:rPr spc="25" dirty="0"/>
              <a:t> </a:t>
            </a:r>
            <a:r>
              <a:rPr spc="-40" dirty="0"/>
              <a:t>(2020).</a:t>
            </a:r>
            <a:r>
              <a:rPr spc="145" dirty="0"/>
              <a:t> </a:t>
            </a:r>
            <a:r>
              <a:rPr spc="-25" dirty="0"/>
              <a:t>Modeling,</a:t>
            </a:r>
            <a:r>
              <a:rPr spc="30" dirty="0"/>
              <a:t> </a:t>
            </a:r>
            <a:r>
              <a:rPr spc="-35" dirty="0"/>
              <a:t>estimation, </a:t>
            </a:r>
            <a:r>
              <a:rPr spc="-330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45" dirty="0"/>
              <a:t>analysis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50" dirty="0"/>
              <a:t>epidemics</a:t>
            </a:r>
            <a:r>
              <a:rPr spc="25" dirty="0"/>
              <a:t> </a:t>
            </a:r>
            <a:r>
              <a:rPr spc="-55" dirty="0"/>
              <a:t>over</a:t>
            </a:r>
            <a:r>
              <a:rPr spc="20" dirty="0"/>
              <a:t> </a:t>
            </a:r>
            <a:r>
              <a:rPr spc="-65" dirty="0"/>
              <a:t>networks:</a:t>
            </a:r>
            <a:r>
              <a:rPr spc="145" dirty="0"/>
              <a:t> </a:t>
            </a:r>
            <a:r>
              <a:rPr spc="5" dirty="0"/>
              <a:t>An</a:t>
            </a:r>
            <a:r>
              <a:rPr spc="20" dirty="0"/>
              <a:t> </a:t>
            </a:r>
            <a:r>
              <a:rPr spc="-50" dirty="0"/>
              <a:t>overview.</a:t>
            </a:r>
            <a:r>
              <a:rPr spc="145" dirty="0"/>
              <a:t> </a:t>
            </a:r>
            <a:r>
              <a:rPr spc="-30" dirty="0"/>
              <a:t>*Annual </a:t>
            </a:r>
            <a:r>
              <a:rPr spc="-25" dirty="0"/>
              <a:t> </a:t>
            </a:r>
            <a:r>
              <a:rPr spc="-50" dirty="0"/>
              <a:t>Reviews</a:t>
            </a:r>
            <a:r>
              <a:rPr spc="15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spc="-25" dirty="0"/>
              <a:t>Control,</a:t>
            </a:r>
            <a:r>
              <a:rPr spc="15" dirty="0"/>
              <a:t> </a:t>
            </a:r>
            <a:r>
              <a:rPr spc="-50" dirty="0"/>
              <a:t>50*,</a:t>
            </a:r>
            <a:r>
              <a:rPr spc="15" dirty="0"/>
              <a:t> </a:t>
            </a:r>
            <a:r>
              <a:rPr spc="-55" dirty="0"/>
              <a:t>345–360.</a:t>
            </a:r>
          </a:p>
          <a:p>
            <a:pPr marL="287655" marR="5080">
              <a:lnSpc>
                <a:spcPct val="102600"/>
              </a:lnSpc>
              <a:spcBef>
                <a:spcPts val="390"/>
              </a:spcBef>
            </a:pPr>
            <a:r>
              <a:rPr spc="-15" dirty="0"/>
              <a:t>Sottile, </a:t>
            </a:r>
            <a:r>
              <a:rPr spc="-25" dirty="0"/>
              <a:t>S., </a:t>
            </a:r>
            <a:r>
              <a:rPr spc="-65" dirty="0"/>
              <a:t>Kahramano˘gulları,</a:t>
            </a:r>
            <a:r>
              <a:rPr spc="-60" dirty="0"/>
              <a:t> </a:t>
            </a:r>
            <a:r>
              <a:rPr spc="-15" dirty="0"/>
              <a:t>O., </a:t>
            </a:r>
            <a:r>
              <a:rPr spc="85" dirty="0"/>
              <a:t>&amp; </a:t>
            </a:r>
            <a:r>
              <a:rPr spc="-45" dirty="0"/>
              <a:t>Sensi, </a:t>
            </a:r>
            <a:r>
              <a:rPr spc="35" dirty="0"/>
              <a:t>M. </a:t>
            </a:r>
            <a:r>
              <a:rPr spc="-40" dirty="0"/>
              <a:t>(2024).</a:t>
            </a:r>
            <a:r>
              <a:rPr spc="-35" dirty="0"/>
              <a:t> </a:t>
            </a:r>
            <a:r>
              <a:rPr spc="-45" dirty="0"/>
              <a:t>How </a:t>
            </a:r>
            <a:r>
              <a:rPr spc="-55" dirty="0"/>
              <a:t>network </a:t>
            </a:r>
            <a:r>
              <a:rPr spc="-50" dirty="0"/>
              <a:t> </a:t>
            </a:r>
            <a:r>
              <a:rPr spc="-45" dirty="0"/>
              <a:t>properties</a:t>
            </a:r>
            <a:r>
              <a:rPr spc="30" dirty="0"/>
              <a:t> </a:t>
            </a:r>
            <a:r>
              <a:rPr spc="-50" dirty="0"/>
              <a:t>and</a:t>
            </a:r>
            <a:r>
              <a:rPr spc="30" dirty="0"/>
              <a:t> </a:t>
            </a:r>
            <a:r>
              <a:rPr spc="-45" dirty="0"/>
              <a:t>epidemic</a:t>
            </a:r>
            <a:r>
              <a:rPr spc="30" dirty="0"/>
              <a:t> </a:t>
            </a:r>
            <a:r>
              <a:rPr spc="-55" dirty="0"/>
              <a:t>parameters</a:t>
            </a:r>
            <a:r>
              <a:rPr spc="30" dirty="0"/>
              <a:t> </a:t>
            </a:r>
            <a:r>
              <a:rPr spc="-45" dirty="0"/>
              <a:t>influence</a:t>
            </a:r>
            <a:r>
              <a:rPr spc="30" dirty="0"/>
              <a:t> </a:t>
            </a:r>
            <a:r>
              <a:rPr spc="-30" dirty="0"/>
              <a:t>stochastic</a:t>
            </a:r>
            <a:r>
              <a:rPr spc="30" dirty="0"/>
              <a:t> </a:t>
            </a:r>
            <a:r>
              <a:rPr spc="-35" dirty="0"/>
              <a:t>SIR</a:t>
            </a:r>
            <a:r>
              <a:rPr spc="35" dirty="0"/>
              <a:t> </a:t>
            </a:r>
            <a:r>
              <a:rPr spc="-45" dirty="0"/>
              <a:t>dynamics </a:t>
            </a:r>
            <a:r>
              <a:rPr spc="-330" dirty="0"/>
              <a:t> </a:t>
            </a:r>
            <a:r>
              <a:rPr spc="-55" dirty="0"/>
              <a:t>on</a:t>
            </a:r>
            <a:r>
              <a:rPr spc="15" dirty="0"/>
              <a:t> </a:t>
            </a:r>
            <a:r>
              <a:rPr spc="-55" dirty="0"/>
              <a:t>scale-free</a:t>
            </a:r>
            <a:r>
              <a:rPr spc="25" dirty="0"/>
              <a:t> </a:t>
            </a:r>
            <a:r>
              <a:rPr spc="-50" dirty="0"/>
              <a:t>random</a:t>
            </a:r>
            <a:r>
              <a:rPr spc="25" dirty="0"/>
              <a:t> </a:t>
            </a:r>
            <a:r>
              <a:rPr spc="-55" dirty="0"/>
              <a:t>networks.</a:t>
            </a:r>
            <a:r>
              <a:rPr spc="145" dirty="0"/>
              <a:t> </a:t>
            </a:r>
            <a:r>
              <a:rPr spc="-30" dirty="0"/>
              <a:t>*Journal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spc="-25" dirty="0"/>
              <a:t>Simulation,</a:t>
            </a:r>
            <a:r>
              <a:rPr spc="25" dirty="0"/>
              <a:t> </a:t>
            </a:r>
            <a:r>
              <a:rPr spc="-40" dirty="0"/>
              <a:t>18*(2), </a:t>
            </a:r>
            <a:r>
              <a:rPr spc="-35" dirty="0"/>
              <a:t> </a:t>
            </a:r>
            <a:r>
              <a:rPr spc="-55" dirty="0"/>
              <a:t>206–219.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668446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" y="165551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D99FD-DED1-83B9-051B-F6781E42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6F464F-18BC-2BCF-434D-9C1F958C5103}"/>
              </a:ext>
            </a:extLst>
          </p:cNvPr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F579BD00-3EBF-E119-94F7-9381DB26C59B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019AF6F-85E3-5835-4600-6AB458703A7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5C178C-D193-EC84-0E5E-B04859B94613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A4BEC04-3953-2679-7633-9A522FD00577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80EB6F2-990F-C5B4-7E74-CF3960DE62C1}"/>
              </a:ext>
            </a:extLst>
          </p:cNvPr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F66B812-842A-1E66-47C2-C6E29C2E0E12}"/>
              </a:ext>
            </a:extLst>
          </p:cNvPr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376BA75-40BD-34C7-6BEF-E1FF9FF983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C6E-6707-134E-B0C3-91DF936445C1}"/>
              </a:ext>
            </a:extLst>
          </p:cNvPr>
          <p:cNvSpPr/>
          <p:nvPr/>
        </p:nvSpPr>
        <p:spPr>
          <a:xfrm>
            <a:off x="770240" y="126871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960165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7605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816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4026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0212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343772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495600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647429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792605"/>
            <a:ext cx="4069079" cy="1948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latin typeface="Arial"/>
                <a:cs typeface="Arial"/>
              </a:rPr>
              <a:t>Epidemic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modeling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crucial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tool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understanding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managing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disease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outbreaks.</a:t>
            </a:r>
            <a:endParaRPr sz="1100">
              <a:latin typeface="Tahoma"/>
              <a:cs typeface="Tahoma"/>
            </a:endParaRPr>
          </a:p>
          <a:p>
            <a:pPr marL="12700" marR="43815">
              <a:lnSpc>
                <a:spcPct val="102600"/>
              </a:lnSpc>
              <a:spcBef>
                <a:spcPts val="30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modern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societies,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community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structures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play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significant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shaping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disease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transmission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dynamics.</a:t>
            </a:r>
            <a:endParaRPr sz="1100">
              <a:latin typeface="Tahoma"/>
              <a:cs typeface="Tahoma"/>
            </a:endParaRPr>
          </a:p>
          <a:p>
            <a:pPr marL="12700" marR="277495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Network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theory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provides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capture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dynamics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underlying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interactions.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60"/>
              </a:lnSpc>
              <a:spcBef>
                <a:spcPts val="175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focuses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Stochastic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Block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Models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55" dirty="0">
                <a:latin typeface="Arial"/>
                <a:cs typeface="Arial"/>
              </a:rPr>
              <a:t>(SBM)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simulate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distinct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community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configurations:</a:t>
            </a:r>
            <a:endParaRPr sz="1100">
              <a:latin typeface="Tahoma"/>
              <a:cs typeface="Tahoma"/>
            </a:endParaRPr>
          </a:p>
          <a:p>
            <a:pPr marL="289560" marR="1090930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latin typeface="Tahoma"/>
                <a:cs typeface="Tahoma"/>
              </a:rPr>
              <a:t>Sparse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(minimal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inter-community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connections)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Balanced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(moderate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inter-community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connections)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Dense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(high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inter-community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connections)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3897" y="3351784"/>
            <a:ext cx="27749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fld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lang="en-US"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25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Introduction</a:t>
            </a:r>
            <a:endParaRPr spc="-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6983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194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1380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803616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955444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786382"/>
            <a:ext cx="3864610" cy="1971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638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Epidemics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spread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faster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highly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interconnected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networks</a:t>
            </a:r>
            <a:r>
              <a:rPr sz="1100" spc="-60" dirty="0">
                <a:latin typeface="Tahoma"/>
                <a:cs typeface="Tahoma"/>
              </a:rPr>
              <a:t>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potentially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overwhelming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healthcare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systems.</a:t>
            </a:r>
            <a:endParaRPr sz="1100">
              <a:latin typeface="Tahoma"/>
              <a:cs typeface="Tahoma"/>
            </a:endParaRPr>
          </a:p>
          <a:p>
            <a:pPr marL="12700" marR="313690">
              <a:lnSpc>
                <a:spcPct val="107900"/>
              </a:lnSpc>
              <a:spcBef>
                <a:spcPts val="229"/>
              </a:spcBef>
            </a:pPr>
            <a:r>
              <a:rPr sz="1100" spc="-40" dirty="0">
                <a:latin typeface="Tahoma"/>
                <a:cs typeface="Tahoma"/>
              </a:rPr>
              <a:t>Understanding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Arial"/>
                <a:cs typeface="Arial"/>
              </a:rPr>
              <a:t>network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topology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influences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epidemic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progression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better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strategies.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dynamic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Arial"/>
                <a:cs typeface="Arial"/>
              </a:rPr>
              <a:t>SIR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model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study: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35" dirty="0">
                <a:latin typeface="Tahoma"/>
                <a:cs typeface="Tahoma"/>
              </a:rPr>
              <a:t>Captures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real-world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behavioral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adaptations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(e.g.,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social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distancing).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Incorporates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adaptive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Arial"/>
                <a:cs typeface="Arial"/>
              </a:rPr>
              <a:t>transmission</a:t>
            </a:r>
            <a:r>
              <a:rPr sz="1000" b="1" spc="8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rate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based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epidemic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state.</a:t>
            </a:r>
            <a:endParaRPr sz="1000">
              <a:latin typeface="Tahoma"/>
              <a:cs typeface="Tahoma"/>
            </a:endParaRPr>
          </a:p>
          <a:p>
            <a:pPr marL="12700" marR="34925">
              <a:lnSpc>
                <a:spcPct val="102600"/>
              </a:lnSpc>
              <a:spcBef>
                <a:spcPts val="31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Arial"/>
                <a:cs typeface="Arial"/>
              </a:rPr>
              <a:t>quantitative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insights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network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epidemic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dynamics,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aiding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policymakers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designing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interventions.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04631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3897" y="3351784"/>
            <a:ext cx="27749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fld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lang="en-US"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52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Methodology:</a:t>
            </a:r>
            <a:r>
              <a:rPr spc="155" dirty="0"/>
              <a:t> </a:t>
            </a:r>
            <a:r>
              <a:rPr spc="-50" dirty="0"/>
              <a:t>Network</a:t>
            </a:r>
            <a:r>
              <a:rPr spc="5" dirty="0"/>
              <a:t> </a:t>
            </a:r>
            <a:r>
              <a:rPr spc="-35" dirty="0"/>
              <a:t>Structures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246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02284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29329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966" y="1457782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966" y="159694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966" y="1736128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703961"/>
            <a:ext cx="3929379" cy="13379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45" dirty="0">
                <a:latin typeface="Arial"/>
                <a:cs typeface="Arial"/>
              </a:rPr>
              <a:t>Stochastic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Block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Model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40" dirty="0">
                <a:latin typeface="Arial"/>
                <a:cs typeface="Arial"/>
              </a:rPr>
              <a:t>(SBM):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Models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35" dirty="0">
                <a:latin typeface="Tahoma"/>
                <a:cs typeface="Tahoma"/>
              </a:rPr>
              <a:t>community structures </a:t>
            </a:r>
            <a:r>
              <a:rPr sz="1000" spc="-55" dirty="0">
                <a:latin typeface="Tahoma"/>
                <a:cs typeface="Tahoma"/>
              </a:rPr>
              <a:t>by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adjusting connection </a:t>
            </a:r>
            <a:r>
              <a:rPr sz="1000" spc="-30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probabilities.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090"/>
              </a:lnSpc>
            </a:pPr>
            <a:r>
              <a:rPr sz="1000" spc="-35" dirty="0">
                <a:latin typeface="Tahoma"/>
                <a:cs typeface="Tahoma"/>
              </a:rPr>
              <a:t>Captures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real-world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diversity:</a:t>
            </a:r>
            <a:endParaRPr sz="1000" dirty="0">
              <a:latin typeface="Tahoma"/>
              <a:cs typeface="Tahoma"/>
            </a:endParaRPr>
          </a:p>
          <a:p>
            <a:pPr marL="566420" marR="374650">
              <a:lnSpc>
                <a:spcPct val="101499"/>
              </a:lnSpc>
              <a:spcBef>
                <a:spcPts val="180"/>
              </a:spcBef>
            </a:pPr>
            <a:r>
              <a:rPr sz="900" b="1" spc="-60" dirty="0">
                <a:latin typeface="Arial"/>
                <a:cs typeface="Arial"/>
              </a:rPr>
              <a:t>Sparse</a:t>
            </a:r>
            <a:r>
              <a:rPr sz="900" b="1" spc="-5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Networks</a:t>
            </a:r>
            <a:r>
              <a:rPr sz="900" spc="-30" dirty="0">
                <a:latin typeface="Microsoft Sans Serif"/>
                <a:cs typeface="Microsoft Sans Serif"/>
              </a:rPr>
              <a:t>: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Low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inter-community interaction. </a:t>
            </a:r>
            <a:r>
              <a:rPr sz="900" spc="-5" dirty="0">
                <a:latin typeface="Microsoft Sans Serif"/>
                <a:cs typeface="Microsoft Sans Serif"/>
              </a:rPr>
              <a:t> </a:t>
            </a:r>
            <a:r>
              <a:rPr sz="900" b="1" spc="-35" dirty="0">
                <a:latin typeface="Arial"/>
                <a:cs typeface="Arial"/>
              </a:rPr>
              <a:t>Balanced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Networks</a:t>
            </a:r>
            <a:r>
              <a:rPr sz="900" spc="-30" dirty="0">
                <a:latin typeface="Microsoft Sans Serif"/>
                <a:cs typeface="Microsoft Sans Serif"/>
              </a:rPr>
              <a:t>: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Moderate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inter-community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interaction.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b="1" spc="-40" dirty="0">
                <a:latin typeface="Arial"/>
                <a:cs typeface="Arial"/>
              </a:rPr>
              <a:t>Dense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Networks</a:t>
            </a:r>
            <a:r>
              <a:rPr sz="900" spc="-30" dirty="0">
                <a:latin typeface="Microsoft Sans Serif"/>
                <a:cs typeface="Microsoft Sans Serif"/>
              </a:rPr>
              <a:t>: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High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inter-community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interaction.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b="1" spc="-50" dirty="0">
                <a:latin typeface="Arial"/>
                <a:cs typeface="Arial"/>
              </a:rPr>
              <a:t>Adjacency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Matrix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Representation</a:t>
            </a:r>
            <a:r>
              <a:rPr sz="1100" spc="-4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933486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05687" y="2235516"/>
            <a:ext cx="269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30" dirty="0">
                <a:latin typeface="Arial"/>
                <a:cs typeface="Arial"/>
              </a:rPr>
              <a:t>P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0906" y="2149257"/>
            <a:ext cx="5060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40" dirty="0">
                <a:latin typeface="Tahoma"/>
                <a:cs typeface="Tahoma"/>
              </a:rPr>
              <a:t>0</a:t>
            </a:r>
            <a:r>
              <a:rPr sz="1100" i="1" spc="-40" dirty="0">
                <a:latin typeface="Arial"/>
                <a:cs typeface="Arial"/>
              </a:rPr>
              <a:t>.</a:t>
            </a:r>
            <a:r>
              <a:rPr sz="1100" spc="-40" dirty="0">
                <a:latin typeface="Tahoma"/>
                <a:cs typeface="Tahoma"/>
              </a:rPr>
              <a:t>1	</a:t>
            </a:r>
            <a:r>
              <a:rPr sz="1100" i="1" spc="-50" dirty="0"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35"/>
              </a:spcBef>
              <a:tabLst>
                <a:tab pos="315595" algn="l"/>
              </a:tabLst>
            </a:pPr>
            <a:r>
              <a:rPr sz="1100" i="1" spc="-50" dirty="0">
                <a:latin typeface="Arial"/>
                <a:cs typeface="Arial"/>
              </a:rPr>
              <a:t>p	</a:t>
            </a:r>
            <a:r>
              <a:rPr sz="1100" spc="-60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1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779" y="2040165"/>
            <a:ext cx="65214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65785" algn="l"/>
              </a:tabLst>
            </a:pPr>
            <a:r>
              <a:rPr sz="1100" spc="225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7702" y="2235516"/>
            <a:ext cx="154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725" algn="l"/>
              </a:tabLst>
            </a:pPr>
            <a:r>
              <a:rPr sz="1100" i="1" spc="-5" dirty="0">
                <a:latin typeface="Arial"/>
                <a:cs typeface="Arial"/>
              </a:rPr>
              <a:t>,	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001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01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05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2620999"/>
            <a:ext cx="3544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inter-community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957E-523C-13CC-07AE-2B07D363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A7DECE-90BD-57C2-1B19-632A46C10C09}"/>
              </a:ext>
            </a:extLst>
          </p:cNvPr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AC1694-D94C-FFF3-9168-65B7CF50C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52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Methodology:</a:t>
            </a:r>
            <a:r>
              <a:rPr spc="155" dirty="0"/>
              <a:t> </a:t>
            </a:r>
            <a:r>
              <a:rPr spc="-50" dirty="0"/>
              <a:t>Network</a:t>
            </a:r>
            <a:r>
              <a:rPr spc="5" dirty="0"/>
              <a:t> </a:t>
            </a:r>
            <a:r>
              <a:rPr spc="-35" dirty="0"/>
              <a:t>Structures</a:t>
            </a: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1B4B79FA-74B0-7914-D23E-DFF52F34BAFC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113F18C-3E3F-B905-DD72-D84F46F112C7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A06074B-AED2-E1F4-2B39-37FCCE9568CF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8964C3E9-55E4-F717-0884-D5E57E1AF488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553E9A0-8C52-8303-2AFD-E610DCA3DEED}"/>
              </a:ext>
            </a:extLst>
          </p:cNvPr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E9D2AF4-06C8-59F8-465E-D230D56A1F0B}"/>
              </a:ext>
            </a:extLst>
          </p:cNvPr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28F0770-A87F-2CE6-127A-59DC2D9AA1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FF7AE3-2E72-D3E8-7FE3-85AB075D4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197"/>
            <a:ext cx="4610100" cy="18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915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Methodology:</a:t>
            </a:r>
            <a:r>
              <a:rPr spc="135" dirty="0"/>
              <a:t> </a:t>
            </a:r>
            <a:r>
              <a:rPr spc="-30" dirty="0"/>
              <a:t>Epidemic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21119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437666"/>
            <a:ext cx="2022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latin typeface="Arial"/>
                <a:cs typeface="Arial"/>
              </a:rPr>
              <a:t>Dynamic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SIR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Model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Equations: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0557" y="698536"/>
            <a:ext cx="173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latin typeface="Arial"/>
                <a:cs typeface="Arial"/>
              </a:rPr>
              <a:t>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3257" y="90887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30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1748" y="1034121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2937" y="124446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6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5391" y="792262"/>
            <a:ext cx="1036955" cy="622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>
              <a:lnSpc>
                <a:spcPts val="1035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65" dirty="0">
                <a:latin typeface="Arial"/>
                <a:cs typeface="Arial"/>
              </a:rPr>
              <a:t>τ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60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70" dirty="0">
                <a:latin typeface="Arial"/>
                <a:cs typeface="Arial"/>
              </a:rPr>
              <a:t>SI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35"/>
              </a:lnSpc>
            </a:pPr>
            <a:r>
              <a:rPr sz="1100" i="1" spc="1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  <a:p>
            <a:pPr marL="212725">
              <a:lnSpc>
                <a:spcPts val="1035"/>
              </a:lnSpc>
              <a:spcBef>
                <a:spcPts val="57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τ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60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70" dirty="0">
                <a:latin typeface="Arial"/>
                <a:cs typeface="Arial"/>
              </a:rPr>
              <a:t>SI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70" dirty="0">
                <a:latin typeface="Arial"/>
                <a:cs typeface="Arial"/>
              </a:rPr>
              <a:t>γ</a:t>
            </a:r>
            <a:r>
              <a:rPr sz="1100" i="1" spc="-5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1035"/>
              </a:lnSpc>
            </a:pPr>
            <a:r>
              <a:rPr sz="1100" i="1" spc="1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2005" y="158004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55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9305" y="1347201"/>
            <a:ext cx="18669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>
              <a:lnSpc>
                <a:spcPct val="112599"/>
              </a:lnSpc>
              <a:spcBef>
                <a:spcPts val="100"/>
              </a:spcBef>
            </a:pPr>
            <a:r>
              <a:rPr sz="1100" i="1" spc="-55" dirty="0">
                <a:latin typeface="Arial"/>
                <a:cs typeface="Arial"/>
              </a:rPr>
              <a:t>dR  </a:t>
            </a:r>
            <a:r>
              <a:rPr sz="1100" i="1" spc="1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5530" y="1463432"/>
            <a:ext cx="289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Arial"/>
                <a:cs typeface="Arial"/>
              </a:rPr>
              <a:t>γ</a:t>
            </a:r>
            <a:r>
              <a:rPr sz="1100" i="1" spc="-5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75853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635008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77532" y="1792400"/>
            <a:ext cx="3368040" cy="935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latin typeface="Arial"/>
                <a:cs typeface="Arial"/>
              </a:rPr>
              <a:t>Dynamic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Transmission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Rate</a:t>
            </a:r>
            <a:r>
              <a:rPr sz="1100" spc="-3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825500">
              <a:lnSpc>
                <a:spcPct val="100000"/>
              </a:lnSpc>
            </a:pPr>
            <a:r>
              <a:rPr sz="1100" i="1" spc="65" dirty="0">
                <a:latin typeface="Arial"/>
                <a:cs typeface="Arial"/>
              </a:rPr>
              <a:t>τ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60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max(</a:t>
            </a:r>
            <a:r>
              <a:rPr sz="1100" spc="-50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τ</a:t>
            </a:r>
            <a:r>
              <a:rPr sz="1200" spc="37" baseline="-10416" dirty="0">
                <a:latin typeface="Microsoft Sans Serif"/>
                <a:cs typeface="Microsoft Sans Serif"/>
              </a:rPr>
              <a:t>0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τ</a:t>
            </a:r>
            <a:r>
              <a:rPr sz="1200" spc="37" baseline="-10416" dirty="0">
                <a:latin typeface="Microsoft Sans Serif"/>
                <a:cs typeface="Microsoft Sans Serif"/>
              </a:rPr>
              <a:t>0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I</a:t>
            </a:r>
            <a:r>
              <a:rPr sz="1200" i="1" spc="52" baseline="-13888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)(1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Tahoma"/>
                <a:cs typeface="Tahoma"/>
              </a:rPr>
              <a:t>0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5" dirty="0">
                <a:latin typeface="Tahoma"/>
                <a:cs typeface="Tahoma"/>
              </a:rPr>
              <a:t>5</a:t>
            </a:r>
            <a:r>
              <a:rPr sz="1100" i="1" spc="-95" dirty="0">
                <a:latin typeface="Arial"/>
                <a:cs typeface="Arial"/>
              </a:rPr>
              <a:t>R</a:t>
            </a:r>
            <a:r>
              <a:rPr sz="1200" i="1" spc="52" baseline="-13888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5"/>
              </a:spcBef>
            </a:pPr>
            <a:r>
              <a:rPr sz="1000" i="1" dirty="0">
                <a:latin typeface="Arial"/>
                <a:cs typeface="Arial"/>
              </a:rPr>
              <a:t>τ</a:t>
            </a:r>
            <a:r>
              <a:rPr sz="1050" baseline="-11904" dirty="0">
                <a:latin typeface="Microsoft Sans Serif"/>
                <a:cs typeface="Microsoft Sans Serif"/>
              </a:rPr>
              <a:t>0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Base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transmission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rate.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786850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119682" y="28103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0" y="0"/>
                </a:moveTo>
                <a:lnTo>
                  <a:pt x="151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45908" y="2784325"/>
            <a:ext cx="920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634" y="2702742"/>
            <a:ext cx="242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" dirty="0">
                <a:latin typeface="Arial"/>
                <a:cs typeface="Arial"/>
              </a:rPr>
              <a:t>I</a:t>
            </a:r>
            <a:r>
              <a:rPr sz="1050" i="1" spc="15" baseline="-11904" dirty="0">
                <a:latin typeface="Arial"/>
                <a:cs typeface="Arial"/>
              </a:rPr>
              <a:t>f </a:t>
            </a:r>
            <a:r>
              <a:rPr sz="1000" spc="50" dirty="0">
                <a:latin typeface="Tahoma"/>
                <a:cs typeface="Tahoma"/>
              </a:rPr>
              <a:t>(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00" spc="5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50" i="1" spc="15" baseline="39682" dirty="0">
                <a:latin typeface="Arial"/>
                <a:cs typeface="Arial"/>
              </a:rPr>
              <a:t>I</a:t>
            </a:r>
            <a:r>
              <a:rPr sz="1050" i="1" spc="-157" baseline="39682" dirty="0">
                <a:latin typeface="Arial"/>
                <a:cs typeface="Arial"/>
              </a:rPr>
              <a:t> </a:t>
            </a:r>
            <a:r>
              <a:rPr sz="1050" spc="112" baseline="39682" dirty="0">
                <a:latin typeface="Microsoft Sans Serif"/>
                <a:cs typeface="Microsoft Sans Serif"/>
              </a:rPr>
              <a:t>(</a:t>
            </a:r>
            <a:r>
              <a:rPr sz="1050" i="1" spc="112" baseline="39682" dirty="0">
                <a:latin typeface="Arial"/>
                <a:cs typeface="Arial"/>
              </a:rPr>
              <a:t>t</a:t>
            </a:r>
            <a:r>
              <a:rPr sz="1050" spc="112" baseline="39682" dirty="0">
                <a:latin typeface="Microsoft Sans Serif"/>
                <a:cs typeface="Microsoft Sans Serif"/>
              </a:rPr>
              <a:t>)</a:t>
            </a:r>
            <a:r>
              <a:rPr sz="1050" spc="-97" baseline="39682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Fraction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infected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individuals.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970923"/>
            <a:ext cx="52590" cy="5259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54634" y="2886816"/>
            <a:ext cx="2584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Arial"/>
                <a:cs typeface="Arial"/>
              </a:rPr>
              <a:t>R</a:t>
            </a:r>
            <a:r>
              <a:rPr sz="1050" i="1" spc="-37" baseline="-11904" dirty="0">
                <a:latin typeface="Arial"/>
                <a:cs typeface="Arial"/>
              </a:rPr>
              <a:t>f</a:t>
            </a:r>
            <a:r>
              <a:rPr sz="1050" i="1" spc="15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Tahoma"/>
                <a:cs typeface="Tahoma"/>
              </a:rPr>
              <a:t>(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00" spc="5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50" i="1" u="sng" spc="89" baseline="3968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050" u="sng" spc="89" baseline="39682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1050" i="1" u="sng" spc="89" baseline="3968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50" u="sng" spc="89" baseline="39682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sz="1050" spc="-104" baseline="39682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Fraction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recovered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individuals.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932" y="2968399"/>
            <a:ext cx="4027804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40" dirty="0">
                <a:latin typeface="Tahoma"/>
                <a:cs typeface="Tahoma"/>
              </a:rPr>
              <a:t>Captures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behavioral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(social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distancing)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herd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immunity.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3161220"/>
            <a:ext cx="65265" cy="6526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6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44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Results:</a:t>
            </a:r>
            <a:r>
              <a:rPr spc="195" dirty="0"/>
              <a:t> </a:t>
            </a:r>
            <a:r>
              <a:rPr spc="-50" dirty="0"/>
              <a:t>Network</a:t>
            </a:r>
            <a:r>
              <a:rPr spc="35" dirty="0"/>
              <a:t> </a:t>
            </a:r>
            <a:r>
              <a:rPr spc="-35" dirty="0"/>
              <a:t>Characteristics</a:t>
            </a:r>
            <a:endParaRPr spc="-3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6102"/>
            <a:ext cx="65265" cy="74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05916"/>
            <a:ext cx="52590" cy="59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157744"/>
            <a:ext cx="52590" cy="59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34859"/>
            <a:ext cx="65265" cy="744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24673"/>
            <a:ext cx="52590" cy="599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676501"/>
            <a:ext cx="52590" cy="599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53615"/>
            <a:ext cx="65265" cy="744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043430"/>
            <a:ext cx="52590" cy="599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195258"/>
            <a:ext cx="52590" cy="599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72372"/>
            <a:ext cx="65265" cy="7441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562187"/>
            <a:ext cx="52590" cy="599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714015"/>
            <a:ext cx="52590" cy="5996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285"/>
              </a:spcBef>
            </a:pPr>
            <a:r>
              <a:rPr b="1" spc="-45" dirty="0">
                <a:latin typeface="Arial"/>
                <a:cs typeface="Arial"/>
              </a:rPr>
              <a:t>Average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Degree</a:t>
            </a:r>
            <a:r>
              <a:rPr spc="-40" dirty="0"/>
              <a:t>:</a:t>
            </a:r>
          </a:p>
          <a:p>
            <a:pPr marL="564515">
              <a:lnSpc>
                <a:spcPts val="1200"/>
              </a:lnSpc>
              <a:spcBef>
                <a:spcPts val="175"/>
              </a:spcBef>
            </a:pPr>
            <a:r>
              <a:rPr sz="1000" spc="-40" dirty="0"/>
              <a:t>Measures</a:t>
            </a:r>
            <a:r>
              <a:rPr sz="1000" spc="10" dirty="0"/>
              <a:t> </a:t>
            </a:r>
            <a:r>
              <a:rPr sz="1000" spc="-35" dirty="0"/>
              <a:t>the</a:t>
            </a:r>
            <a:r>
              <a:rPr sz="1000" spc="15" dirty="0"/>
              <a:t> </a:t>
            </a:r>
            <a:r>
              <a:rPr sz="1000" spc="-55" dirty="0"/>
              <a:t>average</a:t>
            </a:r>
            <a:r>
              <a:rPr sz="1000" spc="10" dirty="0"/>
              <a:t> </a:t>
            </a:r>
            <a:r>
              <a:rPr sz="1000" spc="-45" dirty="0"/>
              <a:t>number</a:t>
            </a:r>
            <a:r>
              <a:rPr sz="1000" spc="10" dirty="0"/>
              <a:t> </a:t>
            </a:r>
            <a:r>
              <a:rPr sz="1000" spc="-30" dirty="0"/>
              <a:t>of</a:t>
            </a:r>
            <a:r>
              <a:rPr sz="1000" spc="10" dirty="0"/>
              <a:t> </a:t>
            </a:r>
            <a:r>
              <a:rPr sz="1000" spc="-35" dirty="0"/>
              <a:t>connections</a:t>
            </a:r>
            <a:r>
              <a:rPr sz="1000" spc="15" dirty="0"/>
              <a:t> </a:t>
            </a:r>
            <a:r>
              <a:rPr sz="1000" spc="-40" dirty="0"/>
              <a:t>per</a:t>
            </a:r>
            <a:r>
              <a:rPr sz="1000" spc="10" dirty="0"/>
              <a:t> </a:t>
            </a:r>
            <a:r>
              <a:rPr sz="1000" spc="-45" dirty="0"/>
              <a:t>node.</a:t>
            </a:r>
            <a:endParaRPr sz="1000" dirty="0"/>
          </a:p>
          <a:p>
            <a:pPr marL="564515">
              <a:lnSpc>
                <a:spcPts val="1200"/>
              </a:lnSpc>
            </a:pPr>
            <a:r>
              <a:rPr sz="1000" spc="-50" dirty="0"/>
              <a:t>Dense</a:t>
            </a:r>
            <a:r>
              <a:rPr sz="1000" spc="5" dirty="0"/>
              <a:t> </a:t>
            </a:r>
            <a:r>
              <a:rPr sz="1000" spc="-50" dirty="0"/>
              <a:t>networks</a:t>
            </a:r>
            <a:r>
              <a:rPr sz="1000" spc="5" dirty="0"/>
              <a:t> </a:t>
            </a:r>
            <a:r>
              <a:rPr sz="1000" spc="-25" dirty="0"/>
              <a:t>exhibit</a:t>
            </a:r>
            <a:r>
              <a:rPr sz="1000" spc="5" dirty="0"/>
              <a:t> </a:t>
            </a:r>
            <a:r>
              <a:rPr sz="1000" spc="-40" dirty="0"/>
              <a:t>higher</a:t>
            </a:r>
            <a:r>
              <a:rPr sz="1000" spc="10" dirty="0"/>
              <a:t> </a:t>
            </a:r>
            <a:r>
              <a:rPr sz="1000" spc="-45" dirty="0"/>
              <a:t>values,</a:t>
            </a:r>
            <a:r>
              <a:rPr sz="1000" spc="5" dirty="0"/>
              <a:t> </a:t>
            </a:r>
            <a:r>
              <a:rPr sz="1000" spc="-40" dirty="0"/>
              <a:t>leading</a:t>
            </a:r>
            <a:r>
              <a:rPr sz="1000" spc="5" dirty="0"/>
              <a:t> </a:t>
            </a:r>
            <a:r>
              <a:rPr sz="1000" spc="-10" dirty="0"/>
              <a:t>to</a:t>
            </a:r>
            <a:r>
              <a:rPr sz="1000" spc="5" dirty="0"/>
              <a:t> </a:t>
            </a:r>
            <a:r>
              <a:rPr sz="1000" spc="-35" dirty="0"/>
              <a:t>faster</a:t>
            </a:r>
            <a:r>
              <a:rPr sz="1000" spc="10" dirty="0"/>
              <a:t> </a:t>
            </a:r>
            <a:r>
              <a:rPr sz="1000" spc="-40" dirty="0"/>
              <a:t>epidemic</a:t>
            </a:r>
            <a:r>
              <a:rPr sz="1000" spc="5" dirty="0"/>
              <a:t> </a:t>
            </a:r>
            <a:r>
              <a:rPr sz="1000" spc="-50" dirty="0"/>
              <a:t>spread.</a:t>
            </a:r>
            <a:endParaRPr sz="1000" dirty="0"/>
          </a:p>
          <a:p>
            <a:pPr marL="287655">
              <a:lnSpc>
                <a:spcPct val="100000"/>
              </a:lnSpc>
              <a:spcBef>
                <a:spcPts val="195"/>
              </a:spcBef>
            </a:pPr>
            <a:r>
              <a:rPr b="1" spc="-45" dirty="0">
                <a:latin typeface="Arial"/>
                <a:cs typeface="Arial"/>
              </a:rPr>
              <a:t>Average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Path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Length</a:t>
            </a:r>
            <a:r>
              <a:rPr spc="-45" dirty="0"/>
              <a:t>:</a:t>
            </a:r>
          </a:p>
          <a:p>
            <a:pPr marL="564515">
              <a:lnSpc>
                <a:spcPts val="1200"/>
              </a:lnSpc>
              <a:spcBef>
                <a:spcPts val="175"/>
              </a:spcBef>
            </a:pPr>
            <a:r>
              <a:rPr sz="1000" spc="-50" dirty="0"/>
              <a:t>Represents</a:t>
            </a:r>
            <a:r>
              <a:rPr sz="1000" spc="20" dirty="0"/>
              <a:t> </a:t>
            </a:r>
            <a:r>
              <a:rPr sz="1000" spc="-35" dirty="0"/>
              <a:t>the</a:t>
            </a:r>
            <a:r>
              <a:rPr sz="1000" spc="15" dirty="0"/>
              <a:t> </a:t>
            </a:r>
            <a:r>
              <a:rPr sz="1000" spc="-55" dirty="0"/>
              <a:t>average</a:t>
            </a:r>
            <a:r>
              <a:rPr sz="1000" spc="20" dirty="0"/>
              <a:t> </a:t>
            </a:r>
            <a:r>
              <a:rPr sz="1000" spc="-40" dirty="0"/>
              <a:t>shortest</a:t>
            </a:r>
            <a:r>
              <a:rPr sz="1000" spc="20" dirty="0"/>
              <a:t> </a:t>
            </a:r>
            <a:r>
              <a:rPr sz="1000" spc="-30" dirty="0"/>
              <a:t>path</a:t>
            </a:r>
            <a:r>
              <a:rPr sz="1000" spc="25" dirty="0"/>
              <a:t> </a:t>
            </a:r>
            <a:r>
              <a:rPr sz="1000" spc="-60" dirty="0"/>
              <a:t>between</a:t>
            </a:r>
            <a:r>
              <a:rPr sz="1000" spc="15" dirty="0"/>
              <a:t> </a:t>
            </a:r>
            <a:r>
              <a:rPr sz="1000" spc="-50" dirty="0"/>
              <a:t>nodes.</a:t>
            </a:r>
            <a:endParaRPr sz="1000" dirty="0"/>
          </a:p>
          <a:p>
            <a:pPr marL="564515">
              <a:lnSpc>
                <a:spcPts val="1200"/>
              </a:lnSpc>
            </a:pPr>
            <a:r>
              <a:rPr sz="1000" spc="-50" dirty="0"/>
              <a:t>Dense</a:t>
            </a:r>
            <a:r>
              <a:rPr sz="1000" spc="20" dirty="0"/>
              <a:t> </a:t>
            </a:r>
            <a:r>
              <a:rPr sz="1000" spc="-50" dirty="0"/>
              <a:t>networks</a:t>
            </a:r>
            <a:r>
              <a:rPr sz="1000" spc="25" dirty="0"/>
              <a:t> </a:t>
            </a:r>
            <a:r>
              <a:rPr sz="1000" spc="-55" dirty="0"/>
              <a:t>have</a:t>
            </a:r>
            <a:r>
              <a:rPr sz="1000" spc="25" dirty="0"/>
              <a:t> </a:t>
            </a:r>
            <a:r>
              <a:rPr sz="1000" spc="-45" dirty="0"/>
              <a:t>shorter</a:t>
            </a:r>
            <a:r>
              <a:rPr sz="1000" spc="30" dirty="0"/>
              <a:t> </a:t>
            </a:r>
            <a:r>
              <a:rPr sz="1000" spc="-35" dirty="0"/>
              <a:t>paths,</a:t>
            </a:r>
            <a:r>
              <a:rPr sz="1000" spc="25" dirty="0"/>
              <a:t> </a:t>
            </a:r>
            <a:r>
              <a:rPr sz="1000" spc="-35" dirty="0"/>
              <a:t>accelerating</a:t>
            </a:r>
            <a:r>
              <a:rPr sz="1000" spc="20" dirty="0"/>
              <a:t> </a:t>
            </a:r>
            <a:r>
              <a:rPr sz="1000" spc="-35" dirty="0"/>
              <a:t>transmission.</a:t>
            </a:r>
            <a:endParaRPr sz="1000" dirty="0"/>
          </a:p>
          <a:p>
            <a:pPr marL="287655">
              <a:lnSpc>
                <a:spcPct val="100000"/>
              </a:lnSpc>
              <a:spcBef>
                <a:spcPts val="195"/>
              </a:spcBef>
            </a:pPr>
            <a:r>
              <a:rPr b="1" spc="-30" dirty="0">
                <a:latin typeface="Arial"/>
                <a:cs typeface="Arial"/>
              </a:rPr>
              <a:t>Network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Diameter</a:t>
            </a:r>
            <a:r>
              <a:rPr spc="-20" dirty="0"/>
              <a:t>:</a:t>
            </a:r>
          </a:p>
          <a:p>
            <a:pPr marL="564515">
              <a:lnSpc>
                <a:spcPts val="1200"/>
              </a:lnSpc>
              <a:spcBef>
                <a:spcPts val="175"/>
              </a:spcBef>
            </a:pPr>
            <a:r>
              <a:rPr sz="1000" spc="-20" dirty="0"/>
              <a:t>Maximum</a:t>
            </a:r>
            <a:r>
              <a:rPr sz="1000" spc="15" dirty="0"/>
              <a:t> </a:t>
            </a:r>
            <a:r>
              <a:rPr sz="1000" spc="-40" dirty="0"/>
              <a:t>shortest</a:t>
            </a:r>
            <a:r>
              <a:rPr sz="1000" spc="20" dirty="0"/>
              <a:t> </a:t>
            </a:r>
            <a:r>
              <a:rPr sz="1000" spc="-30" dirty="0"/>
              <a:t>path</a:t>
            </a:r>
            <a:r>
              <a:rPr sz="1000" spc="20" dirty="0"/>
              <a:t> </a:t>
            </a:r>
            <a:r>
              <a:rPr sz="1000" spc="-60" dirty="0"/>
              <a:t>between</a:t>
            </a:r>
            <a:r>
              <a:rPr sz="1000" spc="20" dirty="0"/>
              <a:t> </a:t>
            </a:r>
            <a:r>
              <a:rPr sz="1000" spc="-45" dirty="0"/>
              <a:t>any</a:t>
            </a:r>
            <a:r>
              <a:rPr sz="1000" spc="15" dirty="0"/>
              <a:t> </a:t>
            </a:r>
            <a:r>
              <a:rPr sz="1000" spc="-50" dirty="0"/>
              <a:t>two</a:t>
            </a:r>
            <a:r>
              <a:rPr sz="1000" spc="15" dirty="0"/>
              <a:t> </a:t>
            </a:r>
            <a:r>
              <a:rPr sz="1000" spc="-50" dirty="0"/>
              <a:t>nodes.</a:t>
            </a:r>
            <a:endParaRPr sz="1000" dirty="0"/>
          </a:p>
          <a:p>
            <a:pPr marL="564515">
              <a:lnSpc>
                <a:spcPts val="1200"/>
              </a:lnSpc>
            </a:pPr>
            <a:r>
              <a:rPr sz="1000" spc="-50" dirty="0"/>
              <a:t>Sparse</a:t>
            </a:r>
            <a:r>
              <a:rPr sz="1000" spc="15" dirty="0"/>
              <a:t> </a:t>
            </a:r>
            <a:r>
              <a:rPr sz="1000" spc="-50" dirty="0"/>
              <a:t>networks</a:t>
            </a:r>
            <a:r>
              <a:rPr sz="1000" spc="20" dirty="0"/>
              <a:t> </a:t>
            </a:r>
            <a:r>
              <a:rPr sz="1000" spc="-65" dirty="0"/>
              <a:t>show</a:t>
            </a:r>
            <a:r>
              <a:rPr sz="1000" spc="10" dirty="0"/>
              <a:t> </a:t>
            </a:r>
            <a:r>
              <a:rPr sz="1000" spc="-40" dirty="0"/>
              <a:t>higher</a:t>
            </a:r>
            <a:r>
              <a:rPr sz="1000" spc="20" dirty="0"/>
              <a:t> </a:t>
            </a:r>
            <a:r>
              <a:rPr sz="1000" spc="-40" dirty="0"/>
              <a:t>diameters,</a:t>
            </a:r>
            <a:r>
              <a:rPr sz="1000" spc="20" dirty="0"/>
              <a:t> </a:t>
            </a:r>
            <a:r>
              <a:rPr sz="1000" spc="-20" dirty="0"/>
              <a:t>indicating</a:t>
            </a:r>
            <a:r>
              <a:rPr sz="1000" spc="15" dirty="0"/>
              <a:t> </a:t>
            </a:r>
            <a:r>
              <a:rPr sz="1000" spc="-30" dirty="0"/>
              <a:t>isolated</a:t>
            </a:r>
            <a:r>
              <a:rPr sz="1000" spc="20" dirty="0"/>
              <a:t> </a:t>
            </a:r>
            <a:r>
              <a:rPr sz="1000" spc="-35" dirty="0"/>
              <a:t>clusters.</a:t>
            </a:r>
            <a:endParaRPr sz="1000" dirty="0"/>
          </a:p>
          <a:p>
            <a:pPr marL="287655">
              <a:lnSpc>
                <a:spcPct val="100000"/>
              </a:lnSpc>
              <a:spcBef>
                <a:spcPts val="195"/>
              </a:spcBef>
            </a:pPr>
            <a:r>
              <a:rPr b="1" spc="-40" dirty="0">
                <a:latin typeface="Arial"/>
                <a:cs typeface="Arial"/>
              </a:rPr>
              <a:t>Assortativity</a:t>
            </a:r>
            <a:r>
              <a:rPr spc="-40" dirty="0"/>
              <a:t>:</a:t>
            </a:r>
          </a:p>
          <a:p>
            <a:pPr marL="564515" marR="5080">
              <a:lnSpc>
                <a:spcPct val="100000"/>
              </a:lnSpc>
              <a:spcBef>
                <a:spcPts val="175"/>
              </a:spcBef>
            </a:pPr>
            <a:r>
              <a:rPr sz="1000" spc="-40" dirty="0"/>
              <a:t>Indicates</a:t>
            </a:r>
            <a:r>
              <a:rPr sz="1000" dirty="0"/>
              <a:t> </a:t>
            </a:r>
            <a:r>
              <a:rPr sz="1000" spc="-45" dirty="0"/>
              <a:t>whether</a:t>
            </a:r>
            <a:r>
              <a:rPr sz="1000" spc="5" dirty="0"/>
              <a:t> </a:t>
            </a:r>
            <a:r>
              <a:rPr sz="1000" spc="-55" dirty="0"/>
              <a:t>nodes</a:t>
            </a:r>
            <a:r>
              <a:rPr sz="1000" dirty="0"/>
              <a:t> </a:t>
            </a:r>
            <a:r>
              <a:rPr sz="1000" spc="-50" dirty="0"/>
              <a:t>prefer</a:t>
            </a:r>
            <a:r>
              <a:rPr sz="1000" spc="5" dirty="0"/>
              <a:t> </a:t>
            </a:r>
            <a:r>
              <a:rPr sz="1000" spc="-35" dirty="0"/>
              <a:t>connecting</a:t>
            </a:r>
            <a:r>
              <a:rPr sz="1000" dirty="0"/>
              <a:t> </a:t>
            </a:r>
            <a:r>
              <a:rPr sz="1000" spc="-20" dirty="0"/>
              <a:t>with</a:t>
            </a:r>
            <a:r>
              <a:rPr sz="1000" spc="5" dirty="0"/>
              <a:t> </a:t>
            </a:r>
            <a:r>
              <a:rPr sz="1000" spc="-40" dirty="0"/>
              <a:t>others</a:t>
            </a:r>
            <a:r>
              <a:rPr sz="1000" dirty="0"/>
              <a:t> </a:t>
            </a:r>
            <a:r>
              <a:rPr sz="1000" spc="-30" dirty="0"/>
              <a:t>of</a:t>
            </a:r>
            <a:r>
              <a:rPr sz="1000" spc="5" dirty="0"/>
              <a:t> </a:t>
            </a:r>
            <a:r>
              <a:rPr sz="1000" spc="-30" dirty="0"/>
              <a:t>similar</a:t>
            </a:r>
            <a:r>
              <a:rPr sz="1000" dirty="0"/>
              <a:t> </a:t>
            </a:r>
            <a:r>
              <a:rPr sz="1000" spc="-60" dirty="0"/>
              <a:t>degree. </a:t>
            </a:r>
            <a:r>
              <a:rPr sz="1000" spc="-295" dirty="0"/>
              <a:t> </a:t>
            </a:r>
            <a:r>
              <a:rPr sz="1000" spc="-5" dirty="0"/>
              <a:t>Minimal</a:t>
            </a:r>
            <a:r>
              <a:rPr sz="1000" spc="15" dirty="0"/>
              <a:t> </a:t>
            </a:r>
            <a:r>
              <a:rPr sz="1000" spc="-20" dirty="0"/>
              <a:t>impact</a:t>
            </a:r>
            <a:r>
              <a:rPr sz="1000" spc="25" dirty="0"/>
              <a:t> </a:t>
            </a:r>
            <a:r>
              <a:rPr sz="1000" spc="-45" dirty="0"/>
              <a:t>on</a:t>
            </a:r>
            <a:r>
              <a:rPr sz="1000" spc="20" dirty="0"/>
              <a:t> </a:t>
            </a:r>
            <a:r>
              <a:rPr sz="1000" spc="-40" dirty="0"/>
              <a:t>epidemic</a:t>
            </a:r>
            <a:r>
              <a:rPr sz="1000" spc="15" dirty="0"/>
              <a:t> </a:t>
            </a:r>
            <a:r>
              <a:rPr sz="1000" spc="-55" dirty="0"/>
              <a:t>spread</a:t>
            </a:r>
            <a:r>
              <a:rPr sz="1000" spc="25" dirty="0"/>
              <a:t> </a:t>
            </a:r>
            <a:r>
              <a:rPr sz="1000" spc="-20" dirty="0"/>
              <a:t>but</a:t>
            </a:r>
            <a:r>
              <a:rPr sz="1000" spc="25" dirty="0"/>
              <a:t> </a:t>
            </a:r>
            <a:r>
              <a:rPr sz="1000" spc="-50" dirty="0"/>
              <a:t>reveals</a:t>
            </a:r>
            <a:r>
              <a:rPr sz="1000" spc="20" dirty="0"/>
              <a:t> </a:t>
            </a:r>
            <a:r>
              <a:rPr sz="1000" spc="-25" dirty="0"/>
              <a:t>structural</a:t>
            </a:r>
            <a:r>
              <a:rPr sz="1000" spc="25" dirty="0"/>
              <a:t> </a:t>
            </a:r>
            <a:r>
              <a:rPr sz="1000" spc="-50" dirty="0"/>
              <a:t>nuances.</a:t>
            </a:r>
            <a:endParaRPr sz="1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9402BD-CD43-7F70-7401-58E057E1947B}"/>
              </a:ext>
            </a:extLst>
          </p:cNvPr>
          <p:cNvGrpSpPr/>
          <p:nvPr/>
        </p:nvGrpSpPr>
        <p:grpSpPr>
          <a:xfrm>
            <a:off x="0" y="3346348"/>
            <a:ext cx="4608017" cy="109855"/>
            <a:chOff x="0" y="3346348"/>
            <a:chExt cx="4608017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lang="en-US" spc="-20" dirty="0"/>
              <a:t>15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FBC8-5876-049D-028A-B46438B02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EF610B-2630-E079-09D1-5512539F2C10}"/>
              </a:ext>
            </a:extLst>
          </p:cNvPr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63927D-14B0-B249-2CAE-64BD48546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44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Results:</a:t>
            </a:r>
            <a:r>
              <a:rPr spc="195" dirty="0"/>
              <a:t> </a:t>
            </a:r>
            <a:r>
              <a:rPr spc="-50" dirty="0"/>
              <a:t>Network</a:t>
            </a:r>
            <a:r>
              <a:rPr spc="35" dirty="0"/>
              <a:t> </a:t>
            </a:r>
            <a:r>
              <a:rPr spc="-35" dirty="0"/>
              <a:t>Characteristics</a:t>
            </a:r>
            <a:endParaRPr spc="-3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5FB89F-9021-BA87-C6C2-C84791730FD1}"/>
              </a:ext>
            </a:extLst>
          </p:cNvPr>
          <p:cNvGrpSpPr/>
          <p:nvPr/>
        </p:nvGrpSpPr>
        <p:grpSpPr>
          <a:xfrm>
            <a:off x="0" y="3346348"/>
            <a:ext cx="4608017" cy="109855"/>
            <a:chOff x="0" y="3346348"/>
            <a:chExt cx="4608017" cy="109855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D2E53D56-9229-6A8C-1756-4F8AAE30827F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AB03F447-E67C-9068-9C7D-FF0FEF7D1933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ACB43501-5EA2-F19B-E884-787F1766AD62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1E7407C6-8559-D17A-BFA2-F37C87F70D52}"/>
              </a:ext>
            </a:extLst>
          </p:cNvPr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4858CD5-EF7F-0995-A4D6-E07E93A7C651}"/>
              </a:ext>
            </a:extLst>
          </p:cNvPr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C127468-346D-D9DD-B7E3-CB9238C4F4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BE8824-F71F-A88D-A159-2B009D79B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728"/>
            <a:ext cx="4610100" cy="14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1565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0164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2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Results:</a:t>
            </a:r>
            <a:r>
              <a:rPr spc="180" dirty="0"/>
              <a:t> </a:t>
            </a:r>
            <a:r>
              <a:rPr spc="-30" dirty="0"/>
              <a:t>Epidemic</a:t>
            </a:r>
            <a:r>
              <a:rPr spc="30" dirty="0"/>
              <a:t> </a:t>
            </a:r>
            <a:r>
              <a:rPr spc="-40" dirty="0"/>
              <a:t>Dynamics</a:t>
            </a:r>
            <a:r>
              <a:rPr spc="25" dirty="0"/>
              <a:t> </a:t>
            </a:r>
            <a:endParaRPr spc="-3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2360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21342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365250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4236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3217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884006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61121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250935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915072"/>
            <a:ext cx="4032250" cy="15811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35" dirty="0">
                <a:latin typeface="Arial"/>
                <a:cs typeface="Arial"/>
              </a:rPr>
              <a:t>Peak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Infection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Rate</a:t>
            </a:r>
            <a:r>
              <a:rPr sz="1100" spc="-3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latin typeface="Tahoma"/>
                <a:cs typeface="Tahoma"/>
              </a:rPr>
              <a:t>Dense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exhibit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highest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peak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increased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connectivity.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Sparse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limit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spread,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delaying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lowering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peak.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dirty="0">
                <a:latin typeface="Arial"/>
                <a:cs typeface="Arial"/>
              </a:rPr>
              <a:t>Time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Peak</a:t>
            </a:r>
            <a:r>
              <a:rPr sz="1100" spc="-4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22225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latin typeface="Tahoma"/>
                <a:cs typeface="Tahoma"/>
              </a:rPr>
              <a:t>Dense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reach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peak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faster,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reducing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time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interventions.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Sparse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provide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longer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windows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containment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measures.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spc="-30" dirty="0">
                <a:latin typeface="Arial"/>
                <a:cs typeface="Arial"/>
              </a:rPr>
              <a:t>Outbreak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Size</a:t>
            </a:r>
            <a:r>
              <a:rPr sz="1100" spc="-5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187325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Final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outbreak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size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remains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stable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across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types,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suggesting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similar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long-term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impacts.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-12700" y="3351784"/>
            <a:ext cx="3091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Arjun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K.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Nandan</a:t>
            </a:r>
            <a:r>
              <a:rPr sz="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(Department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Humanities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Dynamic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Epidemic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Propagation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</a:t>
            </a:r>
            <a:r>
              <a:rPr sz="600" spc="6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Communit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3244" y="3351784"/>
            <a:ext cx="6451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November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8,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4273586" y="3351784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</a:t>
            </a:r>
            <a:r>
              <a:rPr lang="en-US" spc="-20" dirty="0"/>
              <a:t>5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1178</Words>
  <Application>Microsoft Office PowerPoint</Application>
  <PresentationFormat>Custom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Microsoft Sans Serif</vt:lpstr>
      <vt:lpstr>Tahoma</vt:lpstr>
      <vt:lpstr>Office Theme</vt:lpstr>
      <vt:lpstr>Dynamic Epidemic Propagation in  Community-Structured Networks</vt:lpstr>
      <vt:lpstr>Introduction</vt:lpstr>
      <vt:lpstr>Introduction</vt:lpstr>
      <vt:lpstr>Methodology: Network Structures</vt:lpstr>
      <vt:lpstr>Methodology: Network Structures</vt:lpstr>
      <vt:lpstr>Methodology: Epidemic Model</vt:lpstr>
      <vt:lpstr>Results: Network Characteristics</vt:lpstr>
      <vt:lpstr>Results: Network Characteristics</vt:lpstr>
      <vt:lpstr>Results: Epidemic Dynamics </vt:lpstr>
      <vt:lpstr>Results: Epidemic Dynamics </vt:lpstr>
      <vt:lpstr>Epidemic Dynamics</vt:lpstr>
      <vt:lpstr>Conclusion</vt:lpstr>
      <vt:lpstr>References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Epidemic Propagation in Community-Structured Networks</dc:title>
  <dc:creator>Arjun K. Nandan</dc:creator>
  <cp:lastModifiedBy>Arjun Nandan</cp:lastModifiedBy>
  <cp:revision>4</cp:revision>
  <dcterms:created xsi:type="dcterms:W3CDTF">2024-11-08T13:44:48Z</dcterms:created>
  <dcterms:modified xsi:type="dcterms:W3CDTF">2024-11-08T14:10:26Z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2024-11-08T00:00:00Z</vt:filetime>
  </property>
</Properties>
</file>