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f50e8a74e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6f50e8a74e_2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6f50e8a74e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36f50e8a74e_2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f50e8a74e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36f50e8a74e_2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f50e8a74e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36f50e8a74e_2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6f50e8a74e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36f50e8a74e_2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f50e8a74e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36f50e8a74e_2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f50e8a74e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36f50e8a74e_2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6f50e8a74e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36f50e8a74e_2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6f632a1d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6f632a1d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6f50e8a74e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36f50e8a74e_2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133" name="Google Shape;13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github.com/your-username/happiness-dashboard-fin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www.kaggle.com/datasets/unsdsn/world-happine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1578400"/>
            <a:ext cx="5017500" cy="1578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a:t>World Happiness Report Explorer</a:t>
            </a:r>
            <a:endParaRPr/>
          </a:p>
        </p:txBody>
      </p:sp>
      <p:sp>
        <p:nvSpPr>
          <p:cNvPr id="141" name="Google Shape;141;p14"/>
          <p:cNvSpPr txBox="1"/>
          <p:nvPr>
            <p:ph idx="1" type="subTitle"/>
          </p:nvPr>
        </p:nvSpPr>
        <p:spPr>
          <a:xfrm>
            <a:off x="5083950" y="3924925"/>
            <a:ext cx="3470700" cy="5061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
                <a:solidFill>
                  <a:srgbClr val="888888"/>
                </a:solidFill>
                <a:latin typeface="Montserrat"/>
                <a:ea typeface="Montserrat"/>
                <a:cs typeface="Montserrat"/>
                <a:sym typeface="Montserrat"/>
              </a:rPr>
              <a:t>Arjun Mandakath</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u="sng"/>
              <a:t>Conclusion and Future Work</a:t>
            </a:r>
            <a:endParaRPr sz="4400" u="sng"/>
          </a:p>
        </p:txBody>
      </p:sp>
      <p:sp>
        <p:nvSpPr>
          <p:cNvPr id="195" name="Google Shape;195;p23"/>
          <p:cNvSpPr txBox="1"/>
          <p:nvPr>
            <p:ph idx="1" type="body"/>
          </p:nvPr>
        </p:nvSpPr>
        <p:spPr>
          <a:xfrm>
            <a:off x="0" y="1200150"/>
            <a:ext cx="9144000" cy="394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latin typeface="Montserrat"/>
                <a:ea typeface="Montserrat"/>
                <a:cs typeface="Montserrat"/>
                <a:sym typeface="Montserrat"/>
              </a:rPr>
              <a:t>The dashboard allows </a:t>
            </a:r>
            <a:r>
              <a:rPr lang="en" sz="1800">
                <a:latin typeface="Montserrat"/>
                <a:ea typeface="Montserrat"/>
                <a:cs typeface="Montserrat"/>
                <a:sym typeface="Montserrat"/>
              </a:rPr>
              <a:t>Analysts</a:t>
            </a:r>
            <a:r>
              <a:rPr lang="en" sz="1800">
                <a:latin typeface="Montserrat"/>
                <a:ea typeface="Montserrat"/>
                <a:cs typeface="Montserrat"/>
                <a:sym typeface="Montserrat"/>
              </a:rPr>
              <a:t> </a:t>
            </a:r>
            <a:r>
              <a:rPr lang="en" sz="1800">
                <a:latin typeface="Montserrat"/>
                <a:ea typeface="Montserrat"/>
                <a:cs typeface="Montserrat"/>
                <a:sym typeface="Montserrat"/>
              </a:rPr>
              <a:t>to explore global well-being dynamically.</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640"/>
              </a:spcBef>
              <a:spcAft>
                <a:spcPts val="0"/>
              </a:spcAft>
              <a:buNone/>
            </a:pPr>
            <a:r>
              <a:rPr lang="en" sz="1800">
                <a:latin typeface="Montserrat"/>
                <a:ea typeface="Montserrat"/>
                <a:cs typeface="Montserrat"/>
                <a:sym typeface="Montserrat"/>
              </a:rPr>
              <a:t>It demonstrates how economic and social indicators interact with happiness.</a:t>
            </a:r>
            <a:endParaRPr sz="1800">
              <a:latin typeface="Montserrat"/>
              <a:ea typeface="Montserrat"/>
              <a:cs typeface="Montserrat"/>
              <a:sym typeface="Montserrat"/>
            </a:endParaRPr>
          </a:p>
          <a:p>
            <a:pPr indent="0" lvl="0" marL="0" rtl="0" algn="l">
              <a:spcBef>
                <a:spcPts val="640"/>
              </a:spcBef>
              <a:spcAft>
                <a:spcPts val="0"/>
              </a:spcAft>
              <a:buNone/>
            </a:pPr>
            <a:r>
              <a:t/>
            </a:r>
            <a:endParaRPr sz="1800">
              <a:latin typeface="Montserrat"/>
              <a:ea typeface="Montserrat"/>
              <a:cs typeface="Montserrat"/>
              <a:sym typeface="Montserrat"/>
            </a:endParaRPr>
          </a:p>
          <a:p>
            <a:pPr indent="0" lvl="0" marL="0" rtl="0" algn="l">
              <a:spcBef>
                <a:spcPts val="640"/>
              </a:spcBef>
              <a:spcAft>
                <a:spcPts val="0"/>
              </a:spcAft>
              <a:buNone/>
            </a:pPr>
            <a:r>
              <a:rPr lang="en" sz="1800">
                <a:latin typeface="Montserrat"/>
                <a:ea typeface="Montserrat"/>
                <a:cs typeface="Montserrat"/>
                <a:sym typeface="Montserrat"/>
              </a:rPr>
              <a:t>Future work could integrate temporal trends </a:t>
            </a:r>
            <a:r>
              <a:rPr lang="en" sz="1800">
                <a:latin typeface="Montserrat"/>
                <a:ea typeface="Montserrat"/>
                <a:cs typeface="Montserrat"/>
                <a:sym typeface="Montserrat"/>
              </a:rPr>
              <a:t>and a more intensive graphical interface to compare analytic insights</a:t>
            </a:r>
            <a:r>
              <a:rPr lang="en" sz="1800">
                <a:latin typeface="Montserrat"/>
                <a:ea typeface="Montserrat"/>
                <a:cs typeface="Montserrat"/>
                <a:sym typeface="Montserrat"/>
              </a:rPr>
              <a:t>.  ______________________________________________________________________________</a:t>
            </a:r>
            <a:endParaRPr sz="1800">
              <a:latin typeface="Montserrat"/>
              <a:ea typeface="Montserrat"/>
              <a:cs typeface="Montserrat"/>
              <a:sym typeface="Montserrat"/>
            </a:endParaRPr>
          </a:p>
          <a:p>
            <a:pPr indent="0" lvl="0" marL="0" rtl="0" algn="l">
              <a:spcBef>
                <a:spcPts val="640"/>
              </a:spcBef>
              <a:spcAft>
                <a:spcPts val="0"/>
              </a:spcAft>
              <a:buNone/>
            </a:pPr>
            <a:r>
              <a:rPr lang="en" sz="1800" u="sng">
                <a:latin typeface="Montserrat"/>
                <a:ea typeface="Montserrat"/>
                <a:cs typeface="Montserrat"/>
                <a:sym typeface="Montserrat"/>
              </a:rPr>
              <a:t>Repository: </a:t>
            </a:r>
            <a:endParaRPr sz="1800" u="sng">
              <a:latin typeface="Montserrat"/>
              <a:ea typeface="Montserrat"/>
              <a:cs typeface="Montserrat"/>
              <a:sym typeface="Montserrat"/>
            </a:endParaRPr>
          </a:p>
          <a:p>
            <a:pPr indent="0" lvl="0" marL="0" rtl="0" algn="l">
              <a:spcBef>
                <a:spcPts val="640"/>
              </a:spcBef>
              <a:spcAft>
                <a:spcPts val="0"/>
              </a:spcAft>
              <a:buNone/>
            </a:pPr>
            <a:r>
              <a:rPr i="1" lang="en" sz="1800" u="sng">
                <a:solidFill>
                  <a:schemeClr val="hlink"/>
                </a:solidFill>
                <a:latin typeface="Montserrat"/>
                <a:ea typeface="Montserrat"/>
                <a:cs typeface="Montserrat"/>
                <a:sym typeface="Montserrat"/>
                <a:hlinkClick r:id="rId3"/>
              </a:rPr>
              <a:t>https://github.com/your-username/happiness-dashboard-final</a:t>
            </a:r>
            <a:endParaRPr i="1" sz="1800">
              <a:latin typeface="Montserrat"/>
              <a:ea typeface="Montserrat"/>
              <a:cs typeface="Montserrat"/>
              <a:sym typeface="Montserrat"/>
            </a:endParaRPr>
          </a:p>
          <a:p>
            <a:pPr indent="0" lvl="0" marL="0" rtl="0" algn="l">
              <a:spcBef>
                <a:spcPts val="640"/>
              </a:spcBef>
              <a:spcAft>
                <a:spcPts val="0"/>
              </a:spcAft>
              <a:buNone/>
            </a:pPr>
            <a:br>
              <a:rPr lang="en" sz="1800">
                <a:latin typeface="Montserrat"/>
                <a:ea typeface="Montserrat"/>
                <a:cs typeface="Montserrat"/>
                <a:sym typeface="Montserrat"/>
              </a:rPr>
            </a:br>
            <a:endParaRPr sz="18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0" y="1200150"/>
            <a:ext cx="9144000" cy="388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latin typeface="Montserrat"/>
                <a:ea typeface="Montserrat"/>
                <a:cs typeface="Montserrat"/>
                <a:sym typeface="Montserrat"/>
              </a:rPr>
              <a:t>The World Happiness Report aggregates data from over 150 countries and quantifies well-being based on economic, social, and health indicators</a:t>
            </a:r>
            <a:r>
              <a:rPr lang="en">
                <a:latin typeface="Montserrat"/>
                <a:ea typeface="Montserrat"/>
                <a:cs typeface="Montserrat"/>
                <a:sym typeface="Montserrat"/>
              </a:rPr>
              <a:t>; these </a:t>
            </a:r>
            <a:r>
              <a:rPr lang="en">
                <a:latin typeface="Montserrat"/>
                <a:ea typeface="Montserrat"/>
                <a:cs typeface="Montserrat"/>
                <a:sym typeface="Montserrat"/>
              </a:rPr>
              <a:t>indicator</a:t>
            </a:r>
            <a:r>
              <a:rPr lang="en">
                <a:latin typeface="Montserrat"/>
                <a:ea typeface="Montserrat"/>
                <a:cs typeface="Montserrat"/>
                <a:sym typeface="Montserrat"/>
              </a:rPr>
              <a:t> m</a:t>
            </a:r>
            <a:r>
              <a:rPr lang="en">
                <a:latin typeface="Montserrat"/>
                <a:ea typeface="Montserrat"/>
                <a:cs typeface="Montserrat"/>
                <a:sym typeface="Montserrat"/>
              </a:rPr>
              <a:t>etrics include:</a:t>
            </a:r>
            <a:endParaRPr>
              <a:latin typeface="Montserrat"/>
              <a:ea typeface="Montserrat"/>
              <a:cs typeface="Montserrat"/>
              <a:sym typeface="Montserrat"/>
            </a:endParaRPr>
          </a:p>
          <a:p>
            <a:pPr indent="-254000" lvl="1" marL="742950" rtl="0" algn="l">
              <a:spcBef>
                <a:spcPts val="640"/>
              </a:spcBef>
              <a:spcAft>
                <a:spcPts val="0"/>
              </a:spcAft>
              <a:buClr>
                <a:schemeClr val="lt1"/>
              </a:buClr>
              <a:buSzPts val="1300"/>
              <a:buFont typeface="Montserrat"/>
              <a:buChar char="○"/>
            </a:pPr>
            <a:r>
              <a:rPr lang="en" sz="1300">
                <a:latin typeface="Montserrat"/>
                <a:ea typeface="Montserrat"/>
                <a:cs typeface="Montserrat"/>
                <a:sym typeface="Montserrat"/>
              </a:rPr>
              <a:t> GDP per capita</a:t>
            </a:r>
            <a:endParaRPr sz="1300">
              <a:latin typeface="Montserrat"/>
              <a:ea typeface="Montserrat"/>
              <a:cs typeface="Montserrat"/>
              <a:sym typeface="Montserrat"/>
            </a:endParaRPr>
          </a:p>
          <a:p>
            <a:pPr indent="-254000" lvl="1" marL="742950" rtl="0" algn="l">
              <a:spcBef>
                <a:spcPts val="0"/>
              </a:spcBef>
              <a:spcAft>
                <a:spcPts val="0"/>
              </a:spcAft>
              <a:buClr>
                <a:schemeClr val="lt1"/>
              </a:buClr>
              <a:buSzPts val="1300"/>
              <a:buFont typeface="Montserrat"/>
              <a:buChar char="○"/>
            </a:pPr>
            <a:r>
              <a:rPr lang="en" sz="1300">
                <a:latin typeface="Montserrat"/>
                <a:ea typeface="Montserrat"/>
                <a:cs typeface="Montserrat"/>
                <a:sym typeface="Montserrat"/>
              </a:rPr>
              <a:t> Social support</a:t>
            </a:r>
            <a:endParaRPr sz="1300">
              <a:latin typeface="Montserrat"/>
              <a:ea typeface="Montserrat"/>
              <a:cs typeface="Montserrat"/>
              <a:sym typeface="Montserrat"/>
            </a:endParaRPr>
          </a:p>
          <a:p>
            <a:pPr indent="-254000" lvl="1" marL="742950" rtl="0" algn="l">
              <a:spcBef>
                <a:spcPts val="0"/>
              </a:spcBef>
              <a:spcAft>
                <a:spcPts val="0"/>
              </a:spcAft>
              <a:buClr>
                <a:schemeClr val="lt1"/>
              </a:buClr>
              <a:buSzPts val="1300"/>
              <a:buFont typeface="Montserrat"/>
              <a:buChar char="○"/>
            </a:pPr>
            <a:r>
              <a:rPr lang="en" sz="1300">
                <a:latin typeface="Montserrat"/>
                <a:ea typeface="Montserrat"/>
                <a:cs typeface="Montserrat"/>
                <a:sym typeface="Montserrat"/>
              </a:rPr>
              <a:t> Healthy life expectancy</a:t>
            </a:r>
            <a:endParaRPr sz="1300">
              <a:latin typeface="Montserrat"/>
              <a:ea typeface="Montserrat"/>
              <a:cs typeface="Montserrat"/>
              <a:sym typeface="Montserrat"/>
            </a:endParaRPr>
          </a:p>
          <a:p>
            <a:pPr indent="-254000" lvl="1" marL="742950" rtl="0" algn="l">
              <a:spcBef>
                <a:spcPts val="0"/>
              </a:spcBef>
              <a:spcAft>
                <a:spcPts val="0"/>
              </a:spcAft>
              <a:buClr>
                <a:schemeClr val="lt1"/>
              </a:buClr>
              <a:buSzPts val="1300"/>
              <a:buFont typeface="Montserrat"/>
              <a:buChar char="○"/>
            </a:pPr>
            <a:r>
              <a:rPr lang="en" sz="1300">
                <a:latin typeface="Montserrat"/>
                <a:ea typeface="Montserrat"/>
                <a:cs typeface="Montserrat"/>
                <a:sym typeface="Montserrat"/>
              </a:rPr>
              <a:t> Freedom to make life choices</a:t>
            </a:r>
            <a:endParaRPr sz="1300">
              <a:latin typeface="Montserrat"/>
              <a:ea typeface="Montserrat"/>
              <a:cs typeface="Montserrat"/>
              <a:sym typeface="Montserrat"/>
            </a:endParaRPr>
          </a:p>
          <a:p>
            <a:pPr indent="-254000" lvl="1" marL="742950" rtl="0" algn="l">
              <a:spcBef>
                <a:spcPts val="0"/>
              </a:spcBef>
              <a:spcAft>
                <a:spcPts val="0"/>
              </a:spcAft>
              <a:buClr>
                <a:schemeClr val="lt1"/>
              </a:buClr>
              <a:buSzPts val="1300"/>
              <a:buFont typeface="Montserrat"/>
              <a:buChar char="○"/>
            </a:pPr>
            <a:r>
              <a:rPr lang="en" sz="1300">
                <a:latin typeface="Montserrat"/>
                <a:ea typeface="Montserrat"/>
                <a:cs typeface="Montserrat"/>
                <a:sym typeface="Montserrat"/>
              </a:rPr>
              <a:t> Generosity</a:t>
            </a:r>
            <a:endParaRPr sz="1300">
              <a:latin typeface="Montserrat"/>
              <a:ea typeface="Montserrat"/>
              <a:cs typeface="Montserrat"/>
              <a:sym typeface="Montserrat"/>
            </a:endParaRPr>
          </a:p>
          <a:p>
            <a:pPr indent="-254000" lvl="1" marL="742950" rtl="0" algn="l">
              <a:spcBef>
                <a:spcPts val="0"/>
              </a:spcBef>
              <a:spcAft>
                <a:spcPts val="0"/>
              </a:spcAft>
              <a:buClr>
                <a:schemeClr val="lt1"/>
              </a:buClr>
              <a:buSzPts val="1300"/>
              <a:buFont typeface="Montserrat"/>
              <a:buChar char="○"/>
            </a:pPr>
            <a:r>
              <a:rPr lang="en" sz="1300">
                <a:latin typeface="Montserrat"/>
                <a:ea typeface="Montserrat"/>
                <a:cs typeface="Montserrat"/>
                <a:sym typeface="Montserrat"/>
              </a:rPr>
              <a:t> Perceptions of corruption</a:t>
            </a:r>
            <a:endParaRPr sz="1300">
              <a:latin typeface="Montserrat"/>
              <a:ea typeface="Montserrat"/>
              <a:cs typeface="Montserrat"/>
              <a:sym typeface="Montserrat"/>
            </a:endParaRPr>
          </a:p>
          <a:p>
            <a:pPr indent="0" lvl="0" marL="0" rtl="0" algn="l">
              <a:spcBef>
                <a:spcPts val="640"/>
              </a:spcBef>
              <a:spcAft>
                <a:spcPts val="1200"/>
              </a:spcAft>
              <a:buNone/>
            </a:pPr>
            <a:r>
              <a:rPr lang="en">
                <a:latin typeface="Montserrat"/>
                <a:ea typeface="Montserrat"/>
                <a:cs typeface="Montserrat"/>
                <a:sym typeface="Montserrat"/>
              </a:rPr>
              <a:t>This datasets allows for comparisons between nationalities in order to obtain socio-economic information regarding metrics of happiness, and how it presents all across the world, allowing for the utilization of informic graphics that aptly </a:t>
            </a:r>
            <a:r>
              <a:rPr lang="en">
                <a:latin typeface="Montserrat"/>
                <a:ea typeface="Montserrat"/>
                <a:cs typeface="Montserrat"/>
                <a:sym typeface="Montserrat"/>
              </a:rPr>
              <a:t>investigates</a:t>
            </a:r>
            <a:r>
              <a:rPr lang="en">
                <a:latin typeface="Montserrat"/>
                <a:ea typeface="Montserrat"/>
                <a:cs typeface="Montserrat"/>
                <a:sym typeface="Montserrat"/>
              </a:rPr>
              <a:t> the datas insights .</a:t>
            </a:r>
            <a:br>
              <a:rPr lang="en">
                <a:latin typeface="Montserrat"/>
                <a:ea typeface="Montserrat"/>
                <a:cs typeface="Montserrat"/>
                <a:sym typeface="Montserrat"/>
              </a:rPr>
            </a:br>
            <a:r>
              <a:rPr lang="en">
                <a:latin typeface="Montserrat"/>
                <a:ea typeface="Montserrat"/>
                <a:cs typeface="Montserrat"/>
                <a:sym typeface="Montserrat"/>
              </a:rPr>
              <a:t>The dataset comes from the World </a:t>
            </a:r>
            <a:r>
              <a:rPr lang="en">
                <a:latin typeface="Montserrat"/>
                <a:ea typeface="Montserrat"/>
                <a:cs typeface="Montserrat"/>
                <a:sym typeface="Montserrat"/>
              </a:rPr>
              <a:t>Happiness</a:t>
            </a:r>
            <a:r>
              <a:rPr lang="en">
                <a:latin typeface="Montserrat"/>
                <a:ea typeface="Montserrat"/>
                <a:cs typeface="Montserrat"/>
                <a:sym typeface="Montserrat"/>
              </a:rPr>
              <a:t> Report, and was acquired through Kaggle. It ranks countries based on survey responses to life evaluation and key indicators including GDP per capita, social support, healthy life expectancy, freedom, generosity, and perceptions of corruption. The data is compiled from sources such as the Gallup World Poll and official national statistics. </a:t>
            </a:r>
            <a:r>
              <a:rPr i="1" lang="en" u="sng">
                <a:solidFill>
                  <a:schemeClr val="hlink"/>
                </a:solidFill>
                <a:latin typeface="Montserrat"/>
                <a:ea typeface="Montserrat"/>
                <a:cs typeface="Montserrat"/>
                <a:sym typeface="Montserrat"/>
                <a:hlinkClick r:id="rId3"/>
              </a:rPr>
              <a:t>https://www.kaggle.com/datasets/unsdsn/world-happiness</a:t>
            </a:r>
            <a:endParaRPr i="1">
              <a:latin typeface="Montserrat"/>
              <a:ea typeface="Montserrat"/>
              <a:cs typeface="Montserrat"/>
              <a:sym typeface="Montserrat"/>
            </a:endParaRPr>
          </a:p>
        </p:txBody>
      </p:sp>
      <p:sp>
        <p:nvSpPr>
          <p:cNvPr id="147" name="Google Shape;147;p15"/>
          <p:cNvSpPr txBox="1"/>
          <p:nvPr>
            <p:ph type="title"/>
          </p:nvPr>
        </p:nvSpPr>
        <p:spPr>
          <a:xfrm>
            <a:off x="0" y="205975"/>
            <a:ext cx="91440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60"/>
              <a:buFont typeface="Calibri"/>
              <a:buNone/>
            </a:pPr>
            <a:r>
              <a:rPr lang="en" sz="2660" u="sng"/>
              <a:t>Background: Why Happiness Data, and from where ?</a:t>
            </a:r>
            <a:endParaRPr sz="122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0" y="1200150"/>
            <a:ext cx="9144000" cy="39435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None/>
            </a:pPr>
            <a:r>
              <a:rPr lang="en" sz="2400">
                <a:latin typeface="Montserrat"/>
                <a:ea typeface="Montserrat"/>
                <a:cs typeface="Montserrat"/>
                <a:sym typeface="Montserrat"/>
              </a:rPr>
              <a:t>By Utilizing Shiny + Flexdashboard, this appli</a:t>
            </a:r>
            <a:r>
              <a:rPr lang="en" sz="2400">
                <a:latin typeface="Montserrat"/>
                <a:ea typeface="Montserrat"/>
                <a:cs typeface="Montserrat"/>
                <a:sym typeface="Montserrat"/>
              </a:rPr>
              <a:t>cation: </a:t>
            </a:r>
            <a:endParaRPr sz="2400">
              <a:latin typeface="Montserrat"/>
              <a:ea typeface="Montserrat"/>
              <a:cs typeface="Montserrat"/>
              <a:sym typeface="Montserrat"/>
            </a:endParaRPr>
          </a:p>
          <a:p>
            <a:pPr indent="-381000" lvl="1" marL="914400" rtl="0" algn="l">
              <a:spcBef>
                <a:spcPts val="0"/>
              </a:spcBef>
              <a:spcAft>
                <a:spcPts val="0"/>
              </a:spcAft>
              <a:buClr>
                <a:schemeClr val="lt1"/>
              </a:buClr>
              <a:buSzPts val="2400"/>
              <a:buFont typeface="Montserrat"/>
              <a:buChar char="○"/>
            </a:pPr>
            <a:r>
              <a:rPr lang="en" sz="2400">
                <a:latin typeface="Montserrat"/>
                <a:ea typeface="Montserrat"/>
                <a:cs typeface="Montserrat"/>
                <a:sym typeface="Montserrat"/>
              </a:rPr>
              <a:t>Visualizes happiness rankings across countries and region</a:t>
            </a:r>
            <a:r>
              <a:rPr lang="en" sz="2400">
                <a:latin typeface="Montserrat"/>
                <a:ea typeface="Montserrat"/>
                <a:cs typeface="Montserrat"/>
                <a:sym typeface="Montserrat"/>
              </a:rPr>
              <a:t>s</a:t>
            </a:r>
            <a:endParaRPr sz="2400">
              <a:latin typeface="Montserrat"/>
              <a:ea typeface="Montserrat"/>
              <a:cs typeface="Montserrat"/>
              <a:sym typeface="Montserrat"/>
            </a:endParaRPr>
          </a:p>
          <a:p>
            <a:pPr indent="-381000" lvl="1" marL="914400" rtl="0" algn="l">
              <a:spcBef>
                <a:spcPts val="0"/>
              </a:spcBef>
              <a:spcAft>
                <a:spcPts val="0"/>
              </a:spcAft>
              <a:buClr>
                <a:schemeClr val="lt1"/>
              </a:buClr>
              <a:buSzPts val="2400"/>
              <a:buFont typeface="Montserrat"/>
              <a:buChar char="○"/>
            </a:pPr>
            <a:r>
              <a:rPr lang="en" sz="2400">
                <a:latin typeface="Montserrat"/>
                <a:ea typeface="Montserrat"/>
                <a:cs typeface="Montserrat"/>
                <a:sym typeface="Montserrat"/>
              </a:rPr>
              <a:t>Allows users to explore relationships between GDP, health,</a:t>
            </a:r>
            <a:r>
              <a:rPr lang="en" sz="2400">
                <a:latin typeface="Montserrat"/>
                <a:ea typeface="Montserrat"/>
                <a:cs typeface="Montserrat"/>
                <a:sym typeface="Montserrat"/>
              </a:rPr>
              <a:t> </a:t>
            </a:r>
            <a:r>
              <a:rPr lang="en" sz="2400">
                <a:latin typeface="Montserrat"/>
                <a:ea typeface="Montserrat"/>
                <a:cs typeface="Montserrat"/>
                <a:sym typeface="Montserrat"/>
              </a:rPr>
              <a:t>and</a:t>
            </a:r>
            <a:r>
              <a:rPr lang="en" sz="2400">
                <a:latin typeface="Montserrat"/>
                <a:ea typeface="Montserrat"/>
                <a:cs typeface="Montserrat"/>
                <a:sym typeface="Montserrat"/>
              </a:rPr>
              <a:t> </a:t>
            </a:r>
            <a:r>
              <a:rPr lang="en" sz="2400">
                <a:latin typeface="Montserrat"/>
                <a:ea typeface="Montserrat"/>
                <a:cs typeface="Montserrat"/>
                <a:sym typeface="Montserrat"/>
              </a:rPr>
              <a:t>happiness</a:t>
            </a:r>
            <a:endParaRPr sz="2400">
              <a:latin typeface="Montserrat"/>
              <a:ea typeface="Montserrat"/>
              <a:cs typeface="Montserrat"/>
              <a:sym typeface="Montserrat"/>
            </a:endParaRPr>
          </a:p>
          <a:p>
            <a:pPr indent="-381000" lvl="1" marL="914400" rtl="0" algn="l">
              <a:spcBef>
                <a:spcPts val="0"/>
              </a:spcBef>
              <a:spcAft>
                <a:spcPts val="0"/>
              </a:spcAft>
              <a:buClr>
                <a:schemeClr val="lt1"/>
              </a:buClr>
              <a:buSzPts val="2400"/>
              <a:buFont typeface="Montserrat"/>
              <a:buChar char="○"/>
            </a:pPr>
            <a:r>
              <a:rPr lang="en" sz="2400">
                <a:latin typeface="Montserrat"/>
                <a:ea typeface="Montserrat"/>
                <a:cs typeface="Montserrat"/>
                <a:sym typeface="Montserrat"/>
              </a:rPr>
              <a:t>Applies PCA to uncover latent structures in well-being</a:t>
            </a:r>
            <a:r>
              <a:rPr lang="en" sz="2400">
                <a:latin typeface="Montserrat"/>
                <a:ea typeface="Montserrat"/>
                <a:cs typeface="Montserrat"/>
                <a:sym typeface="Montserrat"/>
              </a:rPr>
              <a:t> </a:t>
            </a:r>
            <a:r>
              <a:rPr lang="en" sz="2400">
                <a:latin typeface="Montserrat"/>
                <a:ea typeface="Montserrat"/>
                <a:cs typeface="Montserrat"/>
                <a:sym typeface="Montserrat"/>
              </a:rPr>
              <a:t>indicator</a:t>
            </a:r>
            <a:r>
              <a:rPr lang="en" sz="2400">
                <a:latin typeface="Montserrat"/>
                <a:ea typeface="Montserrat"/>
                <a:cs typeface="Montserrat"/>
                <a:sym typeface="Montserrat"/>
              </a:rPr>
              <a:t>s</a:t>
            </a:r>
            <a:endParaRPr sz="2400">
              <a:latin typeface="Montserrat"/>
              <a:ea typeface="Montserrat"/>
              <a:cs typeface="Montserrat"/>
              <a:sym typeface="Montserrat"/>
            </a:endParaRPr>
          </a:p>
          <a:p>
            <a:pPr indent="-381000" lvl="1" marL="914400" rtl="0" algn="l">
              <a:spcBef>
                <a:spcPts val="0"/>
              </a:spcBef>
              <a:spcAft>
                <a:spcPts val="0"/>
              </a:spcAft>
              <a:buClr>
                <a:schemeClr val="lt1"/>
              </a:buClr>
              <a:buSzPts val="2400"/>
              <a:buChar char="○"/>
            </a:pPr>
            <a:r>
              <a:rPr lang="en" sz="2400">
                <a:latin typeface="Montserrat"/>
                <a:ea typeface="Montserrat"/>
                <a:cs typeface="Montserrat"/>
                <a:sym typeface="Montserrat"/>
              </a:rPr>
              <a:t>Enables filtering and interactiv</a:t>
            </a:r>
            <a:r>
              <a:rPr lang="en" sz="2400">
                <a:latin typeface="Montserrat"/>
                <a:ea typeface="Montserrat"/>
                <a:cs typeface="Montserrat"/>
                <a:sym typeface="Montserrat"/>
              </a:rPr>
              <a:t>ity </a:t>
            </a:r>
            <a:r>
              <a:rPr lang="en" sz="2400">
                <a:latin typeface="Montserrat"/>
                <a:ea typeface="Montserrat"/>
                <a:cs typeface="Montserrat"/>
                <a:sym typeface="Montserrat"/>
              </a:rPr>
              <a:t>with regional focus</a:t>
            </a:r>
            <a:endParaRPr sz="2400">
              <a:latin typeface="Montserrat"/>
              <a:ea typeface="Montserrat"/>
              <a:cs typeface="Montserrat"/>
              <a:sym typeface="Montserrat"/>
            </a:endParaRPr>
          </a:p>
          <a:p>
            <a:pPr indent="0" lvl="0" marL="0" rtl="0" algn="l">
              <a:spcBef>
                <a:spcPts val="0"/>
              </a:spcBef>
              <a:spcAft>
                <a:spcPts val="0"/>
              </a:spcAft>
              <a:buNone/>
            </a:pPr>
            <a:r>
              <a:rPr lang="en" sz="2400">
                <a:latin typeface="Montserrat"/>
                <a:ea typeface="Montserrat"/>
                <a:cs typeface="Montserrat"/>
                <a:sym typeface="Montserrat"/>
              </a:rPr>
              <a:t>Target audience: Academics, policymakers, and public data users.</a:t>
            </a:r>
            <a:endParaRPr sz="2400">
              <a:latin typeface="Montserrat"/>
              <a:ea typeface="Montserrat"/>
              <a:cs typeface="Montserrat"/>
              <a:sym typeface="Montserrat"/>
            </a:endParaRPr>
          </a:p>
        </p:txBody>
      </p:sp>
      <p:sp>
        <p:nvSpPr>
          <p:cNvPr id="153" name="Google Shape;153;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000" u="sng"/>
              <a:t>Application </a:t>
            </a:r>
            <a:r>
              <a:rPr lang="en" sz="4000" u="sng"/>
              <a:t>Objective </a:t>
            </a:r>
            <a:endParaRPr sz="40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u="sng"/>
              <a:t>Application Features</a:t>
            </a:r>
            <a:endParaRPr u="sng"/>
          </a:p>
        </p:txBody>
      </p:sp>
      <p:sp>
        <p:nvSpPr>
          <p:cNvPr id="159" name="Google Shape;159;p17"/>
          <p:cNvSpPr txBox="1"/>
          <p:nvPr>
            <p:ph idx="1" type="body"/>
          </p:nvPr>
        </p:nvSpPr>
        <p:spPr>
          <a:xfrm>
            <a:off x="0" y="1200150"/>
            <a:ext cx="9144000" cy="394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100">
                <a:latin typeface="Montserrat"/>
                <a:ea typeface="Montserrat"/>
                <a:cs typeface="Montserrat"/>
                <a:sym typeface="Montserrat"/>
              </a:rPr>
              <a:t>The app provides:</a:t>
            </a:r>
            <a:endParaRPr sz="2100">
              <a:latin typeface="Montserrat"/>
              <a:ea typeface="Montserrat"/>
              <a:cs typeface="Montserrat"/>
              <a:sym typeface="Montserrat"/>
            </a:endParaRPr>
          </a:p>
          <a:p>
            <a:pPr indent="-304800" lvl="1" marL="742950" rtl="0" algn="l">
              <a:spcBef>
                <a:spcPts val="0"/>
              </a:spcBef>
              <a:spcAft>
                <a:spcPts val="0"/>
              </a:spcAft>
              <a:buClr>
                <a:schemeClr val="lt1"/>
              </a:buClr>
              <a:buSzPts val="2100"/>
              <a:buFont typeface="Montserrat"/>
              <a:buChar char="○"/>
            </a:pPr>
            <a:r>
              <a:rPr lang="en" sz="2100">
                <a:latin typeface="Montserrat"/>
                <a:ea typeface="Montserrat"/>
                <a:cs typeface="Montserrat"/>
                <a:sym typeface="Montserrat"/>
              </a:rPr>
              <a:t>Region filter to isolate groups of countries</a:t>
            </a:r>
            <a:endParaRPr sz="2100">
              <a:latin typeface="Montserrat"/>
              <a:ea typeface="Montserrat"/>
              <a:cs typeface="Montserrat"/>
              <a:sym typeface="Montserrat"/>
            </a:endParaRPr>
          </a:p>
          <a:p>
            <a:pPr indent="-304800" lvl="1" marL="742950" rtl="0" algn="l">
              <a:spcBef>
                <a:spcPts val="0"/>
              </a:spcBef>
              <a:spcAft>
                <a:spcPts val="0"/>
              </a:spcAft>
              <a:buClr>
                <a:schemeClr val="lt1"/>
              </a:buClr>
              <a:buSzPts val="2100"/>
              <a:buFont typeface="Montserrat"/>
              <a:buChar char="○"/>
            </a:pPr>
            <a:r>
              <a:rPr lang="en" sz="2100">
                <a:latin typeface="Montserrat"/>
                <a:ea typeface="Montserrat"/>
                <a:cs typeface="Montserrat"/>
                <a:sym typeface="Montserrat"/>
              </a:rPr>
              <a:t>A toggle to show/hide legends</a:t>
            </a:r>
            <a:endParaRPr sz="2100">
              <a:latin typeface="Montserrat"/>
              <a:ea typeface="Montserrat"/>
              <a:cs typeface="Montserrat"/>
              <a:sym typeface="Montserrat"/>
            </a:endParaRPr>
          </a:p>
          <a:p>
            <a:pPr indent="-304800" lvl="1" marL="742950" rtl="0" algn="l">
              <a:spcBef>
                <a:spcPts val="0"/>
              </a:spcBef>
              <a:spcAft>
                <a:spcPts val="0"/>
              </a:spcAft>
              <a:buClr>
                <a:schemeClr val="lt1"/>
              </a:buClr>
              <a:buSzPts val="2100"/>
              <a:buFont typeface="Montserrat"/>
              <a:buChar char="○"/>
            </a:pPr>
            <a:r>
              <a:rPr lang="en" sz="2100">
                <a:latin typeface="Montserrat"/>
                <a:ea typeface="Montserrat"/>
                <a:cs typeface="Montserrat"/>
                <a:sym typeface="Montserrat"/>
              </a:rPr>
              <a:t>Tabbed visual interface </a:t>
            </a:r>
            <a:r>
              <a:rPr lang="en" sz="2100">
                <a:latin typeface="Montserrat"/>
                <a:ea typeface="Montserrat"/>
                <a:cs typeface="Montserrat"/>
                <a:sym typeface="Montserrat"/>
              </a:rPr>
              <a:t>for:</a:t>
            </a:r>
            <a:endParaRPr sz="2100">
              <a:latin typeface="Montserrat"/>
              <a:ea typeface="Montserrat"/>
              <a:cs typeface="Montserrat"/>
              <a:sym typeface="Montserrat"/>
            </a:endParaRPr>
          </a:p>
          <a:p>
            <a:pPr indent="-247650" lvl="2" marL="1143000" rtl="0" algn="l">
              <a:spcBef>
                <a:spcPts val="0"/>
              </a:spcBef>
              <a:spcAft>
                <a:spcPts val="0"/>
              </a:spcAft>
              <a:buClr>
                <a:schemeClr val="lt1"/>
              </a:buClr>
              <a:buSzPts val="2100"/>
              <a:buFont typeface="Montserrat"/>
              <a:buChar char="■"/>
            </a:pPr>
            <a:r>
              <a:rPr lang="en" sz="2100">
                <a:latin typeface="Montserrat"/>
                <a:ea typeface="Montserrat"/>
                <a:cs typeface="Montserrat"/>
                <a:sym typeface="Montserrat"/>
              </a:rPr>
              <a:t>Top 10 happiest </a:t>
            </a:r>
            <a:r>
              <a:rPr lang="en" sz="2100">
                <a:latin typeface="Montserrat"/>
                <a:ea typeface="Montserrat"/>
                <a:cs typeface="Montserrat"/>
                <a:sym typeface="Montserrat"/>
              </a:rPr>
              <a:t>countries</a:t>
            </a:r>
            <a:endParaRPr sz="2100">
              <a:latin typeface="Montserrat"/>
              <a:ea typeface="Montserrat"/>
              <a:cs typeface="Montserrat"/>
              <a:sym typeface="Montserrat"/>
            </a:endParaRPr>
          </a:p>
          <a:p>
            <a:pPr indent="-247650" lvl="2" marL="1143000" rtl="0" algn="l">
              <a:spcBef>
                <a:spcPts val="0"/>
              </a:spcBef>
              <a:spcAft>
                <a:spcPts val="0"/>
              </a:spcAft>
              <a:buClr>
                <a:schemeClr val="lt1"/>
              </a:buClr>
              <a:buSzPts val="2100"/>
              <a:buFont typeface="Montserrat"/>
              <a:buChar char="■"/>
            </a:pPr>
            <a:r>
              <a:rPr lang="en" sz="2100">
                <a:latin typeface="Montserrat"/>
                <a:ea typeface="Montserrat"/>
                <a:cs typeface="Montserrat"/>
                <a:sym typeface="Montserrat"/>
              </a:rPr>
              <a:t>GDP vs. Happiness Score (interactive scatterplot</a:t>
            </a:r>
            <a:r>
              <a:rPr lang="en" sz="2100">
                <a:latin typeface="Montserrat"/>
                <a:ea typeface="Montserrat"/>
                <a:cs typeface="Montserrat"/>
                <a:sym typeface="Montserrat"/>
              </a:rPr>
              <a:t>)</a:t>
            </a:r>
            <a:endParaRPr sz="2100">
              <a:latin typeface="Montserrat"/>
              <a:ea typeface="Montserrat"/>
              <a:cs typeface="Montserrat"/>
              <a:sym typeface="Montserrat"/>
            </a:endParaRPr>
          </a:p>
          <a:p>
            <a:pPr indent="-247650" lvl="2" marL="1143000" rtl="0" algn="l">
              <a:spcBef>
                <a:spcPts val="0"/>
              </a:spcBef>
              <a:spcAft>
                <a:spcPts val="0"/>
              </a:spcAft>
              <a:buClr>
                <a:schemeClr val="lt1"/>
              </a:buClr>
              <a:buSzPts val="2100"/>
              <a:buFont typeface="Montserrat"/>
              <a:buChar char="■"/>
            </a:pPr>
            <a:r>
              <a:rPr lang="en" sz="2100">
                <a:latin typeface="Montserrat"/>
                <a:ea typeface="Montserrat"/>
                <a:cs typeface="Montserrat"/>
                <a:sym typeface="Montserrat"/>
              </a:rPr>
              <a:t>Principal Component Analysis (PCA) plot</a:t>
            </a:r>
            <a:endParaRPr sz="2100">
              <a:latin typeface="Montserrat"/>
              <a:ea typeface="Montserrat"/>
              <a:cs typeface="Montserrat"/>
              <a:sym typeface="Montserrat"/>
            </a:endParaRPr>
          </a:p>
          <a:p>
            <a:pPr indent="-247650" lvl="2" marL="1143000" rtl="0" algn="l">
              <a:spcBef>
                <a:spcPts val="0"/>
              </a:spcBef>
              <a:spcAft>
                <a:spcPts val="0"/>
              </a:spcAft>
              <a:buClr>
                <a:schemeClr val="lt1"/>
              </a:buClr>
              <a:buSzPts val="2100"/>
              <a:buFont typeface="Montserrat"/>
              <a:buChar char="■"/>
            </a:pPr>
            <a:r>
              <a:rPr lang="en" sz="2100">
                <a:latin typeface="Montserrat"/>
                <a:ea typeface="Montserrat"/>
                <a:cs typeface="Montserrat"/>
                <a:sym typeface="Montserrat"/>
              </a:rPr>
              <a:t>Full interactive data table with export options</a:t>
            </a:r>
            <a:endParaRPr sz="2100">
              <a:latin typeface="Montserrat"/>
              <a:ea typeface="Montserrat"/>
              <a:cs typeface="Montserrat"/>
              <a:sym typeface="Montserrat"/>
            </a:endParaRPr>
          </a:p>
          <a:p>
            <a:pPr indent="-139700" lvl="0" marL="342900" rtl="0" algn="l">
              <a:spcBef>
                <a:spcPts val="640"/>
              </a:spcBef>
              <a:spcAft>
                <a:spcPts val="0"/>
              </a:spcAft>
              <a:buClr>
                <a:schemeClr val="dk1"/>
              </a:buClr>
              <a:buSzPts val="3200"/>
              <a:buNone/>
            </a:pPr>
            <a:r>
              <a:t/>
            </a:r>
            <a:endParaRPr sz="2100">
              <a:latin typeface="Montserrat"/>
              <a:ea typeface="Montserrat"/>
              <a:cs typeface="Montserrat"/>
              <a:sym typeface="Montserrat"/>
            </a:endParaRPr>
          </a:p>
          <a:p>
            <a:pPr indent="0" lvl="0" marL="0" rtl="0" algn="l">
              <a:spcBef>
                <a:spcPts val="640"/>
              </a:spcBef>
              <a:spcAft>
                <a:spcPts val="1200"/>
              </a:spcAft>
              <a:buNone/>
            </a:pPr>
            <a:r>
              <a:rPr lang="en" sz="2100">
                <a:latin typeface="Montserrat"/>
                <a:ea typeface="Montserrat"/>
                <a:cs typeface="Montserrat"/>
                <a:sym typeface="Montserrat"/>
              </a:rPr>
              <a:t>Built </a:t>
            </a:r>
            <a:r>
              <a:rPr lang="en" sz="2100">
                <a:latin typeface="Montserrat"/>
                <a:ea typeface="Montserrat"/>
                <a:cs typeface="Montserrat"/>
                <a:sym typeface="Montserrat"/>
              </a:rPr>
              <a:t>using </a:t>
            </a:r>
            <a:r>
              <a:rPr lang="en" sz="2100">
                <a:latin typeface="Montserrat"/>
                <a:ea typeface="Montserrat"/>
                <a:cs typeface="Montserrat"/>
                <a:sym typeface="Montserrat"/>
              </a:rPr>
              <a:t>R with tidyverse, plotly, DT, and FactoMineR and extras.</a:t>
            </a:r>
            <a:endParaRPr sz="21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60"/>
              <a:buFont typeface="Calibri"/>
              <a:buNone/>
            </a:pPr>
            <a:r>
              <a:rPr lang="en" sz="3759" u="sng"/>
              <a:t>Insight 1: Who Are the Happiest?</a:t>
            </a:r>
            <a:endParaRPr sz="2320" u="sng"/>
          </a:p>
        </p:txBody>
      </p:sp>
      <p:sp>
        <p:nvSpPr>
          <p:cNvPr id="165" name="Google Shape;165;p18"/>
          <p:cNvSpPr txBox="1"/>
          <p:nvPr>
            <p:ph idx="1" type="body"/>
          </p:nvPr>
        </p:nvSpPr>
        <p:spPr>
          <a:xfrm>
            <a:off x="0" y="1200150"/>
            <a:ext cx="9144000" cy="394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300">
                <a:latin typeface="Montserrat"/>
                <a:ea typeface="Montserrat"/>
                <a:cs typeface="Montserrat"/>
                <a:sym typeface="Montserrat"/>
              </a:rPr>
              <a:t>Observation:</a:t>
            </a:r>
            <a:endParaRPr sz="2300">
              <a:latin typeface="Montserrat"/>
              <a:ea typeface="Montserrat"/>
              <a:cs typeface="Montserrat"/>
              <a:sym typeface="Montserrat"/>
            </a:endParaRPr>
          </a:p>
          <a:p>
            <a:pPr indent="-317500" lvl="1" marL="742950" rtl="0" algn="l">
              <a:spcBef>
                <a:spcPts val="0"/>
              </a:spcBef>
              <a:spcAft>
                <a:spcPts val="0"/>
              </a:spcAft>
              <a:buClr>
                <a:schemeClr val="lt1"/>
              </a:buClr>
              <a:buSzPts val="2300"/>
              <a:buFont typeface="Montserrat"/>
              <a:buChar char="○"/>
            </a:pPr>
            <a:r>
              <a:rPr lang="en" sz="2300">
                <a:latin typeface="Montserrat"/>
                <a:ea typeface="Montserrat"/>
                <a:cs typeface="Montserrat"/>
                <a:sym typeface="Montserrat"/>
              </a:rPr>
              <a:t>Western European countries dominate the top happiness rankings.</a:t>
            </a:r>
            <a:endParaRPr sz="2300">
              <a:latin typeface="Montserrat"/>
              <a:ea typeface="Montserrat"/>
              <a:cs typeface="Montserrat"/>
              <a:sym typeface="Montserrat"/>
            </a:endParaRPr>
          </a:p>
          <a:p>
            <a:pPr indent="-317500" lvl="1" marL="742950" rtl="0" algn="l">
              <a:spcBef>
                <a:spcPts val="0"/>
              </a:spcBef>
              <a:spcAft>
                <a:spcPts val="0"/>
              </a:spcAft>
              <a:buClr>
                <a:schemeClr val="lt1"/>
              </a:buClr>
              <a:buSzPts val="2300"/>
              <a:buChar char="○"/>
            </a:pPr>
            <a:r>
              <a:rPr lang="en" sz="2300">
                <a:latin typeface="Montserrat"/>
                <a:ea typeface="Montserrat"/>
                <a:cs typeface="Montserrat"/>
                <a:sym typeface="Montserrat"/>
              </a:rPr>
              <a:t>S</a:t>
            </a:r>
            <a:r>
              <a:rPr lang="en" sz="2300">
                <a:latin typeface="Montserrat"/>
                <a:ea typeface="Montserrat"/>
                <a:cs typeface="Montserrat"/>
                <a:sym typeface="Montserrat"/>
              </a:rPr>
              <a:t>ocial support</a:t>
            </a:r>
            <a:r>
              <a:rPr lang="en" sz="2300">
                <a:latin typeface="Montserrat"/>
                <a:ea typeface="Montserrat"/>
                <a:cs typeface="Montserrat"/>
                <a:sym typeface="Montserrat"/>
              </a:rPr>
              <a:t> and</a:t>
            </a:r>
            <a:r>
              <a:rPr lang="en" sz="2300">
                <a:latin typeface="Montserrat"/>
                <a:ea typeface="Montserrat"/>
                <a:cs typeface="Montserrat"/>
                <a:sym typeface="Montserrat"/>
              </a:rPr>
              <a:t> </a:t>
            </a:r>
            <a:r>
              <a:rPr lang="en" sz="2300">
                <a:latin typeface="Montserrat"/>
                <a:ea typeface="Montserrat"/>
                <a:cs typeface="Montserrat"/>
                <a:sym typeface="Montserrat"/>
              </a:rPr>
              <a:t>GDP per capita </a:t>
            </a:r>
            <a:r>
              <a:rPr lang="en" sz="2300">
                <a:latin typeface="Montserrat"/>
                <a:ea typeface="Montserrat"/>
                <a:cs typeface="Montserrat"/>
                <a:sym typeface="Montserrat"/>
              </a:rPr>
              <a:t>appear strongly correlated with happiness.</a:t>
            </a:r>
            <a:endParaRPr sz="2300">
              <a:latin typeface="Montserrat"/>
              <a:ea typeface="Montserrat"/>
              <a:cs typeface="Montserrat"/>
              <a:sym typeface="Montserrat"/>
            </a:endParaRPr>
          </a:p>
          <a:p>
            <a:pPr indent="-139700" lvl="0" marL="342900" rtl="0" algn="l">
              <a:spcBef>
                <a:spcPts val="640"/>
              </a:spcBef>
              <a:spcAft>
                <a:spcPts val="0"/>
              </a:spcAft>
              <a:buClr>
                <a:schemeClr val="dk1"/>
              </a:buClr>
              <a:buSzPts val="3200"/>
              <a:buNone/>
            </a:pPr>
            <a:r>
              <a:t/>
            </a:r>
            <a:endParaRPr sz="2300">
              <a:latin typeface="Montserrat"/>
              <a:ea typeface="Montserrat"/>
              <a:cs typeface="Montserrat"/>
              <a:sym typeface="Montserrat"/>
            </a:endParaRPr>
          </a:p>
          <a:p>
            <a:pPr indent="0" lvl="0" marL="0" rtl="0" algn="l">
              <a:spcBef>
                <a:spcPts val="640"/>
              </a:spcBef>
              <a:spcAft>
                <a:spcPts val="0"/>
              </a:spcAft>
              <a:buNone/>
            </a:pPr>
            <a:r>
              <a:rPr lang="en" sz="2300">
                <a:latin typeface="Montserrat"/>
                <a:ea typeface="Montserrat"/>
                <a:cs typeface="Montserrat"/>
                <a:sym typeface="Montserrat"/>
              </a:rPr>
              <a:t>Implication:</a:t>
            </a:r>
            <a:endParaRPr sz="2300">
              <a:latin typeface="Montserrat"/>
              <a:ea typeface="Montserrat"/>
              <a:cs typeface="Montserrat"/>
              <a:sym typeface="Montserrat"/>
            </a:endParaRPr>
          </a:p>
          <a:p>
            <a:pPr indent="-317500" lvl="1" marL="742950" rtl="0" algn="l">
              <a:spcBef>
                <a:spcPts val="640"/>
              </a:spcBef>
              <a:spcAft>
                <a:spcPts val="0"/>
              </a:spcAft>
              <a:buClr>
                <a:schemeClr val="lt1"/>
              </a:buClr>
              <a:buSzPts val="2300"/>
              <a:buFont typeface="Montserrat"/>
              <a:buChar char="○"/>
            </a:pPr>
            <a:r>
              <a:rPr lang="en" sz="2300">
                <a:latin typeface="Montserrat"/>
                <a:ea typeface="Montserrat"/>
                <a:cs typeface="Montserrat"/>
                <a:sym typeface="Montserrat"/>
              </a:rPr>
              <a:t>Policies that prioritize economic stability and community welfare may improve national well-being.</a:t>
            </a:r>
            <a:endParaRPr sz="23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60"/>
              <a:buFont typeface="Calibri"/>
              <a:buNone/>
            </a:pPr>
            <a:r>
              <a:rPr lang="en" sz="3300" u="sng"/>
              <a:t>Insight 2: Money Can Buy Happiness?</a:t>
            </a:r>
            <a:endParaRPr sz="3300" u="sng"/>
          </a:p>
        </p:txBody>
      </p:sp>
      <p:sp>
        <p:nvSpPr>
          <p:cNvPr id="171" name="Google Shape;171;p19"/>
          <p:cNvSpPr txBox="1"/>
          <p:nvPr>
            <p:ph idx="1" type="body"/>
          </p:nvPr>
        </p:nvSpPr>
        <p:spPr>
          <a:xfrm>
            <a:off x="0" y="1200150"/>
            <a:ext cx="9144000" cy="394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300">
                <a:latin typeface="Montserrat"/>
                <a:ea typeface="Montserrat"/>
                <a:cs typeface="Montserrat"/>
                <a:sym typeface="Montserrat"/>
              </a:rPr>
              <a:t>Observation:</a:t>
            </a:r>
            <a:endParaRPr sz="2300">
              <a:latin typeface="Montserrat"/>
              <a:ea typeface="Montserrat"/>
              <a:cs typeface="Montserrat"/>
              <a:sym typeface="Montserrat"/>
            </a:endParaRPr>
          </a:p>
          <a:p>
            <a:pPr indent="-317500" lvl="1" marL="742950" rtl="0" algn="l">
              <a:spcBef>
                <a:spcPts val="0"/>
              </a:spcBef>
              <a:spcAft>
                <a:spcPts val="0"/>
              </a:spcAft>
              <a:buClr>
                <a:schemeClr val="lt1"/>
              </a:buClr>
              <a:buSzPts val="2300"/>
              <a:buFont typeface="Montserrat"/>
              <a:buChar char="○"/>
            </a:pPr>
            <a:r>
              <a:rPr lang="en" sz="2300">
                <a:latin typeface="Montserrat"/>
                <a:ea typeface="Montserrat"/>
                <a:cs typeface="Montserrat"/>
                <a:sym typeface="Montserrat"/>
              </a:rPr>
              <a:t>There is a positive </a:t>
            </a:r>
            <a:r>
              <a:rPr lang="en" sz="2300">
                <a:latin typeface="Montserrat"/>
                <a:ea typeface="Montserrat"/>
                <a:cs typeface="Montserrat"/>
                <a:sym typeface="Montserrat"/>
              </a:rPr>
              <a:t>but nonlinear </a:t>
            </a:r>
            <a:r>
              <a:rPr lang="en" sz="2300">
                <a:latin typeface="Montserrat"/>
                <a:ea typeface="Montserrat"/>
                <a:cs typeface="Montserrat"/>
                <a:sym typeface="Montserrat"/>
              </a:rPr>
              <a:t>relationship between GDP and happiness.</a:t>
            </a:r>
            <a:endParaRPr sz="2300">
              <a:latin typeface="Montserrat"/>
              <a:ea typeface="Montserrat"/>
              <a:cs typeface="Montserrat"/>
              <a:sym typeface="Montserrat"/>
            </a:endParaRPr>
          </a:p>
          <a:p>
            <a:pPr indent="-317500" lvl="1" marL="742950" rtl="0" algn="l">
              <a:spcBef>
                <a:spcPts val="0"/>
              </a:spcBef>
              <a:spcAft>
                <a:spcPts val="0"/>
              </a:spcAft>
              <a:buClr>
                <a:schemeClr val="lt1"/>
              </a:buClr>
              <a:buSzPts val="2300"/>
              <a:buFont typeface="Montserrat"/>
              <a:buChar char="○"/>
            </a:pPr>
            <a:r>
              <a:rPr lang="en" sz="2300">
                <a:latin typeface="Montserrat"/>
                <a:ea typeface="Montserrat"/>
                <a:cs typeface="Montserrat"/>
                <a:sym typeface="Montserrat"/>
              </a:rPr>
              <a:t>Beyond a certain income level, additional wealth adds diminishing returns.</a:t>
            </a:r>
            <a:endParaRPr sz="2300">
              <a:latin typeface="Montserrat"/>
              <a:ea typeface="Montserrat"/>
              <a:cs typeface="Montserrat"/>
              <a:sym typeface="Montserrat"/>
            </a:endParaRPr>
          </a:p>
          <a:p>
            <a:pPr indent="-139700" lvl="0" marL="342900" rtl="0" algn="l">
              <a:spcBef>
                <a:spcPts val="640"/>
              </a:spcBef>
              <a:spcAft>
                <a:spcPts val="0"/>
              </a:spcAft>
              <a:buClr>
                <a:schemeClr val="dk1"/>
              </a:buClr>
              <a:buSzPts val="3200"/>
              <a:buNone/>
            </a:pPr>
            <a:r>
              <a:t/>
            </a:r>
            <a:endParaRPr sz="2300">
              <a:latin typeface="Montserrat"/>
              <a:ea typeface="Montserrat"/>
              <a:cs typeface="Montserrat"/>
              <a:sym typeface="Montserrat"/>
            </a:endParaRPr>
          </a:p>
          <a:p>
            <a:pPr indent="0" lvl="0" marL="0" rtl="0" algn="l">
              <a:spcBef>
                <a:spcPts val="640"/>
              </a:spcBef>
              <a:spcAft>
                <a:spcPts val="0"/>
              </a:spcAft>
              <a:buNone/>
            </a:pPr>
            <a:r>
              <a:rPr lang="en" sz="2300">
                <a:latin typeface="Montserrat"/>
                <a:ea typeface="Montserrat"/>
                <a:cs typeface="Montserrat"/>
                <a:sym typeface="Montserrat"/>
              </a:rPr>
              <a:t>Implication:</a:t>
            </a:r>
            <a:endParaRPr sz="2300">
              <a:latin typeface="Montserrat"/>
              <a:ea typeface="Montserrat"/>
              <a:cs typeface="Montserrat"/>
              <a:sym typeface="Montserrat"/>
            </a:endParaRPr>
          </a:p>
          <a:p>
            <a:pPr indent="-317500" lvl="1" marL="742950" rtl="0" algn="l">
              <a:spcBef>
                <a:spcPts val="640"/>
              </a:spcBef>
              <a:spcAft>
                <a:spcPts val="0"/>
              </a:spcAft>
              <a:buClr>
                <a:schemeClr val="lt1"/>
              </a:buClr>
              <a:buSzPts val="2300"/>
              <a:buFont typeface="Montserrat"/>
              <a:buChar char="○"/>
            </a:pPr>
            <a:r>
              <a:rPr lang="en" sz="2300">
                <a:latin typeface="Montserrat"/>
                <a:ea typeface="Montserrat"/>
                <a:cs typeface="Montserrat"/>
                <a:sym typeface="Montserrat"/>
              </a:rPr>
              <a:t>GDP is necessary but not sufficient—social, health, and freedom factors also matter.</a:t>
            </a:r>
            <a:endParaRPr sz="23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60"/>
              <a:buFont typeface="Calibri"/>
              <a:buNone/>
            </a:pPr>
            <a:r>
              <a:rPr lang="en" sz="3600" u="sng"/>
              <a:t>Insight 3: What Drives Happiness?</a:t>
            </a:r>
            <a:endParaRPr sz="3600" u="sng"/>
          </a:p>
        </p:txBody>
      </p:sp>
      <p:sp>
        <p:nvSpPr>
          <p:cNvPr id="177" name="Google Shape;177;p20"/>
          <p:cNvSpPr txBox="1"/>
          <p:nvPr>
            <p:ph idx="1" type="body"/>
          </p:nvPr>
        </p:nvSpPr>
        <p:spPr>
          <a:xfrm>
            <a:off x="0" y="1200150"/>
            <a:ext cx="9144000" cy="394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100">
                <a:latin typeface="Montserrat"/>
                <a:ea typeface="Montserrat"/>
                <a:cs typeface="Montserrat"/>
                <a:sym typeface="Montserrat"/>
              </a:rPr>
              <a:t>Using Principal Component Analysis (PCA):</a:t>
            </a:r>
            <a:endParaRPr sz="2100">
              <a:latin typeface="Montserrat"/>
              <a:ea typeface="Montserrat"/>
              <a:cs typeface="Montserrat"/>
              <a:sym typeface="Montserrat"/>
            </a:endParaRPr>
          </a:p>
          <a:p>
            <a:pPr indent="-304800" lvl="1" marL="742950" rtl="0" algn="l">
              <a:spcBef>
                <a:spcPts val="640"/>
              </a:spcBef>
              <a:spcAft>
                <a:spcPts val="0"/>
              </a:spcAft>
              <a:buClr>
                <a:schemeClr val="lt1"/>
              </a:buClr>
              <a:buSzPts val="2100"/>
              <a:buChar char="○"/>
            </a:pPr>
            <a:r>
              <a:rPr lang="en" sz="2100">
                <a:latin typeface="Montserrat"/>
                <a:ea typeface="Montserrat"/>
                <a:cs typeface="Montserrat"/>
                <a:sym typeface="Montserrat"/>
              </a:rPr>
              <a:t>dimensionality of the data is reduced to explore hidden </a:t>
            </a:r>
            <a:r>
              <a:rPr lang="en" sz="2100">
                <a:latin typeface="Montserrat"/>
                <a:ea typeface="Montserrat"/>
                <a:cs typeface="Montserrat"/>
                <a:sym typeface="Montserrat"/>
              </a:rPr>
              <a:t>insights</a:t>
            </a:r>
            <a:r>
              <a:rPr lang="en" sz="2100">
                <a:latin typeface="Montserrat"/>
                <a:ea typeface="Montserrat"/>
                <a:cs typeface="Montserrat"/>
                <a:sym typeface="Montserrat"/>
              </a:rPr>
              <a:t>.</a:t>
            </a:r>
            <a:endParaRPr sz="2100">
              <a:latin typeface="Montserrat"/>
              <a:ea typeface="Montserrat"/>
              <a:cs typeface="Montserrat"/>
              <a:sym typeface="Montserrat"/>
            </a:endParaRPr>
          </a:p>
          <a:p>
            <a:pPr indent="-304800" lvl="1" marL="742950" rtl="0" algn="l">
              <a:spcBef>
                <a:spcPts val="640"/>
              </a:spcBef>
              <a:spcAft>
                <a:spcPts val="0"/>
              </a:spcAft>
              <a:buClr>
                <a:schemeClr val="lt1"/>
              </a:buClr>
              <a:buSzPts val="2100"/>
              <a:buFont typeface="Montserrat"/>
              <a:buChar char="○"/>
            </a:pPr>
            <a:r>
              <a:rPr lang="en" sz="2100">
                <a:latin typeface="Montserrat"/>
                <a:ea typeface="Montserrat"/>
                <a:cs typeface="Montserrat"/>
                <a:sym typeface="Montserrat"/>
              </a:rPr>
              <a:t>Countries cluster based on shared socio-economic profiles.</a:t>
            </a:r>
            <a:endParaRPr sz="2100">
              <a:latin typeface="Montserrat"/>
              <a:ea typeface="Montserrat"/>
              <a:cs typeface="Montserrat"/>
              <a:sym typeface="Montserrat"/>
            </a:endParaRPr>
          </a:p>
          <a:p>
            <a:pPr indent="-304800" lvl="1" marL="742950" rtl="0" algn="l">
              <a:spcBef>
                <a:spcPts val="640"/>
              </a:spcBef>
              <a:spcAft>
                <a:spcPts val="0"/>
              </a:spcAft>
              <a:buClr>
                <a:schemeClr val="lt1"/>
              </a:buClr>
              <a:buSzPts val="2100"/>
              <a:buChar char="○"/>
            </a:pPr>
            <a:r>
              <a:rPr lang="en" sz="2100">
                <a:latin typeface="Montserrat"/>
                <a:ea typeface="Montserrat"/>
                <a:cs typeface="Montserrat"/>
                <a:sym typeface="Montserrat"/>
              </a:rPr>
              <a:t>PC1 often relates to GDP and health; PC2 captures freedom and generosity; found through analysis conducted </a:t>
            </a:r>
            <a:r>
              <a:rPr lang="en" sz="2100">
                <a:latin typeface="Montserrat"/>
                <a:ea typeface="Montserrat"/>
                <a:cs typeface="Montserrat"/>
                <a:sym typeface="Montserrat"/>
              </a:rPr>
              <a:t>prior</a:t>
            </a:r>
            <a:r>
              <a:rPr lang="en" sz="2100">
                <a:latin typeface="Montserrat"/>
                <a:ea typeface="Montserrat"/>
                <a:cs typeface="Montserrat"/>
                <a:sym typeface="Montserrat"/>
              </a:rPr>
              <a:t> to the application’s development</a:t>
            </a:r>
            <a:r>
              <a:rPr lang="en" sz="2100">
                <a:latin typeface="Montserrat"/>
                <a:ea typeface="Montserrat"/>
                <a:cs typeface="Montserrat"/>
                <a:sym typeface="Montserrat"/>
              </a:rPr>
              <a:t>.</a:t>
            </a:r>
            <a:endParaRPr sz="2100">
              <a:latin typeface="Montserrat"/>
              <a:ea typeface="Montserrat"/>
              <a:cs typeface="Montserrat"/>
              <a:sym typeface="Montserrat"/>
            </a:endParaRPr>
          </a:p>
          <a:p>
            <a:pPr indent="-139700" lvl="0" marL="342900" rtl="0" algn="l">
              <a:spcBef>
                <a:spcPts val="640"/>
              </a:spcBef>
              <a:spcAft>
                <a:spcPts val="0"/>
              </a:spcAft>
              <a:buClr>
                <a:schemeClr val="dk1"/>
              </a:buClr>
              <a:buSzPts val="3200"/>
              <a:buNone/>
            </a:pPr>
            <a:r>
              <a:t/>
            </a:r>
            <a:endParaRPr sz="2100">
              <a:latin typeface="Montserrat"/>
              <a:ea typeface="Montserrat"/>
              <a:cs typeface="Montserrat"/>
              <a:sym typeface="Montserrat"/>
            </a:endParaRPr>
          </a:p>
          <a:p>
            <a:pPr indent="0" lvl="0" marL="0" rtl="0" algn="l">
              <a:spcBef>
                <a:spcPts val="640"/>
              </a:spcBef>
              <a:spcAft>
                <a:spcPts val="1200"/>
              </a:spcAft>
              <a:buNone/>
            </a:pPr>
            <a:r>
              <a:rPr lang="en" sz="2100">
                <a:latin typeface="Montserrat"/>
                <a:ea typeface="Montserrat"/>
                <a:cs typeface="Montserrat"/>
                <a:sym typeface="Montserrat"/>
              </a:rPr>
              <a:t>Useful for identifying latent dimensions of well-being.</a:t>
            </a:r>
            <a:endParaRPr sz="21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5200" u="sng"/>
              <a:t>Data Narrative </a:t>
            </a:r>
            <a:endParaRPr sz="5200" u="sng"/>
          </a:p>
        </p:txBody>
      </p:sp>
      <p:sp>
        <p:nvSpPr>
          <p:cNvPr id="183" name="Google Shape;183;p21"/>
          <p:cNvSpPr txBox="1"/>
          <p:nvPr>
            <p:ph idx="1" type="body"/>
          </p:nvPr>
        </p:nvSpPr>
        <p:spPr>
          <a:xfrm>
            <a:off x="0" y="1200150"/>
            <a:ext cx="9144000" cy="39435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 sz="1500">
                <a:latin typeface="Arial"/>
                <a:ea typeface="Arial"/>
                <a:cs typeface="Arial"/>
                <a:sym typeface="Arial"/>
              </a:rPr>
              <a:t>The World Happiness Report captures a nation’s well-being through multiple dimensions- not just economic wealth, but also social, health, and political trust metrics. Each row in the dataset represents a country, and each column quantifies aspects of national life that influence happiness.</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To make sense of such multidimensional data, Principal Component Analysis (PCA) was applied to reduce complexity and highlight the underlying structure. This allowed for insights to be obtained regarding the question of: What factors group countries together? What drives happiness beyond money?</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By combining interactive visualizations, PCA clustering, and GDP/happiness correlations, the app transforms raw global data into an exploratory tool for comparing nations and uncovering patterns.</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From this what was able to be uncovered was that GDP wasn’t the sole driver of happiness, </a:t>
            </a:r>
            <a:r>
              <a:rPr lang="en" sz="1500">
                <a:latin typeface="Arial"/>
                <a:ea typeface="Arial"/>
                <a:cs typeface="Arial"/>
                <a:sym typeface="Arial"/>
              </a:rPr>
              <a:t>metrics</a:t>
            </a:r>
            <a:r>
              <a:rPr lang="en" sz="1500">
                <a:latin typeface="Arial"/>
                <a:ea typeface="Arial"/>
                <a:cs typeface="Arial"/>
                <a:sym typeface="Arial"/>
              </a:rPr>
              <a:t> like social support played a significant role as well. Along with this nationality groups seem to clump together in plots comparing their </a:t>
            </a:r>
            <a:r>
              <a:rPr lang="en" sz="1500">
                <a:latin typeface="Arial"/>
                <a:ea typeface="Arial"/>
                <a:cs typeface="Arial"/>
                <a:sym typeface="Arial"/>
              </a:rPr>
              <a:t>metrics, indicating that a factor related to culture and nationality plays a significant role in the determination of a country’s happiness. </a:t>
            </a:r>
            <a:endParaRPr sz="1500">
              <a:latin typeface="Arial"/>
              <a:ea typeface="Arial"/>
              <a:cs typeface="Arial"/>
              <a:sym typeface="Arial"/>
            </a:endParaRPr>
          </a:p>
          <a:p>
            <a:pPr indent="0" lvl="0" marL="0" rtl="0" algn="l">
              <a:spcBef>
                <a:spcPts val="1200"/>
              </a:spcBef>
              <a:spcAft>
                <a:spcPts val="12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000" u="sng"/>
              <a:t>What to Expect from the App</a:t>
            </a:r>
            <a:endParaRPr sz="4000" u="sng"/>
          </a:p>
        </p:txBody>
      </p:sp>
      <p:sp>
        <p:nvSpPr>
          <p:cNvPr id="189" name="Google Shape;189;p22"/>
          <p:cNvSpPr txBox="1"/>
          <p:nvPr>
            <p:ph idx="1" type="body"/>
          </p:nvPr>
        </p:nvSpPr>
        <p:spPr>
          <a:xfrm>
            <a:off x="0" y="1200150"/>
            <a:ext cx="9144000" cy="39432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None/>
            </a:pPr>
            <a:r>
              <a:rPr lang="en" sz="3200">
                <a:latin typeface="Montserrat"/>
                <a:ea typeface="Montserrat"/>
                <a:cs typeface="Montserrat"/>
                <a:sym typeface="Montserrat"/>
              </a:rPr>
              <a:t>Intuitive navigation with sidebar filters</a:t>
            </a:r>
            <a:endParaRPr sz="3200">
              <a:latin typeface="Montserrat"/>
              <a:ea typeface="Montserrat"/>
              <a:cs typeface="Montserrat"/>
              <a:sym typeface="Montserrat"/>
            </a:endParaRPr>
          </a:p>
          <a:p>
            <a:pPr indent="0" lvl="0" marL="0" rtl="0" algn="l">
              <a:spcBef>
                <a:spcPts val="640"/>
              </a:spcBef>
              <a:spcAft>
                <a:spcPts val="0"/>
              </a:spcAft>
              <a:buNone/>
            </a:pPr>
            <a:r>
              <a:rPr lang="en" sz="3200">
                <a:latin typeface="Montserrat"/>
                <a:ea typeface="Montserrat"/>
                <a:cs typeface="Montserrat"/>
                <a:sym typeface="Montserrat"/>
              </a:rPr>
              <a:t>Insightful</a:t>
            </a:r>
            <a:r>
              <a:rPr lang="en" sz="3200">
                <a:latin typeface="Montserrat"/>
                <a:ea typeface="Montserrat"/>
                <a:cs typeface="Montserrat"/>
                <a:sym typeface="Montserrat"/>
              </a:rPr>
              <a:t> and</a:t>
            </a:r>
            <a:r>
              <a:rPr lang="en" sz="3200">
                <a:latin typeface="Montserrat"/>
                <a:ea typeface="Montserrat"/>
                <a:cs typeface="Montserrat"/>
                <a:sym typeface="Montserrat"/>
              </a:rPr>
              <a:t> interactive visualizations</a:t>
            </a:r>
            <a:endParaRPr sz="3200">
              <a:latin typeface="Montserrat"/>
              <a:ea typeface="Montserrat"/>
              <a:cs typeface="Montserrat"/>
              <a:sym typeface="Montserrat"/>
            </a:endParaRPr>
          </a:p>
          <a:p>
            <a:pPr indent="0" lvl="0" marL="0" rtl="0" algn="l">
              <a:spcBef>
                <a:spcPts val="640"/>
              </a:spcBef>
              <a:spcAft>
                <a:spcPts val="0"/>
              </a:spcAft>
              <a:buNone/>
            </a:pPr>
            <a:r>
              <a:t/>
            </a:r>
            <a:endParaRPr sz="3200">
              <a:latin typeface="Montserrat"/>
              <a:ea typeface="Montserrat"/>
              <a:cs typeface="Montserrat"/>
              <a:sym typeface="Montserrat"/>
            </a:endParaRPr>
          </a:p>
          <a:p>
            <a:pPr indent="0" lvl="0" marL="0" rtl="0" algn="l">
              <a:spcBef>
                <a:spcPts val="640"/>
              </a:spcBef>
              <a:spcAft>
                <a:spcPts val="0"/>
              </a:spcAft>
              <a:buNone/>
            </a:pPr>
            <a:r>
              <a:rPr lang="en" sz="3200">
                <a:latin typeface="Montserrat"/>
                <a:ea typeface="Montserrat"/>
                <a:cs typeface="Montserrat"/>
                <a:sym typeface="Montserrat"/>
              </a:rPr>
              <a:t>Region-specific insights and rankings</a:t>
            </a:r>
            <a:endParaRPr sz="3200">
              <a:latin typeface="Montserrat"/>
              <a:ea typeface="Montserrat"/>
              <a:cs typeface="Montserrat"/>
              <a:sym typeface="Montserrat"/>
            </a:endParaRPr>
          </a:p>
          <a:p>
            <a:pPr indent="0" lvl="0" marL="0" rtl="0" algn="l">
              <a:spcBef>
                <a:spcPts val="640"/>
              </a:spcBef>
              <a:spcAft>
                <a:spcPts val="0"/>
              </a:spcAft>
              <a:buNone/>
            </a:pPr>
            <a:r>
              <a:rPr lang="en" sz="3200">
                <a:latin typeface="Montserrat"/>
                <a:ea typeface="Montserrat"/>
                <a:cs typeface="Montserrat"/>
                <a:sym typeface="Montserrat"/>
              </a:rPr>
              <a:t>Easy data export and </a:t>
            </a:r>
            <a:r>
              <a:rPr lang="en" sz="3200">
                <a:latin typeface="Montserrat"/>
                <a:ea typeface="Montserrat"/>
                <a:cs typeface="Montserrat"/>
                <a:sym typeface="Montserrat"/>
              </a:rPr>
              <a:t>discrimination</a:t>
            </a:r>
            <a:endParaRPr sz="3200">
              <a:latin typeface="Montserrat"/>
              <a:ea typeface="Montserrat"/>
              <a:cs typeface="Montserrat"/>
              <a:sym typeface="Montserrat"/>
            </a:endParaRPr>
          </a:p>
          <a:p>
            <a:pPr indent="0" lvl="0" marL="0" rtl="0" algn="l">
              <a:spcBef>
                <a:spcPts val="640"/>
              </a:spcBef>
              <a:spcAft>
                <a:spcPts val="0"/>
              </a:spcAft>
              <a:buNone/>
            </a:pPr>
            <a:r>
              <a:rPr lang="en" sz="3200">
                <a:latin typeface="Montserrat"/>
                <a:ea typeface="Montserrat"/>
                <a:cs typeface="Montserrat"/>
                <a:sym typeface="Montserrat"/>
              </a:rPr>
              <a:t> </a:t>
            </a:r>
            <a:endParaRPr sz="3200">
              <a:latin typeface="Montserrat"/>
              <a:ea typeface="Montserrat"/>
              <a:cs typeface="Montserrat"/>
              <a:sym typeface="Montserrat"/>
            </a:endParaRPr>
          </a:p>
          <a:p>
            <a:pPr indent="0" lvl="0" marL="0" rtl="0" algn="l">
              <a:spcBef>
                <a:spcPts val="640"/>
              </a:spcBef>
              <a:spcAft>
                <a:spcPts val="1200"/>
              </a:spcAft>
              <a:buNone/>
            </a:pPr>
            <a:r>
              <a:rPr lang="en" sz="3200">
                <a:latin typeface="Montserrat"/>
                <a:ea typeface="Montserrat"/>
                <a:cs typeface="Montserrat"/>
                <a:sym typeface="Montserrat"/>
              </a:rPr>
              <a:t>PCA plots to reveal underlying structure in complex variables</a:t>
            </a:r>
            <a:endParaRPr sz="32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