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315200" cy="9601200"/>
  <p:embeddedFontLst>
    <p:embeddedFont>
      <p:font typeface="Constanti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nstantia-bold.fntdata"/><Relationship Id="rId16" Type="http://schemas.openxmlformats.org/officeDocument/2006/relationships/font" Target="fonts/Constanti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boldItalic.fntdata"/><Relationship Id="rId6" Type="http://schemas.openxmlformats.org/officeDocument/2006/relationships/slide" Target="slides/slide1.xml"/><Relationship Id="rId18" Type="http://schemas.openxmlformats.org/officeDocument/2006/relationships/font" Target="fonts/Constanti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219425" y="720075"/>
            <a:ext cx="4877024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is a interpreted, light weight, dynamic Programming Language used as a part of web pages. JavaScript helps to write code for interacting the user with the web pages. JavaScript makes the webpages more dynamic.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has object oriented capabilities so that real time concepts can be easily covert in to the form for scripts.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tantia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Client side scripting language: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tantia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is most commonly used for client side scripting</a:t>
            </a: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, that runs inside an internet browser.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nstantia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All the client side data validation scripts can be coded using JavaScript rather than using CGI server side scripts.</a:t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Advantages: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Reduces server interactions and speedup the web page response to the user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Can provide richer user interfaces by making the web pages more dynamic.</a:t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console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console is also known as DevTools used for debugging the JavaScript code.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Both Chrome and Firefox have excellent JavaScript console.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We can find the Developer Tools in chrome and Web console in Firefox for debugging.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Let's print to this console using the console.log method.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console.log('Hello world!');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Syntax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can be coded within the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&lt;script&gt;... &lt;/script&gt;.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&lt;script&gt;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tag can be placed anywhere in the webpage. But normally recommended to place inside 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&lt;head&gt;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tag.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&lt;script&gt;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alerts the browser program to start interpreting all the text between these tags as a script.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code can be written as follows.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&lt;script…&gt;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JavaScript Statements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Script tag attributes: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&lt;script language=“javascript” type=“text/javascript”&gt;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	JavaScript Statements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Language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:- type of scripting language you are using. Its value will be javascript.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Type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:- Its value should be set as text/javascript.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731500" y="4560550"/>
            <a:ext cx="5852149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Constantia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Placing JavaScript code in HTML</a:t>
            </a:r>
            <a:endParaRPr b="0" i="0" sz="11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JavaScript code can be placed,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Inside &lt;head&gt; section.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Inside &lt;body&gt; section.</a:t>
            </a:r>
            <a:endParaRPr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As an external file.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	JavaScript code can be written in an external file and it can be imported to an html file as follows.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&lt;script type="text/javascript" src="filename.js" &gt;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sz="11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First Program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45720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document.write("Hello World!");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document.write() - For writing something on the browser using javascript.</a:t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t/>
            </a:r>
            <a:endParaRPr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165B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Shape 12"/>
          <p:cNvGrpSpPr/>
          <p:nvPr/>
        </p:nvGrpSpPr>
        <p:grpSpPr>
          <a:xfrm>
            <a:off x="8459788" y="0"/>
            <a:ext cx="696912" cy="1417636"/>
            <a:chOff x="8295899" y="0"/>
            <a:chExt cx="824605" cy="1544407"/>
          </a:xfrm>
        </p:grpSpPr>
        <p:pic>
          <p:nvPicPr>
            <p:cNvPr id="13" name="Shape 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295899" y="0"/>
              <a:ext cx="824605" cy="895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23421" y="1272375"/>
              <a:ext cx="697083" cy="2720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5"/>
          <p:cNvSpPr txBox="1"/>
          <p:nvPr/>
        </p:nvSpPr>
        <p:spPr>
          <a:xfrm>
            <a:off x="9018588" y="0"/>
            <a:ext cx="101599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8823325" y="12700"/>
            <a:ext cx="320675" cy="3206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515" y="729033"/>
            <a:ext cx="1829566" cy="171538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ctrTitle"/>
          </p:nvPr>
        </p:nvSpPr>
        <p:spPr>
          <a:xfrm>
            <a:off x="789474" y="2925459"/>
            <a:ext cx="7851648" cy="841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FF6600"/>
                </a:solidFill>
                <a:latin typeface="Constantia"/>
                <a:ea typeface="Constantia"/>
                <a:cs typeface="Constantia"/>
                <a:sym typeface="Constantia"/>
              </a:rPr>
              <a:t>ICT Academy of Kerala</a:t>
            </a:r>
            <a:endParaRPr/>
          </a:p>
        </p:txBody>
      </p:sp>
      <p:sp>
        <p:nvSpPr>
          <p:cNvPr id="70" name="Shape 70"/>
          <p:cNvSpPr txBox="1"/>
          <p:nvPr/>
        </p:nvSpPr>
        <p:spPr>
          <a:xfrm>
            <a:off x="2781082" y="2525349"/>
            <a:ext cx="3868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tanti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Building the Nation’s Future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1540206" y="4370839"/>
            <a:ext cx="63501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477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187477"/>
                </a:solidFill>
                <a:latin typeface="Constantia"/>
                <a:ea typeface="Constantia"/>
                <a:cs typeface="Constantia"/>
                <a:sym typeface="Constantia"/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685800" y="2828891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0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31859B"/>
                </a:solidFill>
                <a:latin typeface="Arial"/>
                <a:ea typeface="Arial"/>
                <a:cs typeface="Arial"/>
                <a:sym typeface="Arial"/>
              </a:rPr>
              <a:t>Thank  you</a:t>
            </a:r>
            <a:endParaRPr b="1" i="0" sz="28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789474" y="1482739"/>
            <a:ext cx="7851648" cy="841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FF6600"/>
                </a:solidFill>
                <a:latin typeface="Constantia"/>
                <a:ea typeface="Constantia"/>
                <a:cs typeface="Constantia"/>
                <a:sym typeface="Constantia"/>
              </a:rPr>
              <a:t>UNIT  1</a:t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1540206" y="2846839"/>
            <a:ext cx="6350181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477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187477"/>
                </a:solidFill>
                <a:latin typeface="Constantia"/>
                <a:ea typeface="Constantia"/>
                <a:cs typeface="Constantia"/>
                <a:sym typeface="Constantia"/>
              </a:rPr>
              <a:t>Introduction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477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187477"/>
                </a:solidFill>
                <a:latin typeface="Constantia"/>
                <a:ea typeface="Constantia"/>
                <a:cs typeface="Constantia"/>
                <a:sym typeface="Constantia"/>
              </a:rPr>
              <a:t>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7477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187477"/>
                </a:solidFill>
                <a:latin typeface="Constantia"/>
                <a:ea typeface="Constantia"/>
                <a:cs typeface="Constantia"/>
                <a:sym typeface="Constantia"/>
              </a:rPr>
              <a:t>JavaScript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18747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0099" y="3851991"/>
            <a:ext cx="2113901" cy="21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901232" y="438863"/>
            <a:ext cx="6999337" cy="6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lang="en-US" sz="32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How </a:t>
            </a:r>
            <a:r>
              <a:rPr b="1" i="0" lang="en-US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JavaScript Works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01051" y="2965545"/>
            <a:ext cx="7199697" cy="375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JavaScript is a Dynamic programming language for web browsers.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Interpreted programming language with object oriented concepts.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Client side scripting language</a:t>
            </a: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, that runs inside a browser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Improve the user experience of a website.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024" y="898349"/>
            <a:ext cx="2067211" cy="2067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01232" y="438863"/>
            <a:ext cx="6999337" cy="6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JavaScript Console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882331" y="1360265"/>
            <a:ext cx="7199697" cy="375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JavaScript console is also known as DevTools.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Used for debugging the JavaScript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Both Chrome and Firefox have excellent JavaScript console.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We can find the Developer Tools in chrome and Web console in Firefox for debugging.</a:t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901232" y="438863"/>
            <a:ext cx="6999337" cy="6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JavaScript Console</a:t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32" y="1360265"/>
            <a:ext cx="7326906" cy="423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901232" y="438863"/>
            <a:ext cx="6999337" cy="6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JavaScript Syntax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801051" y="1360265"/>
            <a:ext cx="7199697" cy="375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JavaScript code can be written as follows.</a:t>
            </a:r>
            <a:endParaRPr/>
          </a:p>
          <a:p>
            <a:pPr indent="457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&lt;script…&gt;</a:t>
            </a:r>
            <a:endParaRPr/>
          </a:p>
          <a:p>
            <a:pPr indent="457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	JavaScript Statements</a:t>
            </a:r>
            <a:endParaRPr/>
          </a:p>
          <a:p>
            <a:pPr indent="4572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tantia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rPr>
              <a:t>&lt;script&gt; tag can be placed anywhere in the webpage. But normally recommended to place inside &lt;head&gt; tag.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901232" y="438863"/>
            <a:ext cx="6999337" cy="6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Script tag attributes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801051" y="1360265"/>
            <a:ext cx="7936549" cy="4573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&lt;script language=“javascript” type=“text/javascript”&gt;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	JavaScript Statements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Language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:- type of scripting language you are using. Its value will be javascript.</a:t>
            </a:r>
            <a:endParaRPr/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Type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:- Its value should be set as text/javascript.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901232" y="438863"/>
            <a:ext cx="6999337" cy="606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Placing JavaScript code in HTML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901232" y="1045824"/>
            <a:ext cx="7936549" cy="5185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code can be placed,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Inside &lt;head&gt; section.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Inside &lt;body&gt; section.</a:t>
            </a:r>
            <a:endParaRPr/>
          </a:p>
          <a:p>
            <a:pPr indent="-381000" lvl="1" marL="91440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 an external file.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code can be written in an external file and it can be imported to an html file as follows.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JavaScript file extension is “.js”</a:t>
            </a:r>
            <a:endParaRPr sz="2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&lt;script type="text/javascript" src="filename.js" 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   </a:t>
            </a:r>
            <a:endParaRPr b="0" i="0" sz="2400" u="none" cap="none" strike="noStrike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901232" y="438863"/>
            <a:ext cx="69993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onstantia"/>
              <a:buNone/>
            </a:pPr>
            <a:r>
              <a:rPr b="1" lang="en-US" sz="3200">
                <a:solidFill>
                  <a:srgbClr val="0070C0"/>
                </a:solidFill>
                <a:latin typeface="Constantia"/>
                <a:ea typeface="Constantia"/>
                <a:cs typeface="Constantia"/>
                <a:sym typeface="Constantia"/>
              </a:rPr>
              <a:t>First Program</a:t>
            </a:r>
            <a:endParaRPr b="1" sz="3200">
              <a:solidFill>
                <a:srgbClr val="0070C0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901232" y="745699"/>
            <a:ext cx="7936500" cy="51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&lt;html&gt;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&lt;body&gt;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&lt;script&gt;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45720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document.write("Hello World!");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&lt;/script&gt;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&lt;/body&gt;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4A86E8"/>
                </a:solidFill>
                <a:latin typeface="Constantia"/>
                <a:ea typeface="Constantia"/>
                <a:cs typeface="Constantia"/>
                <a:sym typeface="Constantia"/>
              </a:rPr>
              <a:t>&lt;/html&gt;</a:t>
            </a:r>
            <a:endParaRPr sz="2400">
              <a:solidFill>
                <a:srgbClr val="4A86E8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document.write() - For writing something on the browser using javascript.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tantia"/>
              <a:buNone/>
            </a:pPr>
            <a:r>
              <a:t/>
            </a:r>
            <a:endParaRPr sz="2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