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3"/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Constanti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nstantia-bold.fntdata"/><Relationship Id="rId41" Type="http://schemas.openxmlformats.org/officeDocument/2006/relationships/font" Target="fonts/Constantia-regular.fntdata"/><Relationship Id="rId22" Type="http://schemas.openxmlformats.org/officeDocument/2006/relationships/slide" Target="slides/slide16.xml"/><Relationship Id="rId44" Type="http://schemas.openxmlformats.org/officeDocument/2006/relationships/font" Target="fonts/Constantia-boldItalic.fntdata"/><Relationship Id="rId21" Type="http://schemas.openxmlformats.org/officeDocument/2006/relationships/slide" Target="slides/slide15.xml"/><Relationship Id="rId43" Type="http://schemas.openxmlformats.org/officeDocument/2006/relationships/font" Target="fonts/Constantia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381164" y="685786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Arithmetic Operators &amp; BODMAS 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Addition(+)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Subtraction(-)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Multiplication(*)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Division(/)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Modulus(%)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Increment(++)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Decrement(--)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Operator Precedence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Operator precedence in JavaScript from high to low is listed below.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-184150" lvl="0" marL="1651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    Bracket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36550" lvl="0" marL="3175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Power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36550" lvl="0" marL="3175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Division/Multiplication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36550" lvl="0" marL="3175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tantia"/>
              <a:buChar char="•"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Addition/Subtraction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BODMAS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Bracket, Of, Division, Multiplication , Addition and Subtraction 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Ex: Math.pow(2, 4) / 2 + 1 – 5 + ( 2 * 12) ;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Step 1 : Math.pow(2, 4) / 2 + 1 – 5 + 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24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;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Step 2: 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16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/ 2 + 1 – 5 + 24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Step 3: 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8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+ 1 – 5 + 24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Step 4: 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9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– 5 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+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24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Step 5: 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4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+ 24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Step 6: 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28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Arithmetic Operators &amp; BODMAS </a:t>
            </a:r>
            <a:endParaRPr b="1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1300" lvl="0" marL="3175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Write a program for demonstrate BODMAS for the example discussed.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t/>
            </a:r>
            <a:endParaRPr b="1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	document.write(Math.pow(2, 4) / 2 + 1 -5 + ( 2 * 12)); //Math.pow() returns base to the exponent power.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Assignment Operators</a:t>
            </a:r>
            <a:endParaRPr/>
          </a:p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Simple Assignment(=)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Increment and Assignment(+=)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Decrement and Assignment(-=)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Multiply and Assignment(*=)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Divide and Assignment(/=)</a:t>
            </a:r>
            <a:endParaRPr/>
          </a:p>
          <a:p>
            <a:pPr indent="-241300" lvl="0" marL="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Modulus and Assignment(%=)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Code Editors and Debugging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Following are some of the highly rated editors for JavaScript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Sublime Text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Visual Studio Code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Brackets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Atom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Komodo Edit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Notepad++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BBEdit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TextMate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nstantia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Code Editors and Debugging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Code Debugging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 program may contains number of syntax or logical errors.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Searching for the errors in the programming is called as debugging.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All modern browsers have inbuilt javascript debugger.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We can set breakpoints with debuggers and examine the variables and their values.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Debugger activation key in browser - F12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b="0"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Code Editors and Debugging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console.log() method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Used to display javascript values in the console.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8636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 = 4+5*3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8636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console.log(s);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b="0"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Code Editors and Debugging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Breakpoints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we can set breakpoints in JavaScript code.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Breakpoint breaks the program execution and we can check the values of variables in that point in console.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●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after examining the values we can resume the execution with a play button.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b="0"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Code Editors and Debugging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Setting Breakpoints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press F12 key and take the source tab. where we can see the source code. Each line of code has a line number. we can set the breakpoint by clicking on the line number.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Code Editors and Debugging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Setting Breakpoints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After setting the breakpoint press ctrl+R for refresh and press the play button.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Functions or Subroutines</a:t>
            </a:r>
            <a:endParaRPr/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Function is a block of code which performs a particular task.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we can eliminate the repeated code blocks by using functions.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tantia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functions improves code reusability.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Syntax :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function functionname(parameter-list)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{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43180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Statements;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}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nstantia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Calling a Function</a:t>
            </a:r>
            <a:endParaRPr b="1" i="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To invoke a function somewhere later in the script, you would simply need to write the name of that functio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Arial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Function with parameters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Arial"/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function function_name(param1, param2, ...)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{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43180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statements;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}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03200" lvl="0" marL="3175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Functions or Subroutines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0" marL="4318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write a program to demonstrate functions in JavaScript.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&lt;head&gt;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&lt;script type="text/javascript"&gt;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   function display(name, age)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   {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      document.write (name + " is " + age + " years old.");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   }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&lt;/script&gt;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&lt;/head&gt;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&lt;body&gt;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&lt;p&gt;Click the following button to call the function&lt;/p&gt;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&lt;form&gt;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   &lt;input type="button" onclick="display('Ram', 20)" value="Say Hello"&gt;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&lt;/form&gt;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 &lt;/body&gt;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Objects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-266700" lvl="0" marL="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tantia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javascript variables are objects too.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Example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       var car = {type:"Fiat", model:500, color:"white"};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The values are written as name:value pairs (name and value separated by a colon).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Object Property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The name:values pairs (in JavaScript objects) are called properties.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Eg: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  var person = {firstName:"John", lastName:"Doe", age:50, eyeColor:"blue"};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Here firstname,lastname,age,eveColor are property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And John,Doe,50,blue are property value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Objects 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write a program for object creation and accessing its properties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&lt;p id="info"&gt;&lt;/p&gt;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var person = {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firstName: "David",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lastName : "John"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};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document.getElementById("info").innerHTML =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person.firstName + " " + person.lastName;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Array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An array is represented by the </a:t>
            </a:r>
            <a:r>
              <a:rPr b="1"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Array</a:t>
            </a: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object. To create an array of N elements, you can write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	var myArray = new Array(N);</a:t>
            </a:r>
            <a:endParaRPr b="1"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Index of array runs from 0 to N-1.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Example :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Noto Sans Symbols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var Car = new Array(3);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Noto Sans Symbols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Car[0] = "Ford";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Noto Sans Symbols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Car[1] = "Toyota";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Noto Sans Symbols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Car[2] = "Honda";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Noto Sans Symbols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// Create an array of three elements with initial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Noto Sans Symbols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// values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Noto Sans Symbols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var Car2 = new Array("Ford", "Toyota", "Honda");</a:t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Constantia"/>
              <a:buNone/>
            </a:pPr>
            <a:r>
              <a:rPr b="1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Primitive Datatypes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JavaScript supports following primitive datatypes.</a:t>
            </a:r>
            <a:endParaRPr/>
          </a:p>
          <a:p>
            <a:pPr indent="-317500" lvl="0" marL="31750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Numbers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	Ex: 22, 22.1 etc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317500" lvl="0" marL="31750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Strings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	Ex: “Hai”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317500" lvl="0" marL="31750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Boolean</a:t>
            </a:r>
            <a:endParaRPr/>
          </a:p>
          <a:p>
            <a:pPr indent="0" lvl="1" marL="43180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	Ex: true or false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Rather than these primitive datatypes, JavaScript also supports a composite datatype called as “object”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Arrays</a:t>
            </a:r>
            <a:endParaRPr b="1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Write a program to find the length of an array and print all of its elements.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&lt;p id="info"&gt;&lt;/p&gt;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var numbers = [10, 20, 30];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// Print the array elements.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document.write("Array: " + numbers + "; ");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// Get length of array.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var length = numbers.length;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document.write("Length: " + length);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Events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Events are actions or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occurrences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that happen to the html elements. We can write JavaScript code for react to these events.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For example, if we want to perform a particular action for an event like clicking a button, we can write the JavaScript code for that.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Example for events: clicking a button, loading a webpage, closing a window etc..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Common HTML Events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Below are the list of some html events.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onchange</a:t>
            </a: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- An HTML element has been changed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onclick</a:t>
            </a: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- The user clicks an HTML element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onmouseover</a:t>
            </a: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- The user moves the mouse over an HTML element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onmouseout</a:t>
            </a: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- The user moves the mouse away from an HTML element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onkeydown</a:t>
            </a: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- The user pushes a keyboard key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onload</a:t>
            </a: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 - The browser has finished loading the page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685819" y="1143000"/>
            <a:ext cx="54861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Arrays</a:t>
            </a:r>
            <a:endParaRPr b="1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&lt;head&gt;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&lt;script type="text/javascript"&gt;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function over() {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alert("onmouseover alert");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}            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function out() {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alert("onmouseout alert");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}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&lt;/script&gt;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&lt;/head&gt;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&lt;body&gt;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&lt;script type="text/javascript"&gt;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document.write("Hello World")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&lt;/script&gt;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&lt;input type="button" onmouseover="over()" 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45720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onmouseout="out()" value="Event Button" /&gt;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&lt;/body&gt;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381164" y="685786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Constantia"/>
              <a:buNone/>
            </a:pPr>
            <a:r>
              <a:rPr b="1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Variables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Variables are named containers where we can place data.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We can refer these data further by naming these containers.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A variable can be declared with the keyword var.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Ex: var name;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Constantia"/>
              <a:buNone/>
            </a:pPr>
            <a:r>
              <a:rPr b="1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Variable initialization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Assigning value to a variables is called as initialization.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Variables can be initialized as follows,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name = “abc”;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Variables can also be initialized at the time of declaration.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Ex: var name = “abc”;</a:t>
            </a:r>
            <a:endParaRPr/>
          </a:p>
          <a:p>
            <a:pPr indent="-317500" lvl="0" marL="31750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JavaScript variables can hold data of any type – JavaScript is untyped language.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Constantia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Program with </a:t>
            </a: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Variable</a:t>
            </a: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s</a:t>
            </a:r>
            <a:endParaRPr b="0" i="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31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&lt;p id="sum"&gt;&lt;/p&gt;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31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8636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var a, b, c;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8636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 = 1; b = 2; c = a + b;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8636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document.getElementById("sum").innerHTML = c;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31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000"/>
              <a:buNone/>
            </a:pPr>
            <a:r>
              <a:rPr b="1" lang="en">
                <a:latin typeface="Constantia"/>
                <a:ea typeface="Constantia"/>
                <a:cs typeface="Constantia"/>
                <a:sym typeface="Constantia"/>
              </a:rPr>
              <a:t>document.getElementById("sum").innerHTML = c;  // this statement place the data in “c” in  to the html element with id “sum”.</a:t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Constantia"/>
              <a:buNone/>
            </a:pPr>
            <a:r>
              <a:rPr b="1" i="0" lang="en" u="none" cap="none" strike="noStrike">
                <a:latin typeface="Constantia"/>
                <a:ea typeface="Constantia"/>
                <a:cs typeface="Constantia"/>
                <a:sym typeface="Constantia"/>
              </a:rPr>
              <a:t>Variable Scope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Local Variables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66700" lvl="0" marL="3175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Variables declared within a JavaScript function, become LOCAL to the function.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66700" lvl="0" marL="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Local variables have local scope: They can only be accessed within the function.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Global Variables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66700" lvl="0" marL="3175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 variable declared outside a function, becomes GLOBAL.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66700" lvl="0" marL="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 global variable has global scope: All scripts and functions on a web page can access it. 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66700" lvl="0" marL="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If you assign a value to a variable that has not been declared, it will automatically become a GLOBAL variable.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203200" lvl="0" marL="3175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000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Write a program to test the local and global scope of variables.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var num = 1;          // variable is global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function showGlobal() {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  alert(num);         // uses the global num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}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showGlobal();         // =&gt; 1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function showLocal(){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  var num = 2;        // num is local, hides the global num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  alert(num);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}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showLocal();           // =&gt; 2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function showArgument(num) {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    alert(num);       // arguments are locally scoped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}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	showArgument(3);      // =&gt; 3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428625" y="686405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Constantia"/>
              <a:buNone/>
            </a:pPr>
            <a:r>
              <a:rPr b="1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Constants and Assignments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JavaScript constants are declared with </a:t>
            </a:r>
            <a:r>
              <a:rPr b="1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const </a:t>
            </a: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keyword and it is defined at the time of declaration.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We cannot change the value of a constant.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Ex: const country = “India”;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b="0" i="0" sz="100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Shape 1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1272749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76200" lvl="0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0" marR="0" rtl="0" algn="r">
              <a:spcBef>
                <a:spcPts val="0"/>
              </a:spcBef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Char char="•"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594622"/>
            <a:ext cx="9144000" cy="548700"/>
          </a:xfrm>
          <a:prstGeom prst="rect">
            <a:avLst/>
          </a:prstGeom>
          <a:solidFill>
            <a:srgbClr val="165B63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8460232" y="0"/>
            <a:ext cx="696956" cy="1063171"/>
            <a:chOff x="8295899" y="0"/>
            <a:chExt cx="824605" cy="1544409"/>
          </a:xfrm>
        </p:grpSpPr>
        <p:pic>
          <p:nvPicPr>
            <p:cNvPr id="58" name="Shape 5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295899" y="0"/>
              <a:ext cx="824605" cy="895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5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23421" y="1272376"/>
              <a:ext cx="697083" cy="272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Shape 60"/>
          <p:cNvSpPr txBox="1"/>
          <p:nvPr/>
        </p:nvSpPr>
        <p:spPr>
          <a:xfrm>
            <a:off x="9018588" y="0"/>
            <a:ext cx="101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823326" y="9526"/>
            <a:ext cx="320700" cy="24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0" y="4594622"/>
            <a:ext cx="9144000" cy="548700"/>
          </a:xfrm>
          <a:prstGeom prst="rect">
            <a:avLst/>
          </a:prstGeom>
          <a:solidFill>
            <a:srgbClr val="165B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8459403" y="0"/>
            <a:ext cx="696873" cy="1063170"/>
            <a:chOff x="8295899" y="0"/>
            <a:chExt cx="824605" cy="1544407"/>
          </a:xfrm>
        </p:grpSpPr>
        <p:pic>
          <p:nvPicPr>
            <p:cNvPr id="139" name="Shape 13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295899" y="0"/>
              <a:ext cx="824605" cy="895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23421" y="1272375"/>
              <a:ext cx="697083" cy="2720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Shape 141"/>
          <p:cNvSpPr txBox="1"/>
          <p:nvPr/>
        </p:nvSpPr>
        <p:spPr>
          <a:xfrm>
            <a:off x="9018588" y="0"/>
            <a:ext cx="101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23325" y="9525"/>
            <a:ext cx="320700" cy="24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515" y="546775"/>
            <a:ext cx="1372173" cy="12865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ctrTitle"/>
          </p:nvPr>
        </p:nvSpPr>
        <p:spPr>
          <a:xfrm>
            <a:off x="789474" y="2194094"/>
            <a:ext cx="78516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FF6600"/>
                </a:solidFill>
                <a:latin typeface="Constantia"/>
                <a:ea typeface="Constantia"/>
                <a:cs typeface="Constantia"/>
                <a:sym typeface="Constantia"/>
              </a:rPr>
              <a:t>ICT Academy of Kerala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2781082" y="1894012"/>
            <a:ext cx="3868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tanti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Building the Nation’s Future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540206" y="3278129"/>
            <a:ext cx="6350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477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187477"/>
                </a:solidFill>
                <a:latin typeface="Constantia"/>
                <a:ea typeface="Constantia"/>
                <a:cs typeface="Constantia"/>
                <a:sym typeface="Constantia"/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Arithmetic Operators &amp; BODMAS </a:t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01232" y="761016"/>
            <a:ext cx="79365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Arithmetic Operators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+, -, *, /, %, ++, --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Arithmetic Operators &amp; BODMAS 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901232" y="761016"/>
            <a:ext cx="79365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Operator Precedence -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Operator precedence in JavaScript is as follows(high to low)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Bracket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Power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Division/Multiplication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Addition/Subtraction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BODMAS 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901232" y="708168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Bracket, Of, Division, Multiplication , Addition and Subtraction </a:t>
            </a:r>
            <a:endParaRPr sz="1800"/>
          </a:p>
          <a:p>
            <a:pPr indent="-3048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Ex: Math.pow(2, 4) / 2 + 1 – 5 + ( 2 * 12) ;</a:t>
            </a:r>
            <a:endParaRPr sz="1800"/>
          </a:p>
          <a:p>
            <a:pPr indent="-3048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 1 : Math.pow(2, 4) / 2 + 1 – 5 +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24</a:t>
            </a: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;</a:t>
            </a:r>
            <a:endParaRPr sz="1800"/>
          </a:p>
          <a:p>
            <a:pPr indent="-3048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 2: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16</a:t>
            </a: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/ 2 + 1 – 5 + 24</a:t>
            </a:r>
            <a:endParaRPr sz="1800"/>
          </a:p>
          <a:p>
            <a:pPr indent="-3048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 3: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 </a:t>
            </a: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+ 1 – 5 + 24</a:t>
            </a:r>
            <a:endParaRPr sz="1800"/>
          </a:p>
          <a:p>
            <a:pPr indent="-3048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 4: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9</a:t>
            </a: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5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</a:t>
            </a: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24</a:t>
            </a:r>
            <a:endParaRPr sz="1800"/>
          </a:p>
          <a:p>
            <a:pPr indent="-3048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 5: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+ 24</a:t>
            </a:r>
            <a:endParaRPr sz="1800"/>
          </a:p>
          <a:p>
            <a:pPr indent="-3048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 6: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28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lang="en" sz="32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Arithmetic Operators &amp; BODMAS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901232" y="784368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Write a program for demonstrate BODMAS for the example discussed.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Assignment Operators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901232" y="784368"/>
            <a:ext cx="79365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 Assignment(=)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Increment and Assignment(+=)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Decrement and Assignment(-=)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Multiply and Assignment(*=)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Divide and Assignment(/=)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Modulus and Assignment(%=)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261382" y="1916091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Code Editors and Debugging</a:t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901232" y="784368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Code Editors </a:t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901232" y="784368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Sublime Text 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Visual Studio Code 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Brackets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Atom 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Komodo Edit 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Notepad++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BBEdit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TextMate 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553850" y="329156"/>
            <a:ext cx="7851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901232" y="266643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Code Debugging</a:t>
            </a:r>
            <a:endParaRPr b="1" sz="28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A program may contains number of syntax or logical errors.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Searching for the errors in the programming is called as debugging.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All modern browsers have inbuilt javascript debugger.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We can set breakpoints with debuggers and examine the variables and their values.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Debugger activation key in browser - F12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553850" y="329156"/>
            <a:ext cx="7851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931232" y="329156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console.log() method</a:t>
            </a:r>
            <a:endParaRPr b="1" sz="28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Used to display javascript values in the console.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s = 4+5*3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console.log(s);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553850" y="329156"/>
            <a:ext cx="7851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901232" y="210374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Breakpoints</a:t>
            </a:r>
            <a:endParaRPr b="1" sz="28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we can set breakpoints in JavaScript code.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Breakpoint breaks the program execution and we can check the values of variables in that point in console.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after examining the values we can resume the execution with a play button.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789474" y="1112054"/>
            <a:ext cx="78516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FF6600"/>
                </a:solidFill>
                <a:latin typeface="Constantia"/>
                <a:ea typeface="Constantia"/>
                <a:cs typeface="Constantia"/>
                <a:sym typeface="Constantia"/>
              </a:rPr>
              <a:t>UNIT  </a:t>
            </a:r>
            <a:r>
              <a:rPr b="1" lang="en" sz="3200">
                <a:solidFill>
                  <a:srgbClr val="FF6600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540206" y="2135129"/>
            <a:ext cx="6350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477"/>
              </a:buClr>
              <a:buSzPts val="3200"/>
              <a:buFont typeface="Constantia"/>
              <a:buNone/>
            </a:pPr>
            <a:r>
              <a:rPr b="1" lang="en" sz="3200">
                <a:solidFill>
                  <a:srgbClr val="187477"/>
                </a:solidFill>
                <a:latin typeface="Constantia"/>
                <a:ea typeface="Constantia"/>
                <a:cs typeface="Constantia"/>
                <a:sym typeface="Constantia"/>
              </a:rPr>
              <a:t>Basic 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18747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099" y="2888993"/>
            <a:ext cx="1585426" cy="158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53850" y="329156"/>
            <a:ext cx="7851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901225" y="383851"/>
            <a:ext cx="79365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Setting Breakpoints</a:t>
            </a:r>
            <a:endParaRPr b="1" sz="28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63" y="1536056"/>
            <a:ext cx="5622131" cy="250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553850" y="329156"/>
            <a:ext cx="7851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901232" y="446718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Setting Breakpoints</a:t>
            </a:r>
            <a:endParaRPr b="1" sz="28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click on the line number to set the breakpoint.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press ctrl+R and then play button.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25" y="2102016"/>
            <a:ext cx="5715000" cy="247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831632" y="2107416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Functions or Subroutines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Functions or Subroutines</a:t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01232" y="784368"/>
            <a:ext cx="79365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Function is a block of code which performs a particular task.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S</a:t>
            </a:r>
            <a:r>
              <a:rPr lang="en" sz="24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yntax :</a:t>
            </a:r>
            <a:endParaRPr sz="24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4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function function_name(parameter-list) </a:t>
            </a:r>
            <a:endParaRPr sz="24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4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{ </a:t>
            </a:r>
            <a:endParaRPr sz="24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45720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4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Statements;</a:t>
            </a:r>
            <a:endParaRPr sz="24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4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 }</a:t>
            </a:r>
            <a:endParaRPr sz="24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t/>
            </a:r>
            <a:endParaRPr sz="24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solidFill>
                  <a:srgbClr val="0070C0"/>
                </a:solidFill>
              </a:rPr>
              <a:t>Functions or Subroutines (Contd..)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rgbClr val="0070C0"/>
                </a:solidFill>
              </a:rPr>
              <a:t>Calling a Function</a:t>
            </a:r>
            <a:endParaRPr b="1" sz="2400"/>
          </a:p>
          <a:p>
            <a:pPr indent="-368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/>
              <a:t>A function can be called simply by using its name.</a:t>
            </a:r>
            <a:endParaRPr sz="2400"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rgbClr val="0070C0"/>
                </a:solidFill>
              </a:rPr>
              <a:t>Function with parameters</a:t>
            </a:r>
            <a:endParaRPr b="1" i="0" sz="2400" u="none" cap="none" strike="noStrike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function </a:t>
            </a:r>
            <a:r>
              <a:rPr lang="en" sz="2400"/>
              <a:t>function_name</a:t>
            </a: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" sz="2400"/>
              <a:t>param1</a:t>
            </a: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lang="en" sz="2400"/>
              <a:t>param2, ...</a:t>
            </a: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</a:t>
            </a:r>
            <a:endParaRPr sz="2400"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 </a:t>
            </a:r>
            <a:endParaRPr sz="2400"/>
          </a:p>
          <a:p>
            <a:pPr indent="4572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400"/>
              <a:t>statements;</a:t>
            </a:r>
            <a:endParaRPr sz="2400"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 sz="2400"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solidFill>
                  <a:srgbClr val="0070C0"/>
                </a:solidFill>
              </a:rPr>
              <a:t>Functions or Subroutines (Contd..)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write a program to demonstrate function call in JavaScript.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Inspect the control flow of the JavaScript code by setting </a:t>
            </a:r>
            <a:r>
              <a:rPr lang="en" sz="2400">
                <a:solidFill>
                  <a:srgbClr val="000000"/>
                </a:solidFill>
              </a:rPr>
              <a:t>breakpoints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048000" y="16347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solidFill>
                  <a:srgbClr val="0070C0"/>
                </a:solidFill>
              </a:rPr>
              <a:t>Objects and Arrays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7200" y="205985"/>
            <a:ext cx="8229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lang="en">
                <a:solidFill>
                  <a:srgbClr val="0070C0"/>
                </a:solidFill>
              </a:rPr>
              <a:t>Objects </a:t>
            </a:r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57200" y="606994"/>
            <a:ext cx="86868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/>
              <a:t>javascript variables are objects too.</a:t>
            </a:r>
            <a:endParaRPr sz="24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/>
              <a:t>object has name:value pair, called as it’s properties.</a:t>
            </a:r>
            <a:endParaRPr sz="2400"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0C0"/>
                </a:solidFill>
              </a:rPr>
              <a:t>Creating an Object</a:t>
            </a:r>
            <a:endParaRPr b="1" sz="2400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Ex:</a:t>
            </a: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</a:t>
            </a:r>
            <a:r>
              <a:rPr b="0" i="0" lang="en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var car = {type:"Fiat", model:500, color:"white"}; 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0C0"/>
                </a:solidFill>
              </a:rPr>
              <a:t>Accessing Object Properties</a:t>
            </a:r>
            <a:endParaRPr b="1" sz="2400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" sz="2400"/>
              <a:t>Syntax:  objectName.propertyName</a:t>
            </a:r>
            <a:endParaRPr sz="2400"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" sz="2400"/>
              <a:t>Ex: car.type</a:t>
            </a:r>
            <a:endParaRPr sz="2400"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05985"/>
            <a:ext cx="8229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lang="en">
                <a:solidFill>
                  <a:srgbClr val="0070C0"/>
                </a:solidFill>
              </a:rPr>
              <a:t>Objects 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57200" y="606994"/>
            <a:ext cx="86868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write a program for object creation and accessing its properties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lang="en">
                <a:solidFill>
                  <a:srgbClr val="0070C0"/>
                </a:solidFill>
              </a:rPr>
              <a:t>Arrays</a:t>
            </a: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b="0" i="0" sz="3200" u="none" cap="none" strike="noStrike">
              <a:solidFill>
                <a:srgbClr val="E36C0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553750" y="849150"/>
            <a:ext cx="81330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</a:rPr>
              <a:t>Array</a:t>
            </a:r>
            <a:r>
              <a:rPr i="0" lang="en" sz="2400" u="none" cap="none" strike="noStrike">
                <a:solidFill>
                  <a:schemeClr val="dk1"/>
                </a:solidFill>
              </a:rPr>
              <a:t> object. 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</a:rPr>
              <a:t>To create an array of N elements, you can write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</a:rPr>
              <a:t>	var myArray = new Array(N);</a:t>
            </a:r>
            <a:endParaRPr sz="2400"/>
          </a:p>
          <a:p>
            <a:pPr indent="-3683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</a:rPr>
              <a:t>Ex:</a:t>
            </a:r>
            <a:r>
              <a:rPr lang="en" sz="2400"/>
              <a:t> </a:t>
            </a:r>
            <a:r>
              <a:rPr i="0" lang="en" sz="2400" u="none" cap="none" strike="noStrike">
                <a:solidFill>
                  <a:schemeClr val="dk1"/>
                </a:solidFill>
              </a:rPr>
              <a:t>var Car = new Array(3);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42900" lvl="0" marL="12573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i="0" lang="en" sz="2400" u="none" cap="none" strike="noStrike">
                <a:solidFill>
                  <a:schemeClr val="dk1"/>
                </a:solidFill>
              </a:rPr>
              <a:t>Car[0] = "Ford";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42900" lvl="0" marL="12573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i="0" lang="en" sz="2400" u="none" cap="none" strike="noStrike">
                <a:solidFill>
                  <a:schemeClr val="dk1"/>
                </a:solidFill>
              </a:rPr>
              <a:t>Car[1] = "Toyota";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42900" lvl="0" marL="12573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i="0" lang="en" sz="2400" u="none" cap="none" strike="noStrike">
                <a:solidFill>
                  <a:schemeClr val="dk1"/>
                </a:solidFill>
              </a:rPr>
              <a:t>Car[2] = "Honda";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" sz="2400">
                <a:solidFill>
                  <a:srgbClr val="009900"/>
                </a:solidFill>
              </a:rPr>
              <a:t>					(OR)</a:t>
            </a:r>
            <a:endParaRPr sz="2400">
              <a:solidFill>
                <a:srgbClr val="009900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i="0" lang="en" sz="2400" u="none" cap="none" strike="noStrike">
                <a:solidFill>
                  <a:schemeClr val="dk1"/>
                </a:solidFill>
              </a:rPr>
              <a:t>var Car2 = new Array("Ford", "Toyota", "Honda");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Primitive Datatypes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901232" y="784368"/>
            <a:ext cx="79365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supports following primitive datatypes.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Strings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Boolean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Rather than these primitive datatypes, JavaScript also supports a composite datatype called as “object”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lang="en">
                <a:solidFill>
                  <a:srgbClr val="0070C0"/>
                </a:solidFill>
              </a:rPr>
              <a:t>Arrays</a:t>
            </a: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b="0" i="0" sz="3200" u="none" cap="none" strike="noStrike">
              <a:solidFill>
                <a:srgbClr val="E36C0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553750" y="849150"/>
            <a:ext cx="81330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Write a program to find the length of an array and print all of its elements.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lang="en">
                <a:solidFill>
                  <a:srgbClr val="0070C0"/>
                </a:solidFill>
              </a:rPr>
              <a:t>Events</a:t>
            </a: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b="0" i="0" sz="3200" u="none" cap="none" strike="noStrike">
              <a:solidFill>
                <a:srgbClr val="E36C0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553750" y="849150"/>
            <a:ext cx="81330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Events are actions or </a:t>
            </a:r>
            <a:r>
              <a:rPr lang="en" sz="2400">
                <a:solidFill>
                  <a:srgbClr val="000000"/>
                </a:solidFill>
              </a:rPr>
              <a:t>occurrences</a:t>
            </a:r>
            <a:r>
              <a:rPr lang="en" sz="2400">
                <a:solidFill>
                  <a:srgbClr val="000000"/>
                </a:solidFill>
              </a:rPr>
              <a:t> that happen to the html elements.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javaScript can react on these events.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Ex: clicking  a button, loading a webpage, closing a window etc..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2461034"/>
            <a:ext cx="4167550" cy="205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lang="en">
                <a:solidFill>
                  <a:srgbClr val="0070C0"/>
                </a:solidFill>
              </a:rPr>
              <a:t>Events</a:t>
            </a:r>
            <a:endParaRPr b="1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Common HTML Events</a:t>
            </a:r>
            <a:br>
              <a:rPr b="0" i="0" lang="en" sz="24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b="0" i="0" sz="2400" u="none" cap="none" strike="noStrike">
              <a:solidFill>
                <a:srgbClr val="E36C0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505500" y="1025000"/>
            <a:ext cx="81330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00"/>
                </a:solidFill>
              </a:rPr>
              <a:t>on</a:t>
            </a:r>
            <a:r>
              <a:rPr b="1" lang="en" sz="2200">
                <a:solidFill>
                  <a:srgbClr val="000000"/>
                </a:solidFill>
              </a:rPr>
              <a:t>c</a:t>
            </a:r>
            <a:r>
              <a:rPr b="1" lang="en" sz="2200">
                <a:solidFill>
                  <a:srgbClr val="000000"/>
                </a:solidFill>
              </a:rPr>
              <a:t>hange</a:t>
            </a:r>
            <a:r>
              <a:rPr lang="en" sz="2200">
                <a:solidFill>
                  <a:srgbClr val="000000"/>
                </a:solidFill>
              </a:rPr>
              <a:t>	- An HTML element has been changed</a:t>
            </a:r>
            <a:endParaRPr sz="2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00"/>
                </a:solidFill>
              </a:rPr>
              <a:t>on</a:t>
            </a:r>
            <a:r>
              <a:rPr b="1" lang="en" sz="2200">
                <a:solidFill>
                  <a:srgbClr val="000000"/>
                </a:solidFill>
              </a:rPr>
              <a:t>c</a:t>
            </a:r>
            <a:r>
              <a:rPr b="1" lang="en" sz="2200">
                <a:solidFill>
                  <a:srgbClr val="000000"/>
                </a:solidFill>
              </a:rPr>
              <a:t>lick</a:t>
            </a:r>
            <a:r>
              <a:rPr lang="en" sz="2200">
                <a:solidFill>
                  <a:srgbClr val="000000"/>
                </a:solidFill>
              </a:rPr>
              <a:t>	- The user clicks an HTML element</a:t>
            </a:r>
            <a:endParaRPr sz="2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00"/>
                </a:solidFill>
              </a:rPr>
              <a:t>onmouseover</a:t>
            </a:r>
            <a:r>
              <a:rPr lang="en" sz="2200">
                <a:solidFill>
                  <a:srgbClr val="000000"/>
                </a:solidFill>
              </a:rPr>
              <a:t>	- The user moves the mouse over an HTML element</a:t>
            </a:r>
            <a:endParaRPr sz="2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00"/>
                </a:solidFill>
              </a:rPr>
              <a:t>onmouseout</a:t>
            </a:r>
            <a:r>
              <a:rPr lang="en" sz="2200">
                <a:solidFill>
                  <a:srgbClr val="000000"/>
                </a:solidFill>
              </a:rPr>
              <a:t>	- The user moves the mouse away from an HTML element</a:t>
            </a:r>
            <a:endParaRPr sz="2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00"/>
                </a:solidFill>
              </a:rPr>
              <a:t>onkeydown</a:t>
            </a:r>
            <a:r>
              <a:rPr lang="en" sz="2200">
                <a:solidFill>
                  <a:srgbClr val="000000"/>
                </a:solidFill>
              </a:rPr>
              <a:t>	- The user pushes a keyboard key</a:t>
            </a:r>
            <a:endParaRPr sz="2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00"/>
                </a:solidFill>
              </a:rPr>
              <a:t>onload</a:t>
            </a:r>
            <a:r>
              <a:rPr lang="en" sz="2200">
                <a:solidFill>
                  <a:srgbClr val="000000"/>
                </a:solidFill>
              </a:rPr>
              <a:t>	 - The browser has finished loading the page</a:t>
            </a:r>
            <a:endParaRPr sz="2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lang="en">
                <a:solidFill>
                  <a:srgbClr val="0070C0"/>
                </a:solidFill>
              </a:rPr>
              <a:t>Events</a:t>
            </a:r>
            <a:br>
              <a:rPr b="0" i="0" lang="en" sz="3200" u="none" cap="none" strike="noStrike">
                <a:solidFill>
                  <a:srgbClr val="E36C0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b="0" i="0" sz="3200" u="none" cap="none" strike="noStrike">
              <a:solidFill>
                <a:srgbClr val="E36C0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553800" y="849150"/>
            <a:ext cx="81330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Write a JavaScript code for “mouseover” and “mouseout” for an html button element.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4294967295" type="body"/>
          </p:nvPr>
        </p:nvSpPr>
        <p:spPr>
          <a:xfrm>
            <a:off x="685800" y="2121668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Thank  you</a:t>
            </a:r>
            <a:endParaRPr b="1" i="0" sz="28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Variables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901232" y="784368"/>
            <a:ext cx="79365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Variables are named containers where we can place data.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can refer these data further by naming these containers.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variable can be declared with the keyword var.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Ex: var name;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Variable Initialization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901232" y="784368"/>
            <a:ext cx="79365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Variables can be initialized as follows,</a:t>
            </a:r>
            <a:endParaRPr/>
          </a:p>
          <a:p>
            <a:pPr indent="457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name = “abc”;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Variables can also be initialized at the time of declaration.</a:t>
            </a:r>
            <a:endParaRPr/>
          </a:p>
          <a:p>
            <a:pPr indent="457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Ex: var name = “abc”;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variables can hold data of any type (untyped).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lang="en" sz="32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Program with variables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901225" y="554044"/>
            <a:ext cx="79365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&lt;p id="sum"&gt;&lt;/p&gt;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 a, b, c;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= 1; b = 2; c = a + b;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document.getElementById("sum").innerHTML = c;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 b="1"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Variable Scope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01232" y="784368"/>
            <a:ext cx="79365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Global - Declared o</a:t>
            </a: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utside the function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Local - Declared </a:t>
            </a: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inside the function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Variable Scope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901232" y="784368"/>
            <a:ext cx="79365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Write a program to test the local and global scope of variables.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901232" y="329147"/>
            <a:ext cx="6999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Constants and Assignments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901232" y="1012968"/>
            <a:ext cx="79365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constants are declared with </a:t>
            </a:r>
            <a:r>
              <a:rPr b="1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const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keyword and it is defined at the time of declaration.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cannot change the value of a constant.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Ex: const country = “India”;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b="0" i="0" sz="2400" u="none" cap="none" strike="noStrike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p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