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B98E47-7C5E-4B52-956B-EBEA9B1CB805}">
  <a:tblStyle styleId="{07B98E47-7C5E-4B52-956B-EBEA9B1CB8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5bb574e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5bb574e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5bb57dc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5bb57dc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195e2e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195e2e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58a99b7d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58a99b7d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31ee75f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31ee75f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31ee75f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31ee75f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31ee75f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31ee75f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31ee75f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31ee75f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5bb574e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5bb574e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researchgate.net/publication/311648508_Identifying_Body_Size_Group_Clusters_from_Anthropometric_Body_Composition_Indicators" TargetMode="External"/><Relationship Id="rId4" Type="http://schemas.openxmlformats.org/officeDocument/2006/relationships/hyperlink" Target="https://link.springer.com/article/10.1007/s10479-020-03602-y" TargetMode="External"/><Relationship Id="rId10" Type="http://schemas.openxmlformats.org/officeDocument/2006/relationships/hyperlink" Target="https://www.kaggle.com/datasets/rmisra/clothing-fit-dataset-for-size-recommendation/data" TargetMode="External"/><Relationship Id="rId9" Type="http://schemas.openxmlformats.org/officeDocument/2006/relationships/hyperlink" Target="https://www.flipkart.com/rv/sizechart?pid=TMLFAHYAACNRR3BZ" TargetMode="External"/><Relationship Id="rId5" Type="http://schemas.openxmlformats.org/officeDocument/2006/relationships/hyperlink" Target="https://pubmed.ncbi.nlm.nih.gov/16271645/" TargetMode="External"/><Relationship Id="rId6" Type="http://schemas.openxmlformats.org/officeDocument/2006/relationships/hyperlink" Target="https://www.semanticscholar.org/paper/Size-Recommendation-System-for-Fashion-E-commerce-Abdulla-Designs/fa1d08c3fc643c0e41d3ed2e688bf9c9b389f066" TargetMode="External"/><Relationship Id="rId7" Type="http://schemas.openxmlformats.org/officeDocument/2006/relationships/hyperlink" Target="https://www.hm.com.cn/en_cn/customer-service/sizeguide/ladies" TargetMode="External"/><Relationship Id="rId8" Type="http://schemas.openxmlformats.org/officeDocument/2006/relationships/hyperlink" Target="https://www.sizecharter.com/brands/zar/wome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15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46575" y="91500"/>
            <a:ext cx="551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4395"/>
              <a:buNone/>
            </a:pPr>
            <a:r>
              <a:rPr b="1" lang="en-GB" sz="1820"/>
              <a:t>AI-Powered Size Chart Generator for Apparel Sellers</a:t>
            </a:r>
            <a:endParaRPr b="1" sz="1320"/>
          </a:p>
        </p:txBody>
      </p:sp>
      <p:graphicFrame>
        <p:nvGraphicFramePr>
          <p:cNvPr id="60" name="Google Shape;60;p14"/>
          <p:cNvGraphicFramePr/>
          <p:nvPr/>
        </p:nvGraphicFramePr>
        <p:xfrm>
          <a:off x="176775" y="751200"/>
          <a:ext cx="3000000" cy="3000000"/>
        </p:xfrm>
        <a:graphic>
          <a:graphicData uri="http://schemas.openxmlformats.org/drawingml/2006/table">
            <a:tbl>
              <a:tblPr>
                <a:noFill/>
                <a:tableStyleId>{07B98E47-7C5E-4B52-956B-EBEA9B1CB805}</a:tableStyleId>
              </a:tblPr>
              <a:tblGrid>
                <a:gridCol w="4311775"/>
                <a:gridCol w="4311775"/>
              </a:tblGrid>
              <a:tr h="681725">
                <a:tc>
                  <a:txBody>
                    <a:bodyPr/>
                    <a:lstStyle/>
                    <a:p>
                      <a:pPr indent="0" lvl="0" marL="0" rtl="0" algn="l">
                        <a:spcBef>
                          <a:spcPts val="0"/>
                        </a:spcBef>
                        <a:spcAft>
                          <a:spcPts val="0"/>
                        </a:spcAft>
                        <a:buNone/>
                      </a:pPr>
                      <a:r>
                        <a:rPr b="1" lang="en-GB" sz="1600"/>
                        <a:t>Title</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t>FitSenseXAI + Software Development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5575">
                <a:tc>
                  <a:txBody>
                    <a:bodyPr/>
                    <a:lstStyle/>
                    <a:p>
                      <a:pPr indent="0" lvl="0" marL="0" rtl="0" algn="l">
                        <a:spcBef>
                          <a:spcPts val="0"/>
                        </a:spcBef>
                        <a:spcAft>
                          <a:spcPts val="0"/>
                        </a:spcAft>
                        <a:buNone/>
                      </a:pPr>
                      <a:r>
                        <a:rPr b="1" lang="en-GB" sz="1600"/>
                        <a:t>Team Name</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t>arjunmohanty003</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5575">
                <a:tc>
                  <a:txBody>
                    <a:bodyPr/>
                    <a:lstStyle/>
                    <a:p>
                      <a:pPr indent="0" lvl="0" marL="0" rtl="0" algn="l">
                        <a:spcBef>
                          <a:spcPts val="0"/>
                        </a:spcBef>
                        <a:spcAft>
                          <a:spcPts val="0"/>
                        </a:spcAft>
                        <a:buNone/>
                      </a:pPr>
                      <a:r>
                        <a:rPr b="1" lang="en-GB" sz="1600"/>
                        <a:t>Team Member</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t>Arjun Mohanty</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5575">
                <a:tc>
                  <a:txBody>
                    <a:bodyPr/>
                    <a:lstStyle/>
                    <a:p>
                      <a:pPr indent="0" lvl="0" marL="0" rtl="0" algn="l">
                        <a:spcBef>
                          <a:spcPts val="0"/>
                        </a:spcBef>
                        <a:spcAft>
                          <a:spcPts val="0"/>
                        </a:spcAft>
                        <a:buNone/>
                      </a:pPr>
                      <a:r>
                        <a:rPr b="1" lang="en-GB" sz="1600"/>
                        <a:t>Role</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t>Leader</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5575">
                <a:tc>
                  <a:txBody>
                    <a:bodyPr/>
                    <a:lstStyle/>
                    <a:p>
                      <a:pPr indent="0" lvl="0" marL="0" rtl="0" algn="l">
                        <a:spcBef>
                          <a:spcPts val="0"/>
                        </a:spcBef>
                        <a:spcAft>
                          <a:spcPts val="0"/>
                        </a:spcAft>
                        <a:buNone/>
                      </a:pPr>
                      <a:r>
                        <a:rPr b="1" lang="en-GB" sz="1600">
                          <a:solidFill>
                            <a:schemeClr val="dk1"/>
                          </a:solidFill>
                        </a:rPr>
                        <a:t>College/University</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t>Odisha University of Technology and Research, Bhubaneswa</a:t>
                      </a:r>
                      <a:r>
                        <a:rPr lang="en-GB" sz="1600"/>
                        <a:t>r, Odisha</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1725">
                <a:tc>
                  <a:txBody>
                    <a:bodyPr/>
                    <a:lstStyle/>
                    <a:p>
                      <a:pPr indent="0" lvl="0" marL="0" rtl="0" algn="l">
                        <a:spcBef>
                          <a:spcPts val="0"/>
                        </a:spcBef>
                        <a:spcAft>
                          <a:spcPts val="0"/>
                        </a:spcAft>
                        <a:buNone/>
                      </a:pPr>
                      <a:r>
                        <a:rPr b="1" lang="en-GB" sz="1600"/>
                        <a:t>Date</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25.08.2024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0" y="0"/>
            <a:ext cx="2347500" cy="4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600"/>
              <a:t>Executive Summary:</a:t>
            </a:r>
            <a:endParaRPr b="1" sz="1600"/>
          </a:p>
        </p:txBody>
      </p:sp>
      <p:sp>
        <p:nvSpPr>
          <p:cNvPr id="66" name="Google Shape;66;p15"/>
          <p:cNvSpPr txBox="1"/>
          <p:nvPr>
            <p:ph idx="1" type="subTitle"/>
          </p:nvPr>
        </p:nvSpPr>
        <p:spPr>
          <a:xfrm>
            <a:off x="0" y="379150"/>
            <a:ext cx="9243000" cy="476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200"/>
              <a:t>Overview</a:t>
            </a:r>
            <a:r>
              <a:rPr b="1" lang="en-GB" sz="1300"/>
              <a:t>:</a:t>
            </a:r>
            <a:r>
              <a:rPr b="1" lang="en-GB" sz="1100"/>
              <a:t> </a:t>
            </a:r>
            <a:r>
              <a:rPr lang="en-GB" sz="1200"/>
              <a:t>Apparel Sellers often </a:t>
            </a:r>
            <a:r>
              <a:rPr lang="en-GB" sz="1200"/>
              <a:t>struggle with limited or inaccurate size data, leading to high return rates, which affects the operational efficiency and inventory management issues,while also causing customer dissatisfaction.</a:t>
            </a:r>
            <a:endParaRPr sz="1200"/>
          </a:p>
          <a:p>
            <a:pPr indent="0" lvl="0" marL="0" rtl="0" algn="l">
              <a:spcBef>
                <a:spcPts val="0"/>
              </a:spcBef>
              <a:spcAft>
                <a:spcPts val="0"/>
              </a:spcAft>
              <a:buNone/>
            </a:pPr>
            <a:r>
              <a:t/>
            </a:r>
            <a:endParaRPr sz="1300"/>
          </a:p>
          <a:p>
            <a:pPr indent="0" lvl="0" marL="0" rtl="0" algn="l">
              <a:spcBef>
                <a:spcPts val="0"/>
              </a:spcBef>
              <a:spcAft>
                <a:spcPts val="0"/>
              </a:spcAft>
              <a:buNone/>
            </a:pPr>
            <a:r>
              <a:rPr b="1" lang="en-GB" sz="1200"/>
              <a:t>Solution:</a:t>
            </a:r>
            <a:r>
              <a:rPr b="1" lang="en-GB" sz="1300"/>
              <a:t> </a:t>
            </a:r>
            <a:r>
              <a:rPr b="1" lang="en-GB" sz="1400"/>
              <a:t>                   </a:t>
            </a:r>
            <a:r>
              <a:rPr lang="en-GB" sz="1400"/>
              <a:t>             </a:t>
            </a:r>
            <a:endParaRPr sz="1300"/>
          </a:p>
          <a:p>
            <a:pPr indent="0" lvl="0" marL="0" rtl="0" algn="l">
              <a:spcBef>
                <a:spcPts val="0"/>
              </a:spcBef>
              <a:spcAft>
                <a:spcPts val="0"/>
              </a:spcAft>
              <a:buNone/>
            </a:pPr>
            <a:r>
              <a:rPr b="1" lang="en-GB" sz="1200"/>
              <a:t>Data Collection: </a:t>
            </a:r>
            <a:r>
              <a:rPr lang="en-GB" sz="1100"/>
              <a:t>Collecting user body measurements such as height, weight, chest, waist, hip and store this data securely in a database, ideally in an anonymized format to ensure user privacy.</a:t>
            </a:r>
            <a:endParaRPr sz="1100"/>
          </a:p>
          <a:p>
            <a:pPr indent="0" lvl="0" marL="0" rtl="0" algn="l">
              <a:spcBef>
                <a:spcPts val="0"/>
              </a:spcBef>
              <a:spcAft>
                <a:spcPts val="0"/>
              </a:spcAft>
              <a:buNone/>
            </a:pPr>
            <a:r>
              <a:rPr b="1" lang="en-GB" sz="1200"/>
              <a:t>Historical Data Analysis:</a:t>
            </a:r>
            <a:r>
              <a:rPr lang="en-GB" sz="1100"/>
              <a:t> Analyzing the previous purchase history of user and return related information by implementing the machine learning algorithms and employ data mining techniques to identify the patterns related to size discrepancies.</a:t>
            </a:r>
            <a:endParaRPr sz="1100"/>
          </a:p>
          <a:p>
            <a:pPr indent="0" lvl="0" marL="0" rtl="0" algn="l">
              <a:spcBef>
                <a:spcPts val="0"/>
              </a:spcBef>
              <a:spcAft>
                <a:spcPts val="0"/>
              </a:spcAft>
              <a:buNone/>
            </a:pPr>
            <a:r>
              <a:rPr b="1" lang="en-GB" sz="1200"/>
              <a:t>Clustering of Body types: </a:t>
            </a:r>
            <a:r>
              <a:rPr lang="en-GB" sz="1100"/>
              <a:t>Implement Clustering algorithms such as SVM or DBSCAN to group users with similar body types based on their measurements and purchase history.</a:t>
            </a:r>
            <a:endParaRPr sz="1100"/>
          </a:p>
          <a:p>
            <a:pPr indent="0" lvl="0" marL="0" rtl="0" algn="l">
              <a:spcBef>
                <a:spcPts val="0"/>
              </a:spcBef>
              <a:spcAft>
                <a:spcPts val="0"/>
              </a:spcAft>
              <a:buNone/>
            </a:pPr>
            <a:r>
              <a:rPr b="1" lang="en-GB" sz="1200"/>
              <a:t>Generating Size Charts:</a:t>
            </a:r>
            <a:r>
              <a:rPr b="1" lang="en-GB" sz="1100"/>
              <a:t> </a:t>
            </a:r>
            <a:r>
              <a:rPr lang="en-GB" sz="1100"/>
              <a:t>Generating size-charts for sellers by analyzing user body measurements using Decision Trees and Neural Networks to predict and recommend accurate measurements for the users.</a:t>
            </a:r>
            <a:endParaRPr sz="1100"/>
          </a:p>
          <a:p>
            <a:pPr indent="0" lvl="0" marL="0" rtl="0" algn="l">
              <a:spcBef>
                <a:spcPts val="0"/>
              </a:spcBef>
              <a:spcAft>
                <a:spcPts val="0"/>
              </a:spcAft>
              <a:buNone/>
            </a:pPr>
            <a:r>
              <a:rPr b="1" lang="en-GB" sz="1200"/>
              <a:t>Confidence Score Implementation:</a:t>
            </a:r>
            <a:r>
              <a:rPr lang="en-GB" sz="1100"/>
              <a:t> Introducing the concept of confidence scores for each measurement to indicate the reliability of the data based on the volume and consistency of historical data, and incorporate these scores into an incentive program for sellers like Seller Excellence Incentive, rewarding them for achieving lower return rates and maintaining high data accuracy.</a:t>
            </a:r>
            <a:endParaRPr sz="1100"/>
          </a:p>
          <a:p>
            <a:pPr indent="0" lvl="0" marL="0" rtl="0" algn="l">
              <a:spcBef>
                <a:spcPts val="0"/>
              </a:spcBef>
              <a:spcAft>
                <a:spcPts val="0"/>
              </a:spcAft>
              <a:buNone/>
            </a:pPr>
            <a:r>
              <a:rPr b="1" lang="en-GB" sz="1200"/>
              <a:t>Dynamic Updates:</a:t>
            </a:r>
            <a:r>
              <a:rPr lang="en-GB" sz="1100"/>
              <a:t> Ensuring seamless updates so that system can easily integrate new purchase data by using algorithms like Stochastic Gradient Descent (SGD) which can continuously update the model with new data becomes available.</a:t>
            </a:r>
            <a:endParaRPr sz="11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a:t>Key Findings/Recommendations:</a:t>
            </a:r>
            <a:endParaRPr b="1" sz="1200"/>
          </a:p>
          <a:p>
            <a:pPr indent="0" lvl="0" marL="0" rtl="0" algn="l">
              <a:spcBef>
                <a:spcPts val="0"/>
              </a:spcBef>
              <a:spcAft>
                <a:spcPts val="0"/>
              </a:spcAft>
              <a:buNone/>
            </a:pPr>
            <a:r>
              <a:rPr b="1" lang="en-GB" sz="1100"/>
              <a:t>Accuracy: </a:t>
            </a:r>
            <a:r>
              <a:rPr lang="en-GB" sz="1100"/>
              <a:t>AI can significantly enhance the accuracy of size charts approximately up to 94%, leading to better customer satisfaction.</a:t>
            </a:r>
            <a:endParaRPr sz="1100"/>
          </a:p>
          <a:p>
            <a:pPr indent="0" lvl="0" marL="0" rtl="0" algn="l">
              <a:spcBef>
                <a:spcPts val="0"/>
              </a:spcBef>
              <a:spcAft>
                <a:spcPts val="0"/>
              </a:spcAft>
              <a:buNone/>
            </a:pPr>
            <a:r>
              <a:rPr b="1" lang="en-GB" sz="1100"/>
              <a:t>Clustering Body Measurements: </a:t>
            </a:r>
            <a:r>
              <a:rPr lang="en-GB" sz="1100"/>
              <a:t>AI helps in clustering various body measurements to generate more precise size recommendations.</a:t>
            </a:r>
            <a:endParaRPr sz="1100"/>
          </a:p>
          <a:p>
            <a:pPr indent="0" lvl="0" marL="0" rtl="0" algn="l">
              <a:spcBef>
                <a:spcPts val="0"/>
              </a:spcBef>
              <a:spcAft>
                <a:spcPts val="0"/>
              </a:spcAft>
              <a:buNone/>
            </a:pPr>
            <a:r>
              <a:rPr b="1" lang="en-GB" sz="1100"/>
              <a:t>Reducing Return Rates:</a:t>
            </a:r>
            <a:r>
              <a:rPr lang="en-GB" sz="1100"/>
              <a:t> AI-driven size recommendation systems can reduce the return rates up to 30-40% in fashion retail industry</a:t>
            </a:r>
            <a:r>
              <a:rPr lang="en-GB"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a:t>Impact:</a:t>
            </a:r>
            <a:endParaRPr b="1" sz="1200"/>
          </a:p>
          <a:p>
            <a:pPr indent="0" lvl="0" marL="0" rtl="0" algn="l">
              <a:spcBef>
                <a:spcPts val="0"/>
              </a:spcBef>
              <a:spcAft>
                <a:spcPts val="0"/>
              </a:spcAft>
              <a:buNone/>
            </a:pPr>
            <a:r>
              <a:rPr b="1" lang="en-GB" sz="1100"/>
              <a:t>Inventory Management:</a:t>
            </a:r>
            <a:r>
              <a:rPr lang="en-GB" sz="1100"/>
              <a:t> AI driven size recommendation system helps in aligning inventory with actual demand, reducing overstock and stockouts.</a:t>
            </a:r>
            <a:endParaRPr sz="1100"/>
          </a:p>
          <a:p>
            <a:pPr indent="0" lvl="0" marL="0" rtl="0" algn="l">
              <a:spcBef>
                <a:spcPts val="0"/>
              </a:spcBef>
              <a:spcAft>
                <a:spcPts val="0"/>
              </a:spcAft>
              <a:buNone/>
            </a:pPr>
            <a:r>
              <a:rPr b="1" lang="en-GB" sz="1100"/>
              <a:t>Accurate sizing: </a:t>
            </a:r>
            <a:r>
              <a:rPr lang="en-GB" sz="1100"/>
              <a:t>AI driven recommendation system enhances the customer experience by reducing size-related issues, leading to higher satisfaction and loyalty.</a:t>
            </a:r>
            <a:endParaRPr sz="1100"/>
          </a:p>
          <a:p>
            <a:pPr indent="0" lvl="0" marL="0" rtl="0" algn="l">
              <a:spcBef>
                <a:spcPts val="0"/>
              </a:spcBef>
              <a:spcAft>
                <a:spcPts val="0"/>
              </a:spcAft>
              <a:buNone/>
            </a:pPr>
            <a:r>
              <a:rPr b="1" lang="en-GB" sz="1100"/>
              <a:t>Reduction of waste:</a:t>
            </a:r>
            <a:r>
              <a:rPr lang="en-GB" sz="1100"/>
              <a:t> </a:t>
            </a:r>
            <a:r>
              <a:rPr lang="en-GB" sz="1100"/>
              <a:t>Lower return rates and improved inventory management help reduce waste associated with unsold or returned clothing, contributing to environmental sustainability</a:t>
            </a:r>
            <a:r>
              <a:rPr lang="en-GB" sz="1200"/>
              <a:t>.</a:t>
            </a:r>
            <a:endParaRPr sz="1200"/>
          </a:p>
          <a:p>
            <a:pPr indent="0" lvl="0" marL="0" rtl="0" algn="l">
              <a:spcBef>
                <a:spcPts val="0"/>
              </a:spcBef>
              <a:spcAft>
                <a:spcPts val="0"/>
              </a:spcAft>
              <a:buNone/>
            </a:pPr>
            <a:r>
              <a:rPr b="1" lang="en-GB" sz="1100"/>
              <a:t>Data-driven Insights</a:t>
            </a:r>
            <a:r>
              <a:rPr lang="en-GB" sz="1100"/>
              <a:t>: Sellers gain valuable insights to understand customer preferences and sizing trends,offering more personalized product recommendations for the customers.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78575" y="0"/>
            <a:ext cx="554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2"/>
                </a:solidFill>
              </a:rPr>
              <a:t>Architecture:</a:t>
            </a:r>
            <a:endParaRPr b="1" sz="2000">
              <a:solidFill>
                <a:schemeClr val="dk2"/>
              </a:solidFill>
            </a:endParaRPr>
          </a:p>
        </p:txBody>
      </p:sp>
      <p:pic>
        <p:nvPicPr>
          <p:cNvPr id="72" name="Google Shape;72;p16"/>
          <p:cNvPicPr preferRelativeResize="0"/>
          <p:nvPr/>
        </p:nvPicPr>
        <p:blipFill>
          <a:blip r:embed="rId3">
            <a:alphaModFix/>
          </a:blip>
          <a:stretch>
            <a:fillRect/>
          </a:stretch>
        </p:blipFill>
        <p:spPr>
          <a:xfrm>
            <a:off x="0" y="492600"/>
            <a:ext cx="9067050" cy="465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83175" y="0"/>
            <a:ext cx="2549100" cy="49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1800"/>
              <a:t>Technical Approach:</a:t>
            </a:r>
            <a:endParaRPr b="1" sz="1800"/>
          </a:p>
        </p:txBody>
      </p:sp>
      <p:pic>
        <p:nvPicPr>
          <p:cNvPr id="78" name="Google Shape;78;p17"/>
          <p:cNvPicPr preferRelativeResize="0"/>
          <p:nvPr/>
        </p:nvPicPr>
        <p:blipFill>
          <a:blip r:embed="rId3">
            <a:alphaModFix/>
          </a:blip>
          <a:stretch>
            <a:fillRect/>
          </a:stretch>
        </p:blipFill>
        <p:spPr>
          <a:xfrm>
            <a:off x="0" y="497400"/>
            <a:ext cx="9144000" cy="4895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82350" y="0"/>
            <a:ext cx="3031500" cy="45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1800"/>
              <a:t>Results and Analysis:</a:t>
            </a:r>
            <a:endParaRPr b="1" sz="1800"/>
          </a:p>
        </p:txBody>
      </p:sp>
      <p:pic>
        <p:nvPicPr>
          <p:cNvPr id="84" name="Google Shape;84;p18"/>
          <p:cNvPicPr preferRelativeResize="0"/>
          <p:nvPr/>
        </p:nvPicPr>
        <p:blipFill rotWithShape="1">
          <a:blip r:embed="rId3">
            <a:alphaModFix/>
          </a:blip>
          <a:srcRect b="0" l="-850" r="849" t="0"/>
          <a:stretch/>
        </p:blipFill>
        <p:spPr>
          <a:xfrm>
            <a:off x="0" y="458700"/>
            <a:ext cx="9144003" cy="4631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153325" y="109200"/>
            <a:ext cx="2799600" cy="3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1300"/>
              <a:t>Challenges and Limitations:</a:t>
            </a:r>
            <a:endParaRPr b="1" sz="1300"/>
          </a:p>
        </p:txBody>
      </p:sp>
      <p:sp>
        <p:nvSpPr>
          <p:cNvPr id="90" name="Google Shape;90;p19"/>
          <p:cNvSpPr txBox="1"/>
          <p:nvPr>
            <p:ph idx="1" type="subTitle"/>
          </p:nvPr>
        </p:nvSpPr>
        <p:spPr>
          <a:xfrm>
            <a:off x="65375" y="446100"/>
            <a:ext cx="8921700" cy="46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t>Challenges: </a:t>
            </a:r>
            <a:r>
              <a:rPr lang="en-GB" sz="1100"/>
              <a:t>The AI driven solution model presents a unique set of challenges that require innovative solutions to ensure accuracy, scalability and user trust. The Challenges that are encountered while developing the solution model are as follows:</a:t>
            </a:r>
            <a:endParaRPr sz="1100"/>
          </a:p>
          <a:p>
            <a:pPr indent="0" lvl="0" marL="0" rtl="0" algn="l">
              <a:spcBef>
                <a:spcPts val="0"/>
              </a:spcBef>
              <a:spcAft>
                <a:spcPts val="0"/>
              </a:spcAft>
              <a:buNone/>
            </a:pPr>
            <a:r>
              <a:rPr b="1" lang="en-GB" sz="1100"/>
              <a:t>Data Privacy</a:t>
            </a:r>
            <a:r>
              <a:rPr lang="en-GB" sz="1100"/>
              <a:t>: Collecting and storing sensitive user data like body measurements and purchase history involves strict adherence to privacy laws and regulation. Ensuring Compliance while collecting data to make accurate prediction is a big challenge.</a:t>
            </a:r>
            <a:endParaRPr sz="1100"/>
          </a:p>
          <a:p>
            <a:pPr indent="0" lvl="0" marL="0" rtl="0" algn="l">
              <a:spcBef>
                <a:spcPts val="0"/>
              </a:spcBef>
              <a:spcAft>
                <a:spcPts val="0"/>
              </a:spcAft>
              <a:buNone/>
            </a:pPr>
            <a:r>
              <a:rPr b="1" lang="en-GB" sz="1100"/>
              <a:t>Approach</a:t>
            </a:r>
            <a:r>
              <a:rPr lang="en-GB" sz="1100"/>
              <a:t>: Data Anonymization techniques are implemented to remove or mask personal identifiable information from the dataset. The user data is stored in secure cloud storage platforms to ensure data protection.</a:t>
            </a:r>
            <a:endParaRPr sz="1100"/>
          </a:p>
          <a:p>
            <a:pPr indent="0" lvl="0" marL="0" rtl="0" algn="l">
              <a:spcBef>
                <a:spcPts val="0"/>
              </a:spcBef>
              <a:spcAft>
                <a:spcPts val="0"/>
              </a:spcAft>
              <a:buNone/>
            </a:pPr>
            <a:r>
              <a:rPr b="1" lang="en-GB" sz="1100"/>
              <a:t>Handling diverse body types</a:t>
            </a:r>
            <a:r>
              <a:rPr lang="en-GB" sz="1100"/>
              <a:t>: The AI model needs to account for a wide variety of body types and preferences, making it challenging to create a one-size-fits-all model. Clustering similar body types while maintaining accuracy across diverse groups is a complex task.</a:t>
            </a:r>
            <a:endParaRPr sz="1100"/>
          </a:p>
          <a:p>
            <a:pPr indent="0" lvl="0" marL="0" rtl="0" algn="l">
              <a:spcBef>
                <a:spcPts val="0"/>
              </a:spcBef>
              <a:spcAft>
                <a:spcPts val="0"/>
              </a:spcAft>
              <a:buNone/>
            </a:pPr>
            <a:r>
              <a:rPr b="1" lang="en-GB" sz="1100"/>
              <a:t>Approach</a:t>
            </a:r>
            <a:r>
              <a:rPr lang="en-GB" sz="1100"/>
              <a:t>:Developed Personalized models that cater to individual preferences and measurements within each cluster The AI model uses Neural Network to create adaptive size recommendation for users. The AI model also uses clustering algorithms like SVM, DBSCAN to effectively group similar </a:t>
            </a:r>
            <a:r>
              <a:rPr lang="en-GB" sz="1100"/>
              <a:t>body</a:t>
            </a:r>
            <a:r>
              <a:rPr lang="en-GB" sz="1100"/>
              <a:t> types.</a:t>
            </a:r>
            <a:endParaRPr sz="1100"/>
          </a:p>
          <a:p>
            <a:pPr indent="0" lvl="0" marL="0" rtl="0" algn="l">
              <a:spcBef>
                <a:spcPts val="0"/>
              </a:spcBef>
              <a:spcAft>
                <a:spcPts val="0"/>
              </a:spcAft>
              <a:buNone/>
            </a:pPr>
            <a:r>
              <a:rPr b="1" lang="en-GB" sz="1100"/>
              <a:t>Platform Compatibility: </a:t>
            </a:r>
            <a:r>
              <a:rPr lang="en-GB" sz="1100"/>
              <a:t>Integrating the AI-powered size chart generator with existing platforms can be challenging due to differences in data formats, API structures, and system architectures.</a:t>
            </a:r>
            <a:endParaRPr sz="1100"/>
          </a:p>
          <a:p>
            <a:pPr indent="0" lvl="0" marL="0" rtl="0" algn="l">
              <a:spcBef>
                <a:spcPts val="0"/>
              </a:spcBef>
              <a:spcAft>
                <a:spcPts val="0"/>
              </a:spcAft>
              <a:buNone/>
            </a:pPr>
            <a:r>
              <a:rPr b="1" lang="en-GB" sz="1100"/>
              <a:t>Approach:</a:t>
            </a:r>
            <a:r>
              <a:rPr lang="en-GB" sz="1100"/>
              <a:t> Seamless integration by integrating standardized data formats, </a:t>
            </a:r>
            <a:r>
              <a:rPr lang="en-GB" sz="1100"/>
              <a:t>adaptable</a:t>
            </a:r>
            <a:r>
              <a:rPr lang="en-GB" sz="1100"/>
              <a:t> APIs and flexible architecture designs to accommodate </a:t>
            </a:r>
            <a:r>
              <a:rPr lang="en-GB" sz="1100"/>
              <a:t>the</a:t>
            </a:r>
            <a:r>
              <a:rPr lang="en-GB" sz="1100"/>
              <a:t> various requirements of the platform.</a:t>
            </a:r>
            <a:endParaRPr sz="1100"/>
          </a:p>
          <a:p>
            <a:pPr indent="0" lvl="0" marL="0" rtl="0" algn="l">
              <a:spcBef>
                <a:spcPts val="0"/>
              </a:spcBef>
              <a:spcAft>
                <a:spcPts val="0"/>
              </a:spcAft>
              <a:buNone/>
            </a:pPr>
            <a:r>
              <a:rPr b="1" lang="en-GB" sz="1100"/>
              <a:t>Real-time Performance:</a:t>
            </a:r>
            <a:r>
              <a:rPr lang="en-GB" sz="1100"/>
              <a:t> The AI model needs to provide real-time recommendations without significant delays,ensuring that system can handle large numbers of concurrent users while maintaining fast response times.</a:t>
            </a:r>
            <a:endParaRPr sz="1100"/>
          </a:p>
          <a:p>
            <a:pPr indent="0" lvl="0" marL="0" rtl="0" algn="l">
              <a:spcBef>
                <a:spcPts val="0"/>
              </a:spcBef>
              <a:spcAft>
                <a:spcPts val="0"/>
              </a:spcAft>
              <a:buNone/>
            </a:pPr>
            <a:r>
              <a:rPr b="1" lang="en-GB" sz="1100"/>
              <a:t>Approach:</a:t>
            </a:r>
            <a:r>
              <a:rPr lang="en-GB" sz="1100"/>
              <a:t> Distributed computing and caching strategies are implemented to reduce latency, and uses auto-scaling to dynamically allocate resources based on user demand.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Limitations or Constraints : </a:t>
            </a:r>
            <a:endParaRPr sz="1100"/>
          </a:p>
          <a:p>
            <a:pPr indent="0" lvl="0" marL="0" rtl="0" algn="l">
              <a:spcBef>
                <a:spcPts val="0"/>
              </a:spcBef>
              <a:spcAft>
                <a:spcPts val="0"/>
              </a:spcAft>
              <a:buNone/>
            </a:pPr>
            <a:r>
              <a:rPr b="1" lang="en-GB" sz="1100"/>
              <a:t>New User:</a:t>
            </a:r>
            <a:r>
              <a:rPr lang="en-GB" sz="1100"/>
              <a:t> </a:t>
            </a:r>
            <a:r>
              <a:rPr lang="en-GB" sz="1100"/>
              <a:t>The AI driven system heavily relies on users' previous purchase history and return or exchange data. If a user is new to the platform or has limited purchase history, the model may struggle to provide accurate size recommendations.</a:t>
            </a:r>
            <a:endParaRPr sz="1100"/>
          </a:p>
          <a:p>
            <a:pPr indent="0" lvl="0" marL="0" rtl="0" algn="l">
              <a:spcBef>
                <a:spcPts val="0"/>
              </a:spcBef>
              <a:spcAft>
                <a:spcPts val="0"/>
              </a:spcAft>
              <a:buNone/>
            </a:pPr>
            <a:r>
              <a:rPr b="1" lang="en-GB" sz="1100"/>
              <a:t>Changing Body Size:</a:t>
            </a:r>
            <a:r>
              <a:rPr lang="en-GB" sz="1100"/>
              <a:t> The AI model must quickly adapt over time as certain </a:t>
            </a:r>
            <a:r>
              <a:rPr lang="en-GB" sz="1100"/>
              <a:t>customers body measurements like weight loss or gain change over time to ensure that the system must continuously learn from new data.</a:t>
            </a:r>
            <a:endParaRPr sz="1100"/>
          </a:p>
          <a:p>
            <a:pPr indent="0" lvl="0" marL="0" rtl="0" algn="l">
              <a:spcBef>
                <a:spcPts val="0"/>
              </a:spcBef>
              <a:spcAft>
                <a:spcPts val="0"/>
              </a:spcAft>
              <a:buNone/>
            </a:pPr>
            <a:r>
              <a:rPr b="1" lang="en-GB" sz="1100"/>
              <a:t>Seasonal fashion changes</a:t>
            </a:r>
            <a:r>
              <a:rPr lang="en-GB" sz="1100"/>
              <a:t> and varying clothing styles can significantly impact the model’s accuracy by introducing variability in size requirements which may be a constraint for the AI system to make accurate size recommendations.across various fashion trends.</a:t>
            </a:r>
            <a:endParaRPr sz="1100"/>
          </a:p>
          <a:p>
            <a:pPr indent="0" lvl="0" marL="0" rtl="0" algn="l">
              <a:spcBef>
                <a:spcPts val="0"/>
              </a:spcBef>
              <a:spcAft>
                <a:spcPts val="0"/>
              </a:spcAft>
              <a:buNone/>
            </a:pPr>
            <a:r>
              <a:rPr lang="en-GB" sz="1100"/>
              <a:t>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429600" y="86100"/>
            <a:ext cx="4360500" cy="2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1400"/>
              <a:t>Recommendations and Future Work :</a:t>
            </a:r>
            <a:endParaRPr b="1" sz="1400"/>
          </a:p>
        </p:txBody>
      </p:sp>
      <p:sp>
        <p:nvSpPr>
          <p:cNvPr id="96" name="Google Shape;96;p20"/>
          <p:cNvSpPr txBox="1"/>
          <p:nvPr>
            <p:ph idx="1" type="subTitle"/>
          </p:nvPr>
        </p:nvSpPr>
        <p:spPr>
          <a:xfrm>
            <a:off x="0" y="324225"/>
            <a:ext cx="9082500" cy="4747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100"/>
              <a:t>Technology is rapidly improving, prompting recommendations and future works to enhance the AI driven system to  offer more personalized, accurate, and inclusive size recommendations, reducing returns and improving customer  satisfaction.The potential areas for further research or development in the AI driven system that generates accurate size charts for apparel sellers:</a:t>
            </a:r>
            <a:endParaRPr sz="1100"/>
          </a:p>
          <a:p>
            <a:pPr indent="0" lvl="0" marL="0" rtl="0" algn="l">
              <a:lnSpc>
                <a:spcPct val="80000"/>
              </a:lnSpc>
              <a:spcBef>
                <a:spcPts val="0"/>
              </a:spcBef>
              <a:spcAft>
                <a:spcPts val="0"/>
              </a:spcAft>
              <a:buNone/>
            </a:pPr>
            <a:r>
              <a:t/>
            </a:r>
            <a:endParaRPr sz="1100"/>
          </a:p>
          <a:p>
            <a:pPr indent="0" lvl="0" marL="0" rtl="0" algn="l">
              <a:lnSpc>
                <a:spcPct val="80000"/>
              </a:lnSpc>
              <a:spcBef>
                <a:spcPts val="0"/>
              </a:spcBef>
              <a:spcAft>
                <a:spcPts val="0"/>
              </a:spcAft>
              <a:buNone/>
            </a:pPr>
            <a:r>
              <a:rPr b="1" lang="en-GB" sz="1200"/>
              <a:t>Advanced Body Measurement Methods:</a:t>
            </a:r>
            <a:endParaRPr b="1" sz="1200"/>
          </a:p>
          <a:p>
            <a:pPr indent="0" lvl="0" marL="0" rtl="0" algn="l">
              <a:lnSpc>
                <a:spcPct val="80000"/>
              </a:lnSpc>
              <a:spcBef>
                <a:spcPts val="0"/>
              </a:spcBef>
              <a:spcAft>
                <a:spcPts val="0"/>
              </a:spcAft>
              <a:buNone/>
            </a:pPr>
            <a:r>
              <a:rPr lang="en-GB" sz="1100"/>
              <a:t>Integrating 3D scanning via smartphone cameras for precise body measurements.Investigating the use of smart fabrics or wearable technology that can track body changes over time, providing real-time data on user measurements  AI-driven image processing can be implemented to extract body measurements from user-submitted photos, using deep learning techniques to ensure accuracy.</a:t>
            </a:r>
            <a:endParaRPr sz="1100"/>
          </a:p>
          <a:p>
            <a:pPr indent="0" lvl="0" marL="0" rtl="0" algn="l">
              <a:lnSpc>
                <a:spcPct val="80000"/>
              </a:lnSpc>
              <a:spcBef>
                <a:spcPts val="0"/>
              </a:spcBef>
              <a:spcAft>
                <a:spcPts val="0"/>
              </a:spcAft>
              <a:buNone/>
            </a:pPr>
            <a:r>
              <a:t/>
            </a:r>
            <a:endParaRPr sz="1100"/>
          </a:p>
          <a:p>
            <a:pPr indent="0" lvl="0" marL="0" rtl="0" algn="l">
              <a:lnSpc>
                <a:spcPct val="80000"/>
              </a:lnSpc>
              <a:spcBef>
                <a:spcPts val="0"/>
              </a:spcBef>
              <a:spcAft>
                <a:spcPts val="0"/>
              </a:spcAft>
              <a:buNone/>
            </a:pPr>
            <a:r>
              <a:rPr b="1" lang="en-GB" sz="1200"/>
              <a:t>Dynamic Adjustment for Body Changes :</a:t>
            </a:r>
            <a:endParaRPr b="1" sz="1200"/>
          </a:p>
          <a:p>
            <a:pPr indent="0" lvl="0" marL="0" rtl="0" algn="l">
              <a:lnSpc>
                <a:spcPct val="80000"/>
              </a:lnSpc>
              <a:spcBef>
                <a:spcPts val="0"/>
              </a:spcBef>
              <a:spcAft>
                <a:spcPts val="0"/>
              </a:spcAft>
              <a:buNone/>
            </a:pPr>
            <a:r>
              <a:rPr lang="en-GB" sz="1100"/>
              <a:t>Adaptive learning models can be implemented to continuously update user profiles as they input new body measurements or make new purchases.The adaptive size charts must automatically adjust based on detected changes in user body measurements over time.Implementing personalized notifications to alert users when significant body changes are detected, prompting updates to their size profile.</a:t>
            </a:r>
            <a:endParaRPr sz="1100"/>
          </a:p>
          <a:p>
            <a:pPr indent="0" lvl="0" marL="0" rtl="0" algn="l">
              <a:lnSpc>
                <a:spcPct val="80000"/>
              </a:lnSpc>
              <a:spcBef>
                <a:spcPts val="0"/>
              </a:spcBef>
              <a:spcAft>
                <a:spcPts val="0"/>
              </a:spcAft>
              <a:buNone/>
            </a:pPr>
            <a:r>
              <a:t/>
            </a:r>
            <a:endParaRPr sz="1100"/>
          </a:p>
          <a:p>
            <a:pPr indent="0" lvl="0" marL="0" rtl="0" algn="l">
              <a:lnSpc>
                <a:spcPct val="80000"/>
              </a:lnSpc>
              <a:spcBef>
                <a:spcPts val="0"/>
              </a:spcBef>
              <a:spcAft>
                <a:spcPts val="0"/>
              </a:spcAft>
              <a:buClr>
                <a:schemeClr val="dk1"/>
              </a:buClr>
              <a:buSzPts val="1100"/>
              <a:buFont typeface="Arial"/>
              <a:buNone/>
            </a:pPr>
            <a:r>
              <a:rPr b="1" lang="en-GB" sz="1200"/>
              <a:t>Inclusive Sizing for Diverse Body Types:</a:t>
            </a:r>
            <a:br>
              <a:rPr b="1" lang="en-GB" sz="1100"/>
            </a:br>
            <a:r>
              <a:rPr lang="en-GB" sz="1100"/>
              <a:t>Integrating algorithms that are inclusive of diverse body types and expanding the number of clusters in the size prediction model to better capture this variations. Adaptive algorithms can be implemented to learn from individual user feedback and adjust recommendations based on specific body types and fit preferences</a:t>
            </a:r>
            <a:r>
              <a:rPr b="1" lang="en-GB" sz="1100"/>
              <a:t>.</a:t>
            </a:r>
            <a:endParaRPr b="1" sz="1100"/>
          </a:p>
          <a:p>
            <a:pPr indent="0" lvl="0" marL="0" rtl="0" algn="l">
              <a:lnSpc>
                <a:spcPct val="80000"/>
              </a:lnSpc>
              <a:spcBef>
                <a:spcPts val="0"/>
              </a:spcBef>
              <a:spcAft>
                <a:spcPts val="0"/>
              </a:spcAft>
              <a:buClr>
                <a:schemeClr val="dk1"/>
              </a:buClr>
              <a:buSzPts val="1100"/>
              <a:buFont typeface="Arial"/>
              <a:buNone/>
            </a:pPr>
            <a:r>
              <a:t/>
            </a:r>
            <a:endParaRPr b="1" sz="1100"/>
          </a:p>
          <a:p>
            <a:pPr indent="0" lvl="0" marL="0" rtl="0" algn="l">
              <a:lnSpc>
                <a:spcPct val="80000"/>
              </a:lnSpc>
              <a:spcBef>
                <a:spcPts val="0"/>
              </a:spcBef>
              <a:spcAft>
                <a:spcPts val="0"/>
              </a:spcAft>
              <a:buClr>
                <a:schemeClr val="dk1"/>
              </a:buClr>
              <a:buSzPts val="1100"/>
              <a:buFont typeface="Arial"/>
              <a:buNone/>
            </a:pPr>
            <a:r>
              <a:rPr b="1" lang="en-GB" sz="1200"/>
              <a:t>Real-time Feedback Integration:</a:t>
            </a:r>
            <a:br>
              <a:rPr b="1" lang="en-GB" sz="1250"/>
            </a:br>
            <a:r>
              <a:rPr lang="en-GB" sz="1100"/>
              <a:t>Allows real-time user feedback integration, such as after they receive and try on the product, providing an additional layer of validation to enhance future size recommendations.A feedback loop can also be implemented where users can rate the size of purchased items,which are then analyzed to refine size recommendations and improve overall sizing accuracy.</a:t>
            </a:r>
            <a:endParaRPr sz="1100"/>
          </a:p>
          <a:p>
            <a:pPr indent="0" lvl="0" marL="0" rtl="0" algn="l">
              <a:lnSpc>
                <a:spcPct val="80000"/>
              </a:lnSpc>
              <a:spcBef>
                <a:spcPts val="0"/>
              </a:spcBef>
              <a:spcAft>
                <a:spcPts val="0"/>
              </a:spcAft>
              <a:buClr>
                <a:schemeClr val="dk1"/>
              </a:buClr>
              <a:buSzPts val="1100"/>
              <a:buFont typeface="Arial"/>
              <a:buNone/>
            </a:pPr>
            <a:r>
              <a:rPr lang="en-GB" sz="1100"/>
              <a:t> </a:t>
            </a:r>
            <a:endParaRPr sz="1100"/>
          </a:p>
          <a:p>
            <a:pPr indent="0" lvl="0" marL="0" rtl="0" algn="l">
              <a:lnSpc>
                <a:spcPct val="80000"/>
              </a:lnSpc>
              <a:spcBef>
                <a:spcPts val="0"/>
              </a:spcBef>
              <a:spcAft>
                <a:spcPts val="0"/>
              </a:spcAft>
              <a:buClr>
                <a:schemeClr val="dk1"/>
              </a:buClr>
              <a:buSzPts val="1100"/>
              <a:buFont typeface="Arial"/>
              <a:buNone/>
            </a:pPr>
            <a:r>
              <a:rPr b="1" lang="en-GB" sz="1200"/>
              <a:t>Advanced Predictive Analysis:</a:t>
            </a:r>
            <a:endParaRPr b="1" sz="1200"/>
          </a:p>
          <a:p>
            <a:pPr indent="0" lvl="0" marL="0" rtl="0" algn="l">
              <a:lnSpc>
                <a:spcPct val="80000"/>
              </a:lnSpc>
              <a:spcBef>
                <a:spcPts val="0"/>
              </a:spcBef>
              <a:spcAft>
                <a:spcPts val="0"/>
              </a:spcAft>
              <a:buClr>
                <a:schemeClr val="dk1"/>
              </a:buClr>
              <a:buSzPts val="1100"/>
              <a:buFont typeface="Arial"/>
              <a:buNone/>
            </a:pPr>
            <a:r>
              <a:rPr lang="en-GB" sz="1100"/>
              <a:t>Analyzing historical data and emerging patterns, predictive analytics can help anticipate future size trends and customer preferences. This allows sellers to adapt their inventory and sizing options proactively. AI algorithms can analyze user data to personalize content and recommendations, making campaigns more relevant to individual preferences and behaviors.</a:t>
            </a:r>
            <a:endParaRPr sz="1100"/>
          </a:p>
          <a:p>
            <a:pPr indent="0" lvl="0" marL="0" rtl="0" algn="l">
              <a:lnSpc>
                <a:spcPct val="80000"/>
              </a:lnSpc>
              <a:spcBef>
                <a:spcPts val="0"/>
              </a:spcBef>
              <a:spcAft>
                <a:spcPts val="0"/>
              </a:spcAft>
              <a:buClr>
                <a:schemeClr val="dk1"/>
              </a:buClr>
              <a:buSzPts val="1100"/>
              <a:buFont typeface="Arial"/>
              <a:buNone/>
            </a:pPr>
            <a:r>
              <a:t/>
            </a:r>
            <a:endParaRPr sz="1100"/>
          </a:p>
          <a:p>
            <a:pPr indent="0" lvl="0" marL="0" rtl="0" algn="l">
              <a:lnSpc>
                <a:spcPct val="80000"/>
              </a:lnSpc>
              <a:spcBef>
                <a:spcPts val="0"/>
              </a:spcBef>
              <a:spcAft>
                <a:spcPts val="0"/>
              </a:spcAft>
              <a:buNone/>
            </a:pPr>
            <a:r>
              <a:rPr b="1" lang="en-GB" sz="1200"/>
              <a:t>Voice Based Real-time Seller Simulation</a:t>
            </a:r>
            <a:r>
              <a:rPr b="1" lang="en-GB" sz="1250"/>
              <a:t>:</a:t>
            </a:r>
            <a:br>
              <a:rPr b="1" lang="en-GB" sz="1250"/>
            </a:br>
            <a:r>
              <a:rPr lang="en-GB" sz="1100"/>
              <a:t>A voice based real-time seller interaction system can be implemented to integrate AI driven voice recognition to simulate dynamic seller interactions and develop adaptive algorithms for real-time feedback and training, and utilize natural language processing to refine communication strategies and enhance user engagement.</a:t>
            </a:r>
            <a:endParaRPr sz="1100"/>
          </a:p>
          <a:p>
            <a:pPr indent="0" lvl="0" marL="0" rtl="0" algn="l">
              <a:lnSpc>
                <a:spcPct val="80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ctrTitle"/>
          </p:nvPr>
        </p:nvSpPr>
        <p:spPr>
          <a:xfrm>
            <a:off x="61150" y="69825"/>
            <a:ext cx="1246500" cy="43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1500"/>
              <a:t>Appendices:</a:t>
            </a:r>
            <a:endParaRPr b="1" sz="1500"/>
          </a:p>
        </p:txBody>
      </p:sp>
      <p:sp>
        <p:nvSpPr>
          <p:cNvPr id="102" name="Google Shape;102;p21"/>
          <p:cNvSpPr txBox="1"/>
          <p:nvPr>
            <p:ph idx="1" type="subTitle"/>
          </p:nvPr>
        </p:nvSpPr>
        <p:spPr>
          <a:xfrm>
            <a:off x="0" y="508725"/>
            <a:ext cx="9144000" cy="4568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440"/>
              <a:buNone/>
            </a:pPr>
            <a:r>
              <a:rPr lang="en-GB" sz="1240"/>
              <a:t>The objective of appendices is to provide comprehensive resources that elaborate on the various components of the AI driven system model for apparel sellers. By exploring these supplementary materials, one can gain a deeper understanding of the methodologies, data sources, and technological frameworks that </a:t>
            </a:r>
            <a:r>
              <a:rPr lang="en-GB" sz="1240"/>
              <a:t>supports</a:t>
            </a:r>
            <a:r>
              <a:rPr lang="en-GB" sz="1240"/>
              <a:t> the proposed solution:</a:t>
            </a:r>
            <a:endParaRPr sz="1240"/>
          </a:p>
          <a:p>
            <a:pPr indent="0" lvl="0" marL="0" rtl="0" algn="l">
              <a:lnSpc>
                <a:spcPct val="90000"/>
              </a:lnSpc>
              <a:spcBef>
                <a:spcPts val="0"/>
              </a:spcBef>
              <a:spcAft>
                <a:spcPts val="0"/>
              </a:spcAft>
              <a:buSzPts val="440"/>
              <a:buNone/>
            </a:pPr>
            <a:r>
              <a:rPr b="1" lang="en-GB" sz="1240"/>
              <a:t>User body measurements and Clustering:</a:t>
            </a:r>
            <a:r>
              <a:rPr lang="en-GB" sz="1240"/>
              <a:t> Exploring the importance of anthropometric data and clustering techniques that can be used to categorize different body types to generate accurate size charts. </a:t>
            </a:r>
            <a:r>
              <a:rPr lang="en-GB" sz="1240" u="sng">
                <a:solidFill>
                  <a:schemeClr val="hlink"/>
                </a:solidFill>
                <a:hlinkClick r:id="rId3"/>
              </a:rPr>
              <a:t>https://www.researchgate.net/publication/311648508_Identifying_Body_Size_Group_Clusters_from_Anthropometric_Body_Composition_Indicators</a:t>
            </a:r>
            <a:r>
              <a:rPr lang="en-GB" sz="1240"/>
              <a:t>.</a:t>
            </a:r>
            <a:endParaRPr sz="1240"/>
          </a:p>
          <a:p>
            <a:pPr indent="0" lvl="0" marL="0" rtl="0" algn="l">
              <a:lnSpc>
                <a:spcPct val="90000"/>
              </a:lnSpc>
              <a:spcBef>
                <a:spcPts val="0"/>
              </a:spcBef>
              <a:spcAft>
                <a:spcPts val="0"/>
              </a:spcAft>
              <a:buSzPts val="440"/>
              <a:buNone/>
            </a:pPr>
            <a:r>
              <a:rPr b="1" lang="en-GB" sz="1240"/>
              <a:t>Impact of AI on reducing return rates</a:t>
            </a:r>
            <a:r>
              <a:rPr b="1" lang="en-GB" sz="1240"/>
              <a:t>:</a:t>
            </a:r>
            <a:r>
              <a:rPr lang="en-GB" sz="1240"/>
              <a:t> Explores</a:t>
            </a:r>
            <a:r>
              <a:rPr lang="en-GB" sz="1240"/>
              <a:t> the impact of AI on the efficiency of online return</a:t>
            </a:r>
            <a:r>
              <a:rPr lang="en-GB" sz="1240"/>
              <a:t> </a:t>
            </a:r>
            <a:r>
              <a:rPr lang="en-GB" sz="1240"/>
              <a:t>policies.</a:t>
            </a:r>
            <a:endParaRPr sz="1240"/>
          </a:p>
          <a:p>
            <a:pPr indent="0" lvl="0" marL="0" rtl="0" algn="l">
              <a:lnSpc>
                <a:spcPct val="90000"/>
              </a:lnSpc>
              <a:spcBef>
                <a:spcPts val="0"/>
              </a:spcBef>
              <a:spcAft>
                <a:spcPts val="0"/>
              </a:spcAft>
              <a:buSzPts val="440"/>
              <a:buNone/>
            </a:pPr>
            <a:r>
              <a:rPr lang="en-GB" sz="1240" u="sng">
                <a:solidFill>
                  <a:schemeClr val="hlink"/>
                </a:solidFill>
                <a:hlinkClick r:id="rId4"/>
              </a:rPr>
              <a:t>https://link.springer.com/aricle/10.1007/s10479-020-03602-y</a:t>
            </a:r>
            <a:endParaRPr sz="1240"/>
          </a:p>
          <a:p>
            <a:pPr indent="0" lvl="0" marL="0" rtl="0" algn="l">
              <a:lnSpc>
                <a:spcPct val="90000"/>
              </a:lnSpc>
              <a:spcBef>
                <a:spcPts val="0"/>
              </a:spcBef>
              <a:spcAft>
                <a:spcPts val="0"/>
              </a:spcAft>
              <a:buSzPts val="440"/>
              <a:buNone/>
            </a:pPr>
            <a:r>
              <a:rPr b="1" lang="en-GB" sz="1240"/>
              <a:t>Classification of Body Types:</a:t>
            </a:r>
            <a:r>
              <a:rPr lang="en-GB" sz="1240"/>
              <a:t> Understanding various body shapes is an important aspect in generating size chart.The waist-hip ratio is used to determine the health issues in an individual.Detailed Insights on body types associated with health : </a:t>
            </a:r>
            <a:r>
              <a:rPr lang="en-GB" sz="1240" u="sng">
                <a:solidFill>
                  <a:schemeClr val="hlink"/>
                </a:solidFill>
                <a:hlinkClick r:id="rId5"/>
              </a:rPr>
              <a:t>https://pubmed.ncbi.nlm.nih.gov/16271645/</a:t>
            </a:r>
            <a:endParaRPr sz="1240"/>
          </a:p>
          <a:p>
            <a:pPr indent="0" lvl="0" marL="0" rtl="0" algn="l">
              <a:lnSpc>
                <a:spcPct val="90000"/>
              </a:lnSpc>
              <a:spcBef>
                <a:spcPts val="0"/>
              </a:spcBef>
              <a:spcAft>
                <a:spcPts val="0"/>
              </a:spcAft>
              <a:buSzPts val="440"/>
              <a:buNone/>
            </a:pPr>
            <a:r>
              <a:rPr b="1" lang="en-GB" sz="1240"/>
              <a:t>Size Recommendation system for E-commerce:</a:t>
            </a:r>
            <a:r>
              <a:rPr lang="en-GB" sz="1240"/>
              <a:t> A size recommendation system is implemented to automatically preselect consumer size based on previous purchase history. </a:t>
            </a:r>
            <a:r>
              <a:rPr lang="en-GB" sz="1240" u="sng">
                <a:solidFill>
                  <a:schemeClr val="hlink"/>
                </a:solidFill>
                <a:hlinkClick r:id="rId6"/>
              </a:rPr>
              <a:t>https://www.semanticscholar.org/paper/Size-Recommendation-System-for-Fashion-E-commerce-Abdulla-Designs/fa1d08c3fc643c0e41d3ed2e688bf9c9b389f066</a:t>
            </a:r>
            <a:endParaRPr sz="1240"/>
          </a:p>
          <a:p>
            <a:pPr indent="0" lvl="0" marL="0" rtl="0" algn="l">
              <a:lnSpc>
                <a:spcPct val="90000"/>
              </a:lnSpc>
              <a:spcBef>
                <a:spcPts val="0"/>
              </a:spcBef>
              <a:spcAft>
                <a:spcPts val="0"/>
              </a:spcAft>
              <a:buSzPts val="440"/>
              <a:buNone/>
            </a:pPr>
            <a:r>
              <a:rPr b="1" lang="en-GB" sz="1240"/>
              <a:t>Size Charts: </a:t>
            </a:r>
            <a:r>
              <a:rPr lang="en-GB" sz="1240"/>
              <a:t>Comparing size charts from different brands helps to train AI models for size recommendation by providing a diverse range of sizing data, which improves the model’s ability to generalize and accurately predict sizes across various brands and styles.</a:t>
            </a:r>
            <a:endParaRPr sz="1240"/>
          </a:p>
          <a:p>
            <a:pPr indent="0" lvl="0" marL="0" rtl="0" algn="l">
              <a:lnSpc>
                <a:spcPct val="90000"/>
              </a:lnSpc>
              <a:spcBef>
                <a:spcPts val="0"/>
              </a:spcBef>
              <a:spcAft>
                <a:spcPts val="0"/>
              </a:spcAft>
              <a:buSzPts val="440"/>
              <a:buNone/>
            </a:pPr>
            <a:r>
              <a:rPr lang="en-GB" sz="1240" u="sng">
                <a:solidFill>
                  <a:schemeClr val="hlink"/>
                </a:solidFill>
                <a:hlinkClick r:id="rId7"/>
              </a:rPr>
              <a:t>https://www.hm.com.cn/en_cn/customer-service/sizeguide/ladies</a:t>
            </a:r>
            <a:endParaRPr sz="1240"/>
          </a:p>
          <a:p>
            <a:pPr indent="0" lvl="0" marL="0" rtl="0" algn="l">
              <a:lnSpc>
                <a:spcPct val="90000"/>
              </a:lnSpc>
              <a:spcBef>
                <a:spcPts val="0"/>
              </a:spcBef>
              <a:spcAft>
                <a:spcPts val="0"/>
              </a:spcAft>
              <a:buSzPts val="440"/>
              <a:buNone/>
            </a:pPr>
            <a:r>
              <a:rPr lang="en-GB" sz="1240" u="sng">
                <a:solidFill>
                  <a:schemeClr val="hlink"/>
                </a:solidFill>
                <a:hlinkClick r:id="rId8"/>
              </a:rPr>
              <a:t>https://www.sizecharter.com/brands/zar/womens</a:t>
            </a:r>
            <a:endParaRPr sz="1240"/>
          </a:p>
          <a:p>
            <a:pPr indent="0" lvl="0" marL="0" rtl="0" algn="l">
              <a:lnSpc>
                <a:spcPct val="90000"/>
              </a:lnSpc>
              <a:spcBef>
                <a:spcPts val="0"/>
              </a:spcBef>
              <a:spcAft>
                <a:spcPts val="0"/>
              </a:spcAft>
              <a:buSzPts val="440"/>
              <a:buNone/>
            </a:pPr>
            <a:r>
              <a:rPr lang="en-GB" sz="1240" u="sng">
                <a:solidFill>
                  <a:schemeClr val="hlink"/>
                </a:solidFill>
                <a:hlinkClick r:id="rId9"/>
              </a:rPr>
              <a:t>https://www.flipkart.com/rv/sizechart?pid=TMLFAHYAACNRR3BZ</a:t>
            </a:r>
            <a:endParaRPr sz="1240"/>
          </a:p>
          <a:p>
            <a:pPr indent="0" lvl="0" marL="0" rtl="0" algn="l">
              <a:lnSpc>
                <a:spcPct val="90000"/>
              </a:lnSpc>
              <a:spcBef>
                <a:spcPts val="0"/>
              </a:spcBef>
              <a:spcAft>
                <a:spcPts val="0"/>
              </a:spcAft>
              <a:buSzPts val="440"/>
              <a:buNone/>
            </a:pPr>
            <a:r>
              <a:rPr b="1" lang="en-GB" sz="1240"/>
              <a:t>Clothing fit dataset for size recommendation: </a:t>
            </a:r>
            <a:r>
              <a:rPr lang="en-GB" sz="1240" u="sng">
                <a:solidFill>
                  <a:schemeClr val="hlink"/>
                </a:solidFill>
                <a:hlinkClick r:id="rId10"/>
              </a:rPr>
              <a:t>https://www.kaggle.com/datasets/rmisra/clothing-fit-dataset-for-size-recommendation/data</a:t>
            </a:r>
            <a:r>
              <a:rPr lang="en-GB" sz="1240"/>
              <a:t>                                                                              </a:t>
            </a:r>
            <a:br>
              <a:rPr lang="en-GB" sz="1240"/>
            </a:br>
            <a:r>
              <a:rPr lang="en-GB" sz="1240"/>
              <a:t>  </a:t>
            </a:r>
            <a:endParaRPr sz="12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