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3C85-7078-4B2A-841F-F85177CC9385}"/>
              </a:ext>
            </a:extLst>
          </p:cNvPr>
          <p:cNvSpPr>
            <a:spLocks noGrp="1"/>
          </p:cNvSpPr>
          <p:nvPr>
            <p:ph type="title"/>
          </p:nvPr>
        </p:nvSpPr>
        <p:spPr/>
        <p:txBody>
          <a:bodyPr/>
          <a:lstStyle/>
          <a:p>
            <a:r>
              <a:rPr lang="en-IN" dirty="0"/>
              <a:t>EDA – Key Highlights from Data set</a:t>
            </a:r>
          </a:p>
        </p:txBody>
      </p:sp>
      <p:sp>
        <p:nvSpPr>
          <p:cNvPr id="3" name="Content Placeholder 2">
            <a:extLst>
              <a:ext uri="{FF2B5EF4-FFF2-40B4-BE49-F238E27FC236}">
                <a16:creationId xmlns:a16="http://schemas.microsoft.com/office/drawing/2014/main" id="{55C73527-DDD1-468E-9B13-08C6100DB36C}"/>
              </a:ext>
            </a:extLst>
          </p:cNvPr>
          <p:cNvSpPr>
            <a:spLocks noGrp="1"/>
          </p:cNvSpPr>
          <p:nvPr>
            <p:ph idx="1"/>
          </p:nvPr>
        </p:nvSpPr>
        <p:spPr>
          <a:xfrm>
            <a:off x="1154954" y="2399313"/>
            <a:ext cx="8825659" cy="3416300"/>
          </a:xfrm>
        </p:spPr>
        <p:txBody>
          <a:bodyPr/>
          <a:lstStyle/>
          <a:p>
            <a:r>
              <a:rPr lang="en-IN" dirty="0"/>
              <a:t>Majority of the players have a Overall rating of ~60 – 70 in the data set.</a:t>
            </a:r>
          </a:p>
          <a:p>
            <a:r>
              <a:rPr lang="en-IN" dirty="0"/>
              <a:t>Players having a rating of &gt;85 can be considered as world-class players and they are highly valued and relatively rare.</a:t>
            </a:r>
          </a:p>
          <a:p>
            <a:r>
              <a:rPr lang="en-IN" dirty="0"/>
              <a:t>The Overall Rating column is normally distributed and </a:t>
            </a:r>
            <a:r>
              <a:rPr lang="en-US" dirty="0"/>
              <a:t>positive trends are found for value-wage and value-release clause columns.</a:t>
            </a:r>
            <a:endParaRPr lang="en-IN" dirty="0"/>
          </a:p>
          <a:p>
            <a:endParaRPr lang="en-IN" dirty="0"/>
          </a:p>
        </p:txBody>
      </p:sp>
      <p:pic>
        <p:nvPicPr>
          <p:cNvPr id="1036" name="Picture 12">
            <a:extLst>
              <a:ext uri="{FF2B5EF4-FFF2-40B4-BE49-F238E27FC236}">
                <a16:creationId xmlns:a16="http://schemas.microsoft.com/office/drawing/2014/main" id="{84CAE80E-0FD8-41B4-97E2-355B3AF9A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244" y="4211529"/>
            <a:ext cx="5672832"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74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7B4C-6983-437D-844D-4D9DAF5548C8}"/>
              </a:ext>
            </a:extLst>
          </p:cNvPr>
          <p:cNvSpPr>
            <a:spLocks noGrp="1"/>
          </p:cNvSpPr>
          <p:nvPr>
            <p:ph type="title"/>
          </p:nvPr>
        </p:nvSpPr>
        <p:spPr/>
        <p:txBody>
          <a:bodyPr/>
          <a:lstStyle/>
          <a:p>
            <a:r>
              <a:rPr lang="en-IN" dirty="0"/>
              <a:t>Contract Insights</a:t>
            </a:r>
          </a:p>
        </p:txBody>
      </p:sp>
      <p:sp>
        <p:nvSpPr>
          <p:cNvPr id="3" name="Content Placeholder 2">
            <a:extLst>
              <a:ext uri="{FF2B5EF4-FFF2-40B4-BE49-F238E27FC236}">
                <a16:creationId xmlns:a16="http://schemas.microsoft.com/office/drawing/2014/main" id="{1B68F918-A2C7-4665-A15B-ED44371B4EC2}"/>
              </a:ext>
            </a:extLst>
          </p:cNvPr>
          <p:cNvSpPr>
            <a:spLocks noGrp="1"/>
          </p:cNvSpPr>
          <p:nvPr>
            <p:ph idx="1"/>
          </p:nvPr>
        </p:nvSpPr>
        <p:spPr>
          <a:xfrm>
            <a:off x="1154954" y="2290438"/>
            <a:ext cx="8825659" cy="3729361"/>
          </a:xfrm>
        </p:spPr>
        <p:txBody>
          <a:bodyPr/>
          <a:lstStyle/>
          <a:p>
            <a:r>
              <a:rPr lang="en-IN" dirty="0"/>
              <a:t>Players whose contract are expiring this year(2020) are also shown. These players can potentially be bought for comparatively lesser price as they don’t have much time left in their contracts and it puts their parent club at a weaker leveraging position. </a:t>
            </a:r>
          </a:p>
          <a:p>
            <a:r>
              <a:rPr lang="en-IN" dirty="0"/>
              <a:t>These players have a average wage of ~50k and their average age is ~25</a:t>
            </a:r>
          </a:p>
          <a:p>
            <a:r>
              <a:rPr lang="en-IN" dirty="0"/>
              <a:t>Some of these players can be really useful as they have &gt;75 ratings which can help a club to fight for wins. </a:t>
            </a:r>
          </a:p>
          <a:p>
            <a:r>
              <a:rPr lang="en-IN" dirty="0"/>
              <a:t>We also see a correlation between rating and value, which we can use while bidding for these players to potentially be able to buy them for competitive prices. </a:t>
            </a:r>
          </a:p>
        </p:txBody>
      </p:sp>
    </p:spTree>
    <p:extLst>
      <p:ext uri="{BB962C8B-B14F-4D97-AF65-F5344CB8AC3E}">
        <p14:creationId xmlns:p14="http://schemas.microsoft.com/office/powerpoint/2010/main" val="181022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21C2-612E-4FCD-913A-AF77731D5696}"/>
              </a:ext>
            </a:extLst>
          </p:cNvPr>
          <p:cNvSpPr>
            <a:spLocks noGrp="1"/>
          </p:cNvSpPr>
          <p:nvPr>
            <p:ph type="title"/>
          </p:nvPr>
        </p:nvSpPr>
        <p:spPr/>
        <p:txBody>
          <a:bodyPr/>
          <a:lstStyle/>
          <a:p>
            <a:r>
              <a:rPr lang="en-IN" dirty="0"/>
              <a:t>Top Players</a:t>
            </a:r>
          </a:p>
        </p:txBody>
      </p:sp>
      <p:sp>
        <p:nvSpPr>
          <p:cNvPr id="3" name="Content Placeholder 2">
            <a:extLst>
              <a:ext uri="{FF2B5EF4-FFF2-40B4-BE49-F238E27FC236}">
                <a16:creationId xmlns:a16="http://schemas.microsoft.com/office/drawing/2014/main" id="{7D7D9508-0953-493A-8DFB-006C65DF4F6B}"/>
              </a:ext>
            </a:extLst>
          </p:cNvPr>
          <p:cNvSpPr>
            <a:spLocks noGrp="1"/>
          </p:cNvSpPr>
          <p:nvPr>
            <p:ph idx="1"/>
          </p:nvPr>
        </p:nvSpPr>
        <p:spPr/>
        <p:txBody>
          <a:bodyPr>
            <a:normAutofit lnSpcReduction="10000"/>
          </a:bodyPr>
          <a:lstStyle/>
          <a:p>
            <a:r>
              <a:rPr lang="en-IN" dirty="0"/>
              <a:t>The top players in the world have overall rating of 90+ and they all play for European Football Clubs. </a:t>
            </a:r>
          </a:p>
          <a:p>
            <a:r>
              <a:rPr lang="en-IN" dirty="0"/>
              <a:t>Majority of them 90+ rated players are under 30 in age and chances are they could still improve their game.</a:t>
            </a:r>
          </a:p>
          <a:p>
            <a:r>
              <a:rPr lang="en-IN" dirty="0"/>
              <a:t>They rake in the highest wages and their values are also the highest in the game. </a:t>
            </a:r>
          </a:p>
          <a:p>
            <a:r>
              <a:rPr lang="en-IN" dirty="0"/>
              <a:t>Since they are the best, their release clause in their contracts also have high values so as to discourage other clubs from trying to woo them. </a:t>
            </a:r>
          </a:p>
          <a:p>
            <a:r>
              <a:rPr lang="en-IN" dirty="0"/>
              <a:t>These Players are Messi, </a:t>
            </a:r>
            <a:r>
              <a:rPr lang="en-IN" dirty="0" err="1"/>
              <a:t>C.Ronaldo</a:t>
            </a:r>
            <a:r>
              <a:rPr lang="en-IN" dirty="0"/>
              <a:t>, Neymar, De </a:t>
            </a:r>
            <a:r>
              <a:rPr lang="en-IN" dirty="0" err="1"/>
              <a:t>Gea</a:t>
            </a:r>
            <a:r>
              <a:rPr lang="en-IN" dirty="0"/>
              <a:t>, </a:t>
            </a:r>
            <a:r>
              <a:rPr lang="en-IN" dirty="0" err="1"/>
              <a:t>K.De</a:t>
            </a:r>
            <a:r>
              <a:rPr lang="en-IN" dirty="0"/>
              <a:t> Bruyne.</a:t>
            </a:r>
          </a:p>
          <a:p>
            <a:r>
              <a:rPr lang="en-IN" dirty="0"/>
              <a:t>Only 1 Goal Keeper makes the list of Top 5 Players.</a:t>
            </a:r>
          </a:p>
          <a:p>
            <a:endParaRPr lang="en-IN" dirty="0"/>
          </a:p>
          <a:p>
            <a:endParaRPr lang="en-IN" dirty="0"/>
          </a:p>
          <a:p>
            <a:endParaRPr lang="en-IN" dirty="0"/>
          </a:p>
        </p:txBody>
      </p:sp>
    </p:spTree>
    <p:extLst>
      <p:ext uri="{BB962C8B-B14F-4D97-AF65-F5344CB8AC3E}">
        <p14:creationId xmlns:p14="http://schemas.microsoft.com/office/powerpoint/2010/main" val="81265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7B70-501B-4CF3-BB6E-AB8F1B71A2DE}"/>
              </a:ext>
            </a:extLst>
          </p:cNvPr>
          <p:cNvSpPr>
            <a:spLocks noGrp="1"/>
          </p:cNvSpPr>
          <p:nvPr>
            <p:ph type="title"/>
          </p:nvPr>
        </p:nvSpPr>
        <p:spPr/>
        <p:txBody>
          <a:bodyPr/>
          <a:lstStyle/>
          <a:p>
            <a:r>
              <a:rPr lang="en-IN" dirty="0"/>
              <a:t>Wages Insights</a:t>
            </a:r>
          </a:p>
        </p:txBody>
      </p:sp>
      <p:sp>
        <p:nvSpPr>
          <p:cNvPr id="3" name="Content Placeholder 2">
            <a:extLst>
              <a:ext uri="{FF2B5EF4-FFF2-40B4-BE49-F238E27FC236}">
                <a16:creationId xmlns:a16="http://schemas.microsoft.com/office/drawing/2014/main" id="{DDCDE4CE-D2B8-4613-B8E7-F67A759BB6EF}"/>
              </a:ext>
            </a:extLst>
          </p:cNvPr>
          <p:cNvSpPr>
            <a:spLocks noGrp="1"/>
          </p:cNvSpPr>
          <p:nvPr>
            <p:ph idx="1"/>
          </p:nvPr>
        </p:nvSpPr>
        <p:spPr/>
        <p:txBody>
          <a:bodyPr/>
          <a:lstStyle/>
          <a:p>
            <a:r>
              <a:rPr lang="en-IN" dirty="0"/>
              <a:t>As we can see there is a correlation between position and wage. </a:t>
            </a:r>
          </a:p>
          <a:p>
            <a:r>
              <a:rPr lang="en-IN" dirty="0"/>
              <a:t>Modern Football is very physical and it’s not surprising to see the Strikers, LW,RW get paid the most as they are most responsible for goals scored. </a:t>
            </a:r>
          </a:p>
          <a:p>
            <a:r>
              <a:rPr lang="en-IN" dirty="0"/>
              <a:t>Possession is very important as well, hence, CM’s, CDM’s and CAM’s are next highly paid as well as they are responsible in creating the chances for the strikers and wingers.</a:t>
            </a:r>
          </a:p>
          <a:p>
            <a:r>
              <a:rPr lang="en-IN" dirty="0"/>
              <a:t>Modern Defenders are beasts as they take on the best strikers and stop them from scoring goals, so CB’s are also highly paid.</a:t>
            </a:r>
          </a:p>
          <a:p>
            <a:r>
              <a:rPr lang="en-IN" dirty="0"/>
              <a:t>A goal keeper is the one saving the striker’s shots so they are also handsomely paid.</a:t>
            </a:r>
          </a:p>
          <a:p>
            <a:endParaRPr lang="en-IN" dirty="0"/>
          </a:p>
        </p:txBody>
      </p:sp>
    </p:spTree>
    <p:extLst>
      <p:ext uri="{BB962C8B-B14F-4D97-AF65-F5344CB8AC3E}">
        <p14:creationId xmlns:p14="http://schemas.microsoft.com/office/powerpoint/2010/main" val="1767446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{1A666951-502D-4D85-99BC-5C793584B241}tf02900722</Template>
  <TotalTime>40</TotalTime>
  <Words>426</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EDA – Key Highlights from Data set</vt:lpstr>
      <vt:lpstr>Contract Insights</vt:lpstr>
      <vt:lpstr>Top Players</vt:lpstr>
      <vt:lpstr>Wages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Murali</dc:creator>
  <cp:lastModifiedBy>Arjun Murali</cp:lastModifiedBy>
  <cp:revision>5</cp:revision>
  <dcterms:created xsi:type="dcterms:W3CDTF">2021-03-14T12:50:18Z</dcterms:created>
  <dcterms:modified xsi:type="dcterms:W3CDTF">2021-03-14T13:30:58Z</dcterms:modified>
</cp:coreProperties>
</file>