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85" r:id="rId2"/>
    <p:sldId id="286" r:id="rId3"/>
    <p:sldId id="257" r:id="rId4"/>
    <p:sldId id="287" r:id="rId5"/>
    <p:sldId id="289" r:id="rId6"/>
    <p:sldId id="290" r:id="rId7"/>
    <p:sldId id="293" r:id="rId8"/>
    <p:sldId id="294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E5B"/>
    <a:srgbClr val="E96E58"/>
    <a:srgbClr val="5EC6C0"/>
    <a:srgbClr val="45B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574"/>
  </p:normalViewPr>
  <p:slideViewPr>
    <p:cSldViewPr snapToGrid="0">
      <p:cViewPr varScale="1">
        <p:scale>
          <a:sx n="128" d="100"/>
          <a:sy n="128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4D9EF-B94C-FF44-8A05-36B191C1D39E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04ECF-8389-A049-93F5-B59C0CF6C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22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1D73-71FE-954B-26DB-28656F65D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5687C-5B9D-78E1-F24E-79A6F0B05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5A6B5-1C32-3B16-5B37-C3E9ADCB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AB8-FAB5-E14A-881E-B61D1CFD4A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DE1A6-6338-B9FD-5964-81F7A2AA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E0EE7-65D2-5940-E8DF-A23BC26C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D881-5C46-AB47-80D6-CA594B751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6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D1FF-AA59-1BA9-72D8-9DE13273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6AD34-4C29-B5F6-668D-3836BB318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AB235-F9C4-DCBA-93F4-09A48634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AB8-FAB5-E14A-881E-B61D1CFD4A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07CC6-B8B2-8E46-D642-A39966BF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C0F5F-957B-7245-1708-1066BD63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D881-5C46-AB47-80D6-CA594B751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5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A2131-11A5-F59C-C1F4-44FEA4756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F2154-0164-0F44-8A7B-5909F8A4F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0F4CF-2AD7-E067-996F-4193B8BE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AB8-FAB5-E14A-881E-B61D1CFD4A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BA7D-8DD9-D099-997B-86B92904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F5C7E-9FC8-E33C-8947-9122926F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D881-5C46-AB47-80D6-CA594B751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9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DE21-2832-A2C5-E383-60E18722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7C2D0-E01F-9813-3E8D-D92B64FFE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B07B-D225-802F-78C8-645321F2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AB8-FAB5-E14A-881E-B61D1CFD4A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F69EA-5BFD-C43E-D7D1-E18E4E45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96359-CE07-E2F7-E9D4-D62AC8A6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D881-5C46-AB47-80D6-CA594B751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2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C40C-BFE5-90A5-5968-AEC62C37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E8E2B-9B85-1AF6-0CEC-9533C162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3A5A8-689D-5DEE-3C8D-26F6F7F3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AB8-FAB5-E14A-881E-B61D1CFD4A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632C-1877-FA75-953B-6282DE35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023A5-DC85-028E-8978-D7FFC669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D881-5C46-AB47-80D6-CA594B751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8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EFCB-EF85-C308-4D39-A54D7A35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D4A9-3077-080A-13A9-CEBD2FCD8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A05AD-5717-00ED-B687-35A0D891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30B98-FFCC-770A-F263-15C5F1F8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AB8-FAB5-E14A-881E-B61D1CFD4A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6E0F1-7E5E-3DFE-9FB8-9986FCA7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5DF13-C9A8-1A22-028B-B4F8A0CA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D881-5C46-AB47-80D6-CA594B751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8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7939-BB75-492C-4BDD-13875CC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46F65-BDBD-3059-9028-0714831D9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66F28-CF41-5BAE-A881-2074268A2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11D3F-4B9C-6701-BD65-990831810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C5C6E-0AC1-FBF1-751B-4679919C3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97486-72CB-0CD1-2E21-C6C9A840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AB8-FAB5-E14A-881E-B61D1CFD4A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745B9-4742-12F3-0104-D879B86F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C7186-5F2E-F74B-5708-32DF3771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D881-5C46-AB47-80D6-CA594B751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8027-D47F-1366-45C4-36E50555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4946D-FD07-58EE-E94F-33CC203C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AB8-FAB5-E14A-881E-B61D1CFD4A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568B2-E093-0C43-4692-D6168C4F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F002A-DFB8-B461-4E6A-CB823646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D881-5C46-AB47-80D6-CA594B751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2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E60A3-A4E2-E1C8-042F-A9A9A8AA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AB8-FAB5-E14A-881E-B61D1CFD4A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34487-00A2-BA44-F9C1-71729110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A95A3-7877-CD1C-ADF0-F7C29E51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D881-5C46-AB47-80D6-CA594B751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0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486D-AEBB-2C63-AA3D-A159B10E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531E-D4D3-DD3C-4650-E158982D1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EB7F5-A5DB-26A9-22D1-A4B68837D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9ECDB-4E80-8438-3FF9-0CFF7179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AB8-FAB5-E14A-881E-B61D1CFD4A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B758A-A3BF-38FB-E178-BEEADEAD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C2DCF-138C-6BB7-F654-23F41BB1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D881-5C46-AB47-80D6-CA594B751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8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3924-83FA-5789-16AD-E262BA6C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74DA6-E4C1-B718-EC78-BD613EC4D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15066-07B2-73DA-D026-846C465D1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A5E09-5914-A555-96C8-324B31A3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CAB8-FAB5-E14A-881E-B61D1CFD4A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C51C4-0A81-A1E0-C6D7-08FE6C5B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0D035-D16A-C3A6-B5E7-6F938CB3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4D881-5C46-AB47-80D6-CA594B751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0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80A2E-AD84-8176-EF06-6FD9631B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D3899-CFC3-CC30-1EC0-41866E470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790DA-18DF-7710-F400-54E60F5CF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7CCAB8-FAB5-E14A-881E-B61D1CFD4AA0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26329-2E89-0327-73F7-F303844E6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5DD4B-2EE5-99F2-F265-C125EEBBC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4D881-5C46-AB47-80D6-CA594B751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8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adityajn105/flickr8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D2861B-6026-CE4D-3AD6-AE7982F7E7FE}"/>
              </a:ext>
            </a:extLst>
          </p:cNvPr>
          <p:cNvSpPr txBox="1"/>
          <p:nvPr/>
        </p:nvSpPr>
        <p:spPr>
          <a:xfrm>
            <a:off x="398145" y="2415956"/>
            <a:ext cx="11395710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effectLst/>
                <a:highlight>
                  <a:srgbClr val="FFFFFF"/>
                </a:highlight>
                <a:latin typeface="Times New Roman"/>
                <a:cs typeface="Times New Roman"/>
              </a:rPr>
              <a:t>Machine Learning Techniques to </a:t>
            </a:r>
            <a:r>
              <a:rPr lang="en-US" sz="3200" b="1">
                <a:highlight>
                  <a:srgbClr val="FFFFFF"/>
                </a:highlight>
                <a:latin typeface="Times New Roman"/>
                <a:cs typeface="Times New Roman"/>
              </a:rPr>
              <a:t>Predict</a:t>
            </a:r>
            <a:r>
              <a:rPr lang="en-US" sz="3200" b="1">
                <a:effectLst/>
                <a:highlight>
                  <a:srgbClr val="FFFFFF"/>
                </a:highlight>
                <a:latin typeface="Times New Roman"/>
                <a:cs typeface="Times New Roman"/>
              </a:rPr>
              <a:t> </a:t>
            </a:r>
            <a:r>
              <a:rPr lang="en-US" sz="3200" b="1">
                <a:highlight>
                  <a:srgbClr val="FFFFFF"/>
                </a:highlight>
                <a:latin typeface="Times New Roman"/>
                <a:cs typeface="Times New Roman"/>
              </a:rPr>
              <a:t>Image </a:t>
            </a:r>
            <a:r>
              <a:rPr lang="en-US" sz="3200" b="1">
                <a:effectLst/>
                <a:highlight>
                  <a:srgbClr val="FFFFFF"/>
                </a:highlight>
                <a:latin typeface="Times New Roman"/>
                <a:cs typeface="Times New Roman"/>
              </a:rPr>
              <a:t>Captions</a:t>
            </a:r>
            <a:br>
              <a:rPr lang="en-US" sz="3200" b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ko-KR" altLang="en-US" sz="3600" b="1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1AF8E-DD72-866C-FF63-41E9F6462F96}"/>
              </a:ext>
            </a:extLst>
          </p:cNvPr>
          <p:cNvSpPr txBox="1"/>
          <p:nvPr/>
        </p:nvSpPr>
        <p:spPr>
          <a:xfrm>
            <a:off x="2279136" y="3831728"/>
            <a:ext cx="748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effectLst/>
                <a:highlight>
                  <a:srgbClr val="FFFFFF"/>
                </a:highlight>
                <a:latin typeface="TimesNewRomanPSMT"/>
              </a:rPr>
              <a:t>Arjun Pesaru, Hiranmai Devarasetty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4CF47B-C39E-23CC-2753-0576B1BA4F01}"/>
              </a:ext>
            </a:extLst>
          </p:cNvPr>
          <p:cNvSpPr/>
          <p:nvPr/>
        </p:nvSpPr>
        <p:spPr>
          <a:xfrm>
            <a:off x="805305" y="3621150"/>
            <a:ext cx="3299555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82AC6-C04C-F986-0D34-A8F396F5522D}"/>
              </a:ext>
            </a:extLst>
          </p:cNvPr>
          <p:cNvSpPr/>
          <p:nvPr/>
        </p:nvSpPr>
        <p:spPr>
          <a:xfrm>
            <a:off x="4369902" y="3626976"/>
            <a:ext cx="3299555" cy="45719"/>
          </a:xfrm>
          <a:prstGeom prst="rect">
            <a:avLst/>
          </a:prstGeom>
          <a:solidFill>
            <a:srgbClr val="E96E5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E42B2B-6346-7087-D487-69DD802B05AC}"/>
              </a:ext>
            </a:extLst>
          </p:cNvPr>
          <p:cNvSpPr/>
          <p:nvPr/>
        </p:nvSpPr>
        <p:spPr>
          <a:xfrm flipV="1">
            <a:off x="7934499" y="3621149"/>
            <a:ext cx="3299555" cy="45719"/>
          </a:xfrm>
          <a:prstGeom prst="rect">
            <a:avLst/>
          </a:prstGeom>
          <a:solidFill>
            <a:srgbClr val="EF3E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Northeastern University - Wikipedia">
            <a:extLst>
              <a:ext uri="{FF2B5EF4-FFF2-40B4-BE49-F238E27FC236}">
                <a16:creationId xmlns:a16="http://schemas.microsoft.com/office/drawing/2014/main" id="{C4786856-86DE-5E18-1C72-461C4C503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360957"/>
            <a:ext cx="1778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01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F0014-B0A7-9093-58CC-13FF0CE25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93FE-FB17-E8ED-EBCA-BD3E1E59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12" y="2969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800" b="1">
                <a:highlight>
                  <a:srgbClr val="FFFFFF"/>
                </a:highlight>
                <a:latin typeface="Times New Roman"/>
                <a:cs typeface="Times New Roman"/>
              </a:rPr>
              <a:t>      </a:t>
            </a:r>
            <a:br>
              <a:rPr lang="en-US" sz="3800" b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1">
                <a:highlight>
                  <a:srgbClr val="FFFFFF"/>
                </a:highlight>
                <a:latin typeface="Times New Roman"/>
                <a:cs typeface="Times New Roman"/>
              </a:rPr>
              <a:t>       </a:t>
            </a:r>
            <a:br>
              <a:rPr lang="en-US" sz="3800" b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1">
                <a:highlight>
                  <a:srgbClr val="FFFFFF"/>
                </a:highlight>
                <a:latin typeface="Times New Roman"/>
                <a:cs typeface="Times New Roman"/>
              </a:rPr>
              <a:t>        </a:t>
            </a:r>
            <a:r>
              <a:rPr lang="en-US" sz="2800" b="1">
                <a:highlight>
                  <a:srgbClr val="FFFFFF"/>
                </a:highlight>
                <a:latin typeface="Times New Roman"/>
                <a:cs typeface="Times New Roman"/>
              </a:rPr>
              <a:t>Conclusion</a:t>
            </a:r>
            <a:br>
              <a:rPr lang="en-US" sz="2800" b="0" i="0">
                <a:effectLst/>
                <a:latin typeface="var(--font-fk-grotesk)"/>
              </a:rPr>
            </a:br>
            <a:br>
              <a:rPr lang="en-US" sz="800" b="0" i="0">
                <a:effectLst/>
                <a:latin typeface="var(--font-fk-grotesk)"/>
              </a:rPr>
            </a:br>
            <a:br>
              <a:rPr lang="en-US" sz="800" b="0" i="0">
                <a:effectLst/>
                <a:latin typeface="var(--font-fk-grotesk)"/>
              </a:rPr>
            </a:br>
            <a:br>
              <a:rPr lang="en-US" sz="1600" b="0" i="0">
                <a:effectLst/>
                <a:latin typeface="var(--font-fk-grotesk)"/>
              </a:rPr>
            </a:br>
            <a:endParaRPr lang="en-US" sz="3800" b="1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E554F-9D81-0E00-B502-31FC31A99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b="1" i="0">
                <a:effectLst/>
                <a:latin typeface="Times New Roman"/>
                <a:cs typeface="Times New Roman"/>
              </a:rPr>
              <a:t>Recap Key Points:</a:t>
            </a:r>
            <a:endParaRPr lang="en-US"/>
          </a:p>
          <a:p>
            <a:pPr algn="just"/>
            <a:r>
              <a:rPr lang="en-US" sz="2000" b="0" i="0">
                <a:effectLst/>
                <a:latin typeface="Times New Roman"/>
                <a:cs typeface="Times New Roman"/>
              </a:rPr>
              <a:t>Addressing the challenge of automated image captioning has significant implications </a:t>
            </a:r>
            <a:r>
              <a:rPr lang="en-US" sz="2000">
                <a:latin typeface="Times New Roman"/>
                <a:cs typeface="Times New Roman"/>
              </a:rPr>
              <a:t>for accessibility</a:t>
            </a:r>
            <a:r>
              <a:rPr lang="en-US" sz="2000" b="0" i="0">
                <a:effectLst/>
                <a:latin typeface="Times New Roman"/>
                <a:cs typeface="Times New Roman"/>
              </a:rPr>
              <a:t> and content management</a:t>
            </a:r>
            <a:r>
              <a:rPr lang="en-US" sz="2000">
                <a:latin typeface="Times New Roman"/>
                <a:cs typeface="Times New Roman"/>
              </a:rPr>
              <a:t>.</a:t>
            </a:r>
            <a:endParaRPr lang="en-US"/>
          </a:p>
          <a:p>
            <a:pPr algn="just"/>
            <a:r>
              <a:rPr lang="en-US" sz="2000" b="0" i="0">
                <a:effectLst/>
                <a:latin typeface="Times New Roman"/>
                <a:cs typeface="Times New Roman"/>
              </a:rPr>
              <a:t>The project combines cutting-edge techniques in </a:t>
            </a:r>
            <a:r>
              <a:rPr lang="en-US" sz="2000">
                <a:latin typeface="Times New Roman"/>
                <a:cs typeface="Times New Roman"/>
              </a:rPr>
              <a:t>Machine Learning, Computer</a:t>
            </a:r>
            <a:r>
              <a:rPr lang="en-US" sz="2000" b="0" i="0">
                <a:effectLst/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Vision</a:t>
            </a:r>
            <a:r>
              <a:rPr lang="en-US" sz="2000" b="0" i="0">
                <a:effectLst/>
                <a:latin typeface="Times New Roman"/>
                <a:cs typeface="Times New Roman"/>
              </a:rPr>
              <a:t> and NLP</a:t>
            </a:r>
            <a:r>
              <a:rPr lang="en-US" sz="2000">
                <a:latin typeface="Times New Roman"/>
                <a:cs typeface="Times New Roman"/>
              </a:rPr>
              <a:t>.</a:t>
            </a:r>
            <a:endParaRPr lang="en-US" sz="2000" b="0" i="0">
              <a:effectLst/>
              <a:latin typeface="Times New Roman"/>
              <a:cs typeface="Times New Roman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Times New Roman"/>
                <a:cs typeface="Times New Roman"/>
              </a:rPr>
              <a:t>Potential for real-world impact in various industries</a:t>
            </a:r>
            <a:r>
              <a:rPr lang="en-US" sz="2000">
                <a:latin typeface="Times New Roman"/>
                <a:cs typeface="Times New Roman"/>
              </a:rPr>
              <a:t>.</a:t>
            </a:r>
            <a:endParaRPr lang="en-US" sz="2000" b="0" i="0">
              <a:effectLst/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2000" b="1" i="0">
                <a:effectLst/>
                <a:latin typeface="Times New Roman"/>
                <a:cs typeface="Times New Roman"/>
              </a:rPr>
              <a:t>Enthusiasm for the Project:</a:t>
            </a:r>
          </a:p>
          <a:p>
            <a:pPr algn="just"/>
            <a:r>
              <a:rPr lang="en-US" sz="2000" b="0" i="0">
                <a:effectLst/>
                <a:latin typeface="Times New Roman"/>
                <a:cs typeface="Times New Roman"/>
              </a:rPr>
              <a:t>Excited to contribute to the field of AI and potentially improve accessibility for visually impaired individuals</a:t>
            </a:r>
            <a:r>
              <a:rPr lang="en-US" sz="2000">
                <a:latin typeface="Times New Roman"/>
                <a:cs typeface="Times New Roman"/>
              </a:rPr>
              <a:t>.</a:t>
            </a:r>
            <a:endParaRPr lang="en-US" sz="2000" b="0" i="0">
              <a:effectLst/>
              <a:latin typeface="Times New Roman"/>
              <a:cs typeface="Times New Roman"/>
            </a:endParaRPr>
          </a:p>
          <a:p>
            <a:pPr algn="just"/>
            <a:r>
              <a:rPr lang="en-US" sz="2000" b="0" i="0">
                <a:effectLst/>
                <a:latin typeface="Times New Roman"/>
                <a:cs typeface="Times New Roman"/>
              </a:rPr>
              <a:t>Looking forward to overcoming challenges and pushing the boundaries of image understanding</a:t>
            </a:r>
            <a:r>
              <a:rPr lang="en-US" sz="2000">
                <a:latin typeface="Times New Roman"/>
                <a:cs typeface="Times New Roman"/>
              </a:rPr>
              <a:t>.</a:t>
            </a:r>
            <a:endParaRPr lang="en-US">
              <a:latin typeface="var(--font-fk-grotesk)"/>
              <a:cs typeface="Times New Roman"/>
            </a:endParaRPr>
          </a:p>
          <a:p>
            <a:pPr algn="just"/>
            <a:r>
              <a:rPr lang="en-US" sz="2000">
                <a:latin typeface="Times New Roman"/>
                <a:cs typeface="Times New Roman"/>
              </a:rPr>
              <a:t>In the future, this model could enable image retrieval by description within the large datasets, allowing users to find images through natural language input.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4F2B0E-3008-658B-D58C-59D3480D7847}"/>
              </a:ext>
            </a:extLst>
          </p:cNvPr>
          <p:cNvSpPr/>
          <p:nvPr/>
        </p:nvSpPr>
        <p:spPr>
          <a:xfrm>
            <a:off x="1660072" y="1305332"/>
            <a:ext cx="219456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05F3F-D5CD-814B-27C1-9CE0657E265A}"/>
              </a:ext>
            </a:extLst>
          </p:cNvPr>
          <p:cNvSpPr/>
          <p:nvPr/>
        </p:nvSpPr>
        <p:spPr>
          <a:xfrm>
            <a:off x="3994377" y="1300501"/>
            <a:ext cx="2194560" cy="45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38BB5-7166-EDA8-4CAE-CB786722A4A4}"/>
              </a:ext>
            </a:extLst>
          </p:cNvPr>
          <p:cNvSpPr/>
          <p:nvPr/>
        </p:nvSpPr>
        <p:spPr>
          <a:xfrm>
            <a:off x="6328682" y="1295670"/>
            <a:ext cx="219456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A157420-62B0-7402-AFAB-1D94876F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44" y="612576"/>
            <a:ext cx="735060" cy="73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8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43540-6FE2-D8BB-FD6D-5A3E305AA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ACA8-D765-FABF-A040-AA81DEA8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12" y="296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       </a:t>
            </a:r>
            <a:r>
              <a:rPr lang="en-US" sz="2800" b="1" dirty="0">
                <a:highlight>
                  <a:srgbClr val="FFFFFF"/>
                </a:highlight>
                <a:latin typeface="Times New Roman"/>
                <a:cs typeface="Times New Roman"/>
              </a:rPr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9C56-5069-D423-DE9C-32214A66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Times New Roman"/>
                <a:cs typeface="Times New Roman"/>
              </a:rPr>
              <a:t>Bridging the gap between visual content and textual descriptions</a:t>
            </a:r>
            <a:r>
              <a:rPr lang="en-US" sz="2000">
                <a:latin typeface="Times New Roman"/>
                <a:cs typeface="Times New Roman"/>
              </a:rPr>
              <a:t>.</a:t>
            </a:r>
            <a:endParaRPr lang="en-US" sz="2000" b="0" i="0">
              <a:effectLst/>
              <a:latin typeface="Times New Roman"/>
              <a:cs typeface="Times New Rom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Times New Roman"/>
                <a:cs typeface="Times New Roman"/>
              </a:rPr>
              <a:t>Automating the process of generating accurate and meaningful captions for images</a:t>
            </a:r>
            <a:r>
              <a:rPr lang="en-US" sz="2000">
                <a:latin typeface="Times New Roman"/>
                <a:cs typeface="Times New Roman"/>
              </a:rPr>
              <a:t>.</a:t>
            </a:r>
            <a:endParaRPr lang="en-US" sz="2000" b="0" i="0">
              <a:effectLst/>
              <a:latin typeface="Times New Roman"/>
              <a:cs typeface="Times New Rom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Times New Roman"/>
                <a:cs typeface="Times New Roman"/>
              </a:rPr>
              <a:t>Improving accessibility for visually impaired individuals</a:t>
            </a:r>
            <a:r>
              <a:rPr lang="en-US" sz="2000">
                <a:latin typeface="Times New Roman"/>
                <a:cs typeface="Times New Roman"/>
              </a:rPr>
              <a:t>.</a:t>
            </a:r>
            <a:endParaRPr lang="en-US" sz="2000" b="0" i="0">
              <a:effectLst/>
              <a:latin typeface="Times New Roman"/>
              <a:cs typeface="Times New Rom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Times New Roman"/>
                <a:cs typeface="Times New Roman"/>
              </a:rPr>
              <a:t>Enhancing content indexing and searchability in large image databases</a:t>
            </a:r>
            <a:r>
              <a:rPr lang="en-US" sz="2000">
                <a:latin typeface="Times New Roman"/>
                <a:cs typeface="Times New Roman"/>
              </a:rPr>
              <a:t>.</a:t>
            </a:r>
            <a:endParaRPr lang="en-US" sz="2000" b="0" i="0">
              <a:effectLst/>
              <a:latin typeface="Times New Roman"/>
              <a:cs typeface="Times New Roman"/>
            </a:endParaRPr>
          </a:p>
          <a:p>
            <a:pPr algn="just"/>
            <a:endParaRPr lang="en-US" sz="2000">
              <a:latin typeface="Times New Roman"/>
              <a:cs typeface="Times New Roman"/>
            </a:endParaRP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24757D-8A66-13C8-AB8E-68FC7ADE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9526"/>
            <a:ext cx="700088" cy="7000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BAAFC1-E9BB-06DC-10AB-885F916C716B}"/>
              </a:ext>
            </a:extLst>
          </p:cNvPr>
          <p:cNvSpPr/>
          <p:nvPr/>
        </p:nvSpPr>
        <p:spPr>
          <a:xfrm>
            <a:off x="1660072" y="1305332"/>
            <a:ext cx="219456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4196D5-7495-291D-F349-D4D57D74E7F0}"/>
              </a:ext>
            </a:extLst>
          </p:cNvPr>
          <p:cNvSpPr/>
          <p:nvPr/>
        </p:nvSpPr>
        <p:spPr>
          <a:xfrm>
            <a:off x="3994377" y="1300501"/>
            <a:ext cx="2194560" cy="45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8047C4-FD34-F809-165E-6531D35CCD20}"/>
              </a:ext>
            </a:extLst>
          </p:cNvPr>
          <p:cNvSpPr/>
          <p:nvPr/>
        </p:nvSpPr>
        <p:spPr>
          <a:xfrm>
            <a:off x="6328682" y="1295670"/>
            <a:ext cx="219456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7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45C0-FEAC-AE2F-95EE-1DFAF0FB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12" y="2969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Times New Roman"/>
                <a:cs typeface="Times New Roman"/>
              </a:rPr>
              <a:t>       </a:t>
            </a:r>
            <a:br>
              <a:rPr lang="en-US" sz="3800" b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1">
                <a:highlight>
                  <a:srgbClr val="FFFFFF"/>
                </a:highlight>
                <a:latin typeface="Times New Roman"/>
                <a:cs typeface="Times New Roman"/>
              </a:rPr>
              <a:t>        </a:t>
            </a:r>
            <a:r>
              <a:rPr lang="en-US" sz="2800" b="1">
                <a:highlight>
                  <a:srgbClr val="FFFFFF"/>
                </a:highlight>
                <a:latin typeface="Times New Roman"/>
                <a:cs typeface="Times New Roman"/>
              </a:rPr>
              <a:t>Dataset Overview</a:t>
            </a:r>
            <a:br>
              <a:rPr lang="en-US" sz="2800" b="0" i="0">
                <a:effectLst/>
                <a:latin typeface="var(--font-fk-grotesk)"/>
              </a:rPr>
            </a:br>
            <a:endParaRPr lang="en-US" sz="3800" b="1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5A2DF-CD57-3E8C-6F55-B0961B368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/>
                <a:cs typeface="Times New Roman"/>
              </a:rPr>
              <a:t>Dataset: </a:t>
            </a:r>
            <a:r>
              <a:rPr lang="en-US" sz="2000" dirty="0">
                <a:latin typeface="Times New Roman"/>
                <a:cs typeface="Times New Roman"/>
              </a:rPr>
              <a:t>(Image + Text) Flickr 8K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/>
                <a:cs typeface="Times New Roman"/>
              </a:rPr>
              <a:t>Size: 8,000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/>
                <a:cs typeface="Times New Roman"/>
              </a:rPr>
              <a:t>Captions: 5 captions per image (40,000 total captions)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/>
                <a:cs typeface="Times New Roman"/>
              </a:rPr>
              <a:t>Image Format: JPEG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/>
                <a:cs typeface="Times New Roman"/>
              </a:rPr>
              <a:t>Caption Format: Text files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/>
                <a:cs typeface="Times New Roman"/>
              </a:rPr>
              <a:t>Source: Kaggle (</a:t>
            </a:r>
            <a:r>
              <a:rPr lang="en-US" sz="2000" b="0" i="0" dirty="0">
                <a:effectLst/>
                <a:latin typeface="Times New Roman"/>
                <a:cs typeface="Times New Roman"/>
                <a:hlinkClick r:id="rId2"/>
              </a:rPr>
              <a:t>https://www.kaggle.com/datasets/adityajn105/flickr8k</a:t>
            </a:r>
            <a:r>
              <a:rPr lang="en-US" sz="2000" b="0" i="0" dirty="0">
                <a:effectLst/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DD06E66-FCC8-D748-FBD9-CF9C76C35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9526"/>
            <a:ext cx="700088" cy="7000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D27E72-B641-0DCB-282D-A5AAF80F3768}"/>
              </a:ext>
            </a:extLst>
          </p:cNvPr>
          <p:cNvSpPr/>
          <p:nvPr/>
        </p:nvSpPr>
        <p:spPr>
          <a:xfrm>
            <a:off x="1660072" y="1349053"/>
            <a:ext cx="219456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689FF-7A52-6C63-0512-B0EFECA88555}"/>
              </a:ext>
            </a:extLst>
          </p:cNvPr>
          <p:cNvSpPr/>
          <p:nvPr/>
        </p:nvSpPr>
        <p:spPr>
          <a:xfrm>
            <a:off x="3994377" y="1319239"/>
            <a:ext cx="2194560" cy="45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EA8FA9-ABFF-35AB-FAB8-FFD6211471BD}"/>
              </a:ext>
            </a:extLst>
          </p:cNvPr>
          <p:cNvSpPr/>
          <p:nvPr/>
        </p:nvSpPr>
        <p:spPr>
          <a:xfrm>
            <a:off x="6328682" y="1320654"/>
            <a:ext cx="219456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5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B70BB-CB21-3B5B-C95B-6ECEED2A4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CEF5-111B-9412-760B-066CCE09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95" y="209533"/>
            <a:ext cx="10490617" cy="1413005"/>
          </a:xfrm>
        </p:spPr>
        <p:txBody>
          <a:bodyPr>
            <a:normAutofit/>
          </a:bodyPr>
          <a:lstStyle/>
          <a:p>
            <a:r>
              <a:rPr lang="en-US" sz="3800" b="1">
                <a:highlight>
                  <a:srgbClr val="FFFFFF"/>
                </a:highlight>
                <a:latin typeface="Times New Roman"/>
                <a:cs typeface="Times New Roman"/>
              </a:rPr>
              <a:t>      </a:t>
            </a:r>
            <a:r>
              <a:rPr lang="en-US" sz="2800" b="1">
                <a:highlight>
                  <a:srgbClr val="FFFFFF"/>
                </a:highlight>
                <a:latin typeface="Times New Roman"/>
                <a:cs typeface="Times New Roman"/>
              </a:rPr>
              <a:t>Why This Problem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FBA61-0C51-3967-EC51-6EED25ED3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39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b="1" i="0" dirty="0">
                <a:effectLst/>
                <a:latin typeface="Times New Roman"/>
                <a:cs typeface="Times New Roman"/>
              </a:rPr>
              <a:t>Significance of the Problem: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/>
                <a:cs typeface="Times New Roman"/>
              </a:rPr>
              <a:t>Enhances accessibility for visually impaired users, allowing them to understand image content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lang="en-US" sz="2000" b="0" i="0" dirty="0">
              <a:effectLst/>
              <a:latin typeface="Times New Roman"/>
              <a:cs typeface="Times New Roman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/>
                <a:cs typeface="Times New Roman"/>
              </a:rPr>
              <a:t>Improves </a:t>
            </a:r>
            <a:r>
              <a:rPr lang="en-US" sz="2000" dirty="0">
                <a:latin typeface="Times New Roman"/>
                <a:cs typeface="Times New Roman"/>
              </a:rPr>
              <a:t>Image</a:t>
            </a:r>
            <a:r>
              <a:rPr lang="en-US" sz="2000" b="0" i="0" dirty="0">
                <a:effectLst/>
                <a:latin typeface="Times New Roman"/>
                <a:cs typeface="Times New Roman"/>
              </a:rPr>
              <a:t> searchability and organization in large databases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lang="en-US" sz="2000" b="0" i="0" dirty="0">
              <a:effectLst/>
              <a:latin typeface="Times New Roman"/>
              <a:cs typeface="Times New Roman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/>
                <a:cs typeface="Times New Roman"/>
              </a:rPr>
              <a:t>Enables more efficient content moderation on social media platforms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lang="en-US" sz="2000" b="0" i="0" dirty="0">
              <a:effectLst/>
              <a:latin typeface="Times New Roman"/>
              <a:cs typeface="Times New Roman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/>
                <a:cs typeface="Times New Roman"/>
              </a:rPr>
              <a:t>Advances the field of AI by combining </a:t>
            </a:r>
            <a:r>
              <a:rPr lang="en-US" sz="2000" dirty="0">
                <a:latin typeface="Times New Roman"/>
                <a:cs typeface="Times New Roman"/>
              </a:rPr>
              <a:t>Computer</a:t>
            </a:r>
            <a:r>
              <a:rPr lang="en-US" sz="2000" b="0" i="0" dirty="0">
                <a:effectLst/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Vision</a:t>
            </a:r>
            <a:r>
              <a:rPr lang="en-US" sz="2000" b="0" i="0" dirty="0">
                <a:effectLst/>
                <a:latin typeface="Times New Roman"/>
                <a:cs typeface="Times New Roman"/>
              </a:rPr>
              <a:t> and </a:t>
            </a:r>
            <a:r>
              <a:rPr lang="en-US" sz="2000" dirty="0">
                <a:latin typeface="Times New Roman"/>
                <a:cs typeface="Times New Roman"/>
              </a:rPr>
              <a:t>Natural</a:t>
            </a:r>
            <a:r>
              <a:rPr lang="en-US" sz="2000" b="0" i="0" dirty="0">
                <a:effectLst/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Language</a:t>
            </a:r>
            <a:r>
              <a:rPr lang="en-US" sz="2000" b="0" i="0" dirty="0">
                <a:effectLst/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Processing.</a:t>
            </a:r>
            <a:endParaRPr lang="en-US" sz="2000" b="0" i="0" dirty="0">
              <a:effectLst/>
              <a:latin typeface="Times New Roman"/>
              <a:cs typeface="Times New Roman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/>
                <a:cs typeface="Times New Roman"/>
              </a:rPr>
              <a:t>Potential applications in various industries like e-commerce, journalism, and education</a:t>
            </a:r>
          </a:p>
          <a:p>
            <a:pPr marL="0" indent="0" algn="just"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8913E3-73EB-D01C-1EE9-26B4035DD770}"/>
              </a:ext>
            </a:extLst>
          </p:cNvPr>
          <p:cNvSpPr/>
          <p:nvPr/>
        </p:nvSpPr>
        <p:spPr>
          <a:xfrm>
            <a:off x="1660072" y="1305332"/>
            <a:ext cx="219456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C0D0CA-7207-0252-3A43-094443B7A389}"/>
              </a:ext>
            </a:extLst>
          </p:cNvPr>
          <p:cNvSpPr/>
          <p:nvPr/>
        </p:nvSpPr>
        <p:spPr>
          <a:xfrm>
            <a:off x="3994377" y="1300501"/>
            <a:ext cx="2194560" cy="45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39575C-D1CE-4A87-40EE-6F864C51B196}"/>
              </a:ext>
            </a:extLst>
          </p:cNvPr>
          <p:cNvSpPr/>
          <p:nvPr/>
        </p:nvSpPr>
        <p:spPr>
          <a:xfrm>
            <a:off x="6328682" y="1295670"/>
            <a:ext cx="219456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167F964-F750-CB5A-B11B-239AC3EA8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43" y="673394"/>
            <a:ext cx="631938" cy="63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8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38C8F-07EE-C088-ED69-1A496B91A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E712-2148-1884-CA16-752DFE32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12" y="84615"/>
            <a:ext cx="10515600" cy="1537923"/>
          </a:xfrm>
        </p:spPr>
        <p:txBody>
          <a:bodyPr>
            <a:normAutofit fontScale="90000"/>
          </a:bodyPr>
          <a:lstStyle/>
          <a:p>
            <a:r>
              <a:rPr lang="en-US" sz="3800" b="1">
                <a:highlight>
                  <a:srgbClr val="FFFFFF"/>
                </a:highlight>
                <a:latin typeface="Times New Roman"/>
                <a:cs typeface="Times New Roman"/>
              </a:rPr>
              <a:t>      </a:t>
            </a:r>
            <a:br>
              <a:rPr lang="en-US" sz="3800" b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1">
                <a:highlight>
                  <a:srgbClr val="FFFFFF"/>
                </a:highlight>
                <a:latin typeface="Times New Roman"/>
                <a:cs typeface="Times New Roman"/>
              </a:rPr>
              <a:t>       </a:t>
            </a:r>
            <a:r>
              <a:rPr lang="en-US" sz="2800" b="1">
                <a:highlight>
                  <a:srgbClr val="FFFFFF"/>
                </a:highlight>
                <a:latin typeface="Times New Roman"/>
                <a:cs typeface="Times New Roman"/>
              </a:rPr>
              <a:t>Proposed Approaches</a:t>
            </a:r>
            <a:br>
              <a:rPr lang="en-US" sz="2800" b="0" i="0">
                <a:effectLst/>
                <a:latin typeface="var(--font-fk-grotesk)"/>
              </a:rPr>
            </a:br>
            <a:endParaRPr lang="en-US" sz="3800" b="1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C7BF-5EED-FF97-36A6-FA87F1AC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2000" b="0" i="0" dirty="0">
                <a:effectLst/>
                <a:latin typeface="Times New Roman"/>
                <a:cs typeface="Times New Roman"/>
              </a:rPr>
              <a:t>Image Feature Extraction:</a:t>
            </a:r>
            <a:endParaRPr lang="en-US" dirty="0"/>
          </a:p>
          <a:p>
            <a:pPr algn="just"/>
            <a:r>
              <a:rPr lang="en-US" sz="2000" b="0" i="0" dirty="0">
                <a:effectLst/>
                <a:latin typeface="Times New Roman"/>
                <a:cs typeface="Times New Roman"/>
              </a:rPr>
              <a:t>Use pre-trained CNN (e.g., ResNet50, InceptionV3) to extract image features</a:t>
            </a:r>
          </a:p>
          <a:p>
            <a:pPr algn="just"/>
            <a:r>
              <a:rPr lang="en-US" sz="2000" b="0" i="0" dirty="0">
                <a:effectLst/>
                <a:latin typeface="Times New Roman"/>
                <a:cs typeface="Times New Roman"/>
              </a:rPr>
              <a:t>Fine-tune the CNN on Flickr8k dataset</a:t>
            </a:r>
          </a:p>
          <a:p>
            <a:pPr marL="0" indent="0" algn="just">
              <a:buNone/>
            </a:pPr>
            <a:r>
              <a:rPr lang="en-US" sz="2000" b="0" i="0" dirty="0">
                <a:effectLst/>
                <a:latin typeface="Times New Roman"/>
                <a:cs typeface="Times New Roman"/>
              </a:rPr>
              <a:t>Text Processing:</a:t>
            </a:r>
          </a:p>
          <a:p>
            <a:pPr algn="just"/>
            <a:r>
              <a:rPr lang="en-US" sz="2000" b="0" i="0" dirty="0">
                <a:effectLst/>
                <a:latin typeface="Times New Roman"/>
                <a:cs typeface="Times New Roman"/>
              </a:rPr>
              <a:t>Tokenize captions</a:t>
            </a:r>
          </a:p>
          <a:p>
            <a:pPr algn="just"/>
            <a:r>
              <a:rPr lang="en-US" sz="2000" b="0" i="0" dirty="0">
                <a:effectLst/>
                <a:latin typeface="Times New Roman"/>
                <a:cs typeface="Times New Roman"/>
              </a:rPr>
              <a:t>Create vocabulary from all captions</a:t>
            </a:r>
          </a:p>
          <a:p>
            <a:pPr algn="just"/>
            <a:r>
              <a:rPr lang="en-US" sz="2000" b="0" i="0" dirty="0">
                <a:effectLst/>
                <a:latin typeface="Times New Roman"/>
                <a:cs typeface="Times New Roman"/>
              </a:rPr>
              <a:t>Implement word embeddings (e.g., Word2Vec, GloVe)</a:t>
            </a:r>
          </a:p>
          <a:p>
            <a:pPr marL="0" indent="0" algn="just">
              <a:buNone/>
            </a:pPr>
            <a:r>
              <a:rPr lang="en-US" sz="2000" b="0" i="0" dirty="0">
                <a:effectLst/>
                <a:latin typeface="Times New Roman"/>
                <a:cs typeface="Times New Roman"/>
              </a:rPr>
              <a:t>Caption Generation Model:</a:t>
            </a:r>
          </a:p>
          <a:p>
            <a:pPr algn="just"/>
            <a:r>
              <a:rPr lang="en-US" sz="2000" b="0" i="0" dirty="0">
                <a:effectLst/>
                <a:latin typeface="Times New Roman"/>
                <a:cs typeface="Times New Roman"/>
              </a:rPr>
              <a:t>Encoder-Decoder architecture with attention mechanism</a:t>
            </a:r>
          </a:p>
          <a:p>
            <a:pPr algn="just"/>
            <a:r>
              <a:rPr lang="en-US" sz="2000" b="0" i="0" dirty="0">
                <a:effectLst/>
                <a:latin typeface="Times New Roman"/>
                <a:cs typeface="Times New Roman"/>
              </a:rPr>
              <a:t>LSTM or GRU for sequence generation</a:t>
            </a:r>
          </a:p>
          <a:p>
            <a:pPr algn="just"/>
            <a:r>
              <a:rPr lang="en-US" sz="2000" b="0" i="0" dirty="0">
                <a:effectLst/>
                <a:latin typeface="Times New Roman"/>
                <a:cs typeface="Times New Roman"/>
              </a:rPr>
              <a:t>Implement beam search for caption prediction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lang="en-US" sz="2000" b="0" i="0" dirty="0">
              <a:effectLst/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456C24-DDD4-9997-C9C5-7E39B693330E}"/>
              </a:ext>
            </a:extLst>
          </p:cNvPr>
          <p:cNvSpPr/>
          <p:nvPr/>
        </p:nvSpPr>
        <p:spPr>
          <a:xfrm>
            <a:off x="1660072" y="1305332"/>
            <a:ext cx="219456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F40D37-D1A1-3EAA-F05B-6AFA829E4335}"/>
              </a:ext>
            </a:extLst>
          </p:cNvPr>
          <p:cNvSpPr/>
          <p:nvPr/>
        </p:nvSpPr>
        <p:spPr>
          <a:xfrm>
            <a:off x="3994377" y="1300501"/>
            <a:ext cx="2194560" cy="45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552C7E-55D4-D570-3177-A2310115DF69}"/>
              </a:ext>
            </a:extLst>
          </p:cNvPr>
          <p:cNvSpPr/>
          <p:nvPr/>
        </p:nvSpPr>
        <p:spPr>
          <a:xfrm>
            <a:off x="6328682" y="1295670"/>
            <a:ext cx="219456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31FF6F-62C8-0514-C273-084EC1F1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33" y="668924"/>
            <a:ext cx="682127" cy="6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9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1DDCD-4F3E-BAB1-1C3D-148D60B1B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E8C6-0223-C4BB-F995-E7A84BFA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12" y="421893"/>
            <a:ext cx="10515600" cy="120064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800" b="1">
                <a:highlight>
                  <a:srgbClr val="FFFFFF"/>
                </a:highlight>
                <a:latin typeface="Times New Roman"/>
                <a:cs typeface="Times New Roman"/>
              </a:rPr>
              <a:t>      </a:t>
            </a:r>
            <a:br>
              <a:rPr lang="en-US" sz="3800" b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1">
                <a:highlight>
                  <a:srgbClr val="FFFFFF"/>
                </a:highlight>
                <a:latin typeface="Times New Roman"/>
                <a:cs typeface="Times New Roman"/>
              </a:rPr>
              <a:t>       </a:t>
            </a:r>
            <a:r>
              <a:rPr lang="en-US" sz="2800" b="1">
                <a:highlight>
                  <a:srgbClr val="FFFFFF"/>
                </a:highlight>
                <a:latin typeface="Times New Roman"/>
                <a:cs typeface="Times New Roman"/>
              </a:rPr>
              <a:t>Rationale for Approach</a:t>
            </a:r>
            <a:br>
              <a:rPr lang="en-US" sz="2800" b="0" i="0">
                <a:effectLst/>
                <a:latin typeface="var(--font-fk-grotesk)"/>
              </a:rPr>
            </a:br>
            <a:br>
              <a:rPr lang="en-US" sz="1600" b="0" i="0">
                <a:effectLst/>
                <a:latin typeface="var(--font-fk-grotesk)"/>
              </a:rPr>
            </a:br>
            <a:endParaRPr lang="en-US" sz="3800" b="1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137A-2F6D-FCC8-0D92-0A9B15856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b="1" i="0">
                <a:effectLst/>
                <a:latin typeface="Times New Roman"/>
                <a:cs typeface="Times New Roman"/>
              </a:rPr>
              <a:t>Why These Approaches?</a:t>
            </a:r>
            <a:endParaRPr lang="en-US"/>
          </a:p>
          <a:p>
            <a:pPr algn="just"/>
            <a:r>
              <a:rPr lang="en-US" sz="2000" b="0" i="0">
                <a:effectLst/>
                <a:latin typeface="Times New Roman"/>
                <a:cs typeface="Times New Roman"/>
              </a:rPr>
              <a:t>CNNs: Proven effectiveness in image feature extraction and classification</a:t>
            </a:r>
            <a:r>
              <a:rPr lang="en-US" sz="2000">
                <a:latin typeface="Times New Roman"/>
                <a:cs typeface="Times New Roman"/>
              </a:rPr>
              <a:t>.</a:t>
            </a:r>
            <a:endParaRPr lang="en-US" sz="2000" b="0" i="0">
              <a:effectLst/>
              <a:latin typeface="Times New Roman"/>
              <a:cs typeface="Times New Roman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Times New Roman"/>
                <a:cs typeface="Times New Roman"/>
              </a:rPr>
              <a:t>RNNs: Capable of handling sequential data, ideal for generating coherent sentences</a:t>
            </a:r>
            <a:r>
              <a:rPr lang="en-US" sz="2000">
                <a:latin typeface="Times New Roman"/>
                <a:cs typeface="Times New Roman"/>
              </a:rPr>
              <a:t>.</a:t>
            </a:r>
            <a:endParaRPr lang="en-US" sz="2000" b="0" i="0">
              <a:effectLst/>
              <a:latin typeface="Times New Roman"/>
              <a:cs typeface="Times New Roman"/>
            </a:endParaRPr>
          </a:p>
          <a:p>
            <a:pPr algn="just"/>
            <a:r>
              <a:rPr lang="en-US" sz="2000" b="0" i="0">
                <a:effectLst/>
                <a:latin typeface="Times New Roman"/>
                <a:cs typeface="Times New Roman"/>
              </a:rPr>
              <a:t>Transformers: State-of-the-art performance in various NLP tasks, including caption generation</a:t>
            </a:r>
            <a:r>
              <a:rPr lang="en-US" sz="2000">
                <a:latin typeface="Times New Roman"/>
                <a:cs typeface="Times New Roman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Times New Roman"/>
                <a:cs typeface="Times New Roman"/>
              </a:rPr>
              <a:t>Integration: Combining these approaches allows for a robust model that can understand visual content and generate relevant textual descriptions</a:t>
            </a:r>
            <a:r>
              <a:rPr lang="en-US" sz="2000">
                <a:latin typeface="Times New Roman"/>
                <a:cs typeface="Times New Roman"/>
              </a:rPr>
              <a:t>.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5D3EA-8445-9D6E-5CCD-D1029D98BB83}"/>
              </a:ext>
            </a:extLst>
          </p:cNvPr>
          <p:cNvSpPr/>
          <p:nvPr/>
        </p:nvSpPr>
        <p:spPr>
          <a:xfrm>
            <a:off x="1660072" y="1305332"/>
            <a:ext cx="219456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4C6DC8-ED85-90E1-2550-9A1A5F4CEBF2}"/>
              </a:ext>
            </a:extLst>
          </p:cNvPr>
          <p:cNvSpPr/>
          <p:nvPr/>
        </p:nvSpPr>
        <p:spPr>
          <a:xfrm>
            <a:off x="3994377" y="1300501"/>
            <a:ext cx="2194560" cy="45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B72C6C-7C0D-6BFE-FA18-C47F7EE02303}"/>
              </a:ext>
            </a:extLst>
          </p:cNvPr>
          <p:cNvSpPr/>
          <p:nvPr/>
        </p:nvSpPr>
        <p:spPr>
          <a:xfrm>
            <a:off x="6328682" y="1295670"/>
            <a:ext cx="219456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9DCFF15-B6FD-D56E-5F63-D882785B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751" y="788415"/>
            <a:ext cx="507255" cy="50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8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1DDC8-5C87-F2C2-A706-8F212F63B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F580-D700-3E99-672A-1320878D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970" y="534319"/>
            <a:ext cx="10453142" cy="950809"/>
          </a:xfrm>
        </p:spPr>
        <p:txBody>
          <a:bodyPr>
            <a:normAutofit fontScale="90000"/>
          </a:bodyPr>
          <a:lstStyle/>
          <a:p>
            <a:r>
              <a:rPr lang="en-US" sz="3800" b="1" dirty="0">
                <a:highlight>
                  <a:srgbClr val="FFFFFF"/>
                </a:highlight>
                <a:latin typeface="Times New Roman"/>
                <a:cs typeface="Times New Roman"/>
              </a:rPr>
              <a:t>      </a:t>
            </a:r>
            <a:br>
              <a:rPr lang="en-US" sz="38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1" dirty="0">
                <a:highlight>
                  <a:srgbClr val="FFFFFF"/>
                </a:highlight>
                <a:latin typeface="Times New Roman"/>
                <a:cs typeface="Times New Roman"/>
              </a:rPr>
              <a:t>       </a:t>
            </a:r>
            <a:r>
              <a:rPr lang="en-US" sz="2800" b="1" dirty="0">
                <a:highlight>
                  <a:srgbClr val="FFFFFF"/>
                </a:highlight>
                <a:latin typeface="Times New Roman"/>
                <a:cs typeface="Times New Roman"/>
              </a:rPr>
              <a:t>Timeline</a:t>
            </a:r>
            <a:br>
              <a:rPr lang="en-US" sz="2800" b="0" i="0" dirty="0">
                <a:effectLst/>
                <a:latin typeface="var(--font-fk-grotesk)"/>
              </a:rPr>
            </a:br>
            <a:br>
              <a:rPr lang="en-US" sz="800" b="0" i="0" dirty="0">
                <a:effectLst/>
                <a:latin typeface="var(--font-fk-grotesk)"/>
              </a:rPr>
            </a:br>
            <a:br>
              <a:rPr lang="en-US" sz="1600" b="0" i="0" dirty="0">
                <a:effectLst/>
                <a:latin typeface="var(--font-fk-grotesk)"/>
              </a:rPr>
            </a:br>
            <a:endParaRPr lang="en-US" sz="3800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EA75FE-845D-0234-6B1E-2D59E7D6CDF4}"/>
              </a:ext>
            </a:extLst>
          </p:cNvPr>
          <p:cNvSpPr/>
          <p:nvPr/>
        </p:nvSpPr>
        <p:spPr>
          <a:xfrm>
            <a:off x="1660072" y="1305332"/>
            <a:ext cx="219456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95F4BD-53C9-6501-FA11-3F00C4A64B43}"/>
              </a:ext>
            </a:extLst>
          </p:cNvPr>
          <p:cNvSpPr/>
          <p:nvPr/>
        </p:nvSpPr>
        <p:spPr>
          <a:xfrm>
            <a:off x="3994377" y="1300501"/>
            <a:ext cx="2194560" cy="45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154D2-1E09-BB4C-60BC-F51976BC1373}"/>
              </a:ext>
            </a:extLst>
          </p:cNvPr>
          <p:cNvSpPr/>
          <p:nvPr/>
        </p:nvSpPr>
        <p:spPr>
          <a:xfrm>
            <a:off x="6328682" y="1295670"/>
            <a:ext cx="219456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6E8F4C-1C08-2C64-E5F7-9271665B8DB4}"/>
              </a:ext>
            </a:extLst>
          </p:cNvPr>
          <p:cNvCxnSpPr>
            <a:cxnSpLocks/>
          </p:cNvCxnSpPr>
          <p:nvPr/>
        </p:nvCxnSpPr>
        <p:spPr>
          <a:xfrm>
            <a:off x="1136244" y="3970177"/>
            <a:ext cx="463142" cy="654"/>
          </a:xfrm>
          <a:prstGeom prst="line">
            <a:avLst/>
          </a:prstGeom>
          <a:ln w="34925" cap="rnd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peech Bubble: Rectangle 3">
            <a:extLst>
              <a:ext uri="{FF2B5EF4-FFF2-40B4-BE49-F238E27FC236}">
                <a16:creationId xmlns:a16="http://schemas.microsoft.com/office/drawing/2014/main" id="{663E4F49-64A0-C71E-C997-DAE02E57D26F}"/>
              </a:ext>
            </a:extLst>
          </p:cNvPr>
          <p:cNvSpPr/>
          <p:nvPr/>
        </p:nvSpPr>
        <p:spPr>
          <a:xfrm>
            <a:off x="1040994" y="4959185"/>
            <a:ext cx="2436144" cy="1359285"/>
          </a:xfrm>
          <a:prstGeom prst="wedgeRectCallout">
            <a:avLst>
              <a:gd name="adj1" fmla="val -22316"/>
              <a:gd name="adj2" fmla="val -61413"/>
            </a:avLst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0" rtlCol="0" anchor="t"/>
          <a:lstStyle/>
          <a:p>
            <a:pPr>
              <a:spcAft>
                <a:spcPts val="600"/>
              </a:spcAft>
            </a:pPr>
            <a:r>
              <a:rPr lang="en-US" sz="1200" b="0" i="0">
                <a:solidFill>
                  <a:schemeClr val="tx1"/>
                </a:solidFill>
                <a:effectLst/>
                <a:latin typeface="__fkGroteskNeue_598ab8"/>
              </a:rPr>
              <a:t>- Dataset exploration and preprocessing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 b="0" i="0">
                <a:solidFill>
                  <a:schemeClr val="tx1"/>
                </a:solidFill>
                <a:effectLst/>
                <a:latin typeface="__fkGroteskNeue_598ab8"/>
              </a:rPr>
              <a:t>- Familiarize with the Flickr8k dataset and its structure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 b="0" i="0">
                <a:solidFill>
                  <a:schemeClr val="tx1"/>
                </a:solidFill>
                <a:effectLst/>
                <a:latin typeface="__fkGroteskNeue_598ab8"/>
              </a:rPr>
              <a:t>- Set up the development environment (libraries, tools)</a:t>
            </a:r>
            <a:endParaRPr lang="en-US" sz="900" noProof="1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82978A-1C83-AE3D-6A2F-E87F56E676BF}"/>
              </a:ext>
            </a:extLst>
          </p:cNvPr>
          <p:cNvCxnSpPr>
            <a:cxnSpLocks/>
          </p:cNvCxnSpPr>
          <p:nvPr/>
        </p:nvCxnSpPr>
        <p:spPr>
          <a:xfrm>
            <a:off x="1866202" y="3973442"/>
            <a:ext cx="1388851" cy="0"/>
          </a:xfrm>
          <a:prstGeom prst="line">
            <a:avLst/>
          </a:prstGeom>
          <a:ln w="34925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22A98B-B392-1B92-80B4-154C572F42EF}"/>
              </a:ext>
            </a:extLst>
          </p:cNvPr>
          <p:cNvCxnSpPr>
            <a:cxnSpLocks/>
          </p:cNvCxnSpPr>
          <p:nvPr/>
        </p:nvCxnSpPr>
        <p:spPr>
          <a:xfrm>
            <a:off x="3625525" y="3973442"/>
            <a:ext cx="1376468" cy="0"/>
          </a:xfrm>
          <a:prstGeom prst="line">
            <a:avLst/>
          </a:prstGeom>
          <a:ln w="34925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4C1E56-DA7A-F3C0-958D-0A88F1647915}"/>
              </a:ext>
            </a:extLst>
          </p:cNvPr>
          <p:cNvCxnSpPr>
            <a:cxnSpLocks/>
          </p:cNvCxnSpPr>
          <p:nvPr/>
        </p:nvCxnSpPr>
        <p:spPr>
          <a:xfrm flipV="1">
            <a:off x="5351908" y="3973442"/>
            <a:ext cx="1376468" cy="1"/>
          </a:xfrm>
          <a:prstGeom prst="line">
            <a:avLst/>
          </a:prstGeom>
          <a:ln w="34925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6690A9-5D72-6ABE-2C9A-95C553220F26}"/>
              </a:ext>
            </a:extLst>
          </p:cNvPr>
          <p:cNvCxnSpPr>
            <a:cxnSpLocks/>
          </p:cNvCxnSpPr>
          <p:nvPr/>
        </p:nvCxnSpPr>
        <p:spPr>
          <a:xfrm>
            <a:off x="7078291" y="3973442"/>
            <a:ext cx="1376468" cy="0"/>
          </a:xfrm>
          <a:prstGeom prst="line">
            <a:avLst/>
          </a:prstGeom>
          <a:ln w="34925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B0768F-F6DD-75C4-EA19-B6101DA3A067}"/>
              </a:ext>
            </a:extLst>
          </p:cNvPr>
          <p:cNvCxnSpPr>
            <a:cxnSpLocks/>
          </p:cNvCxnSpPr>
          <p:nvPr/>
        </p:nvCxnSpPr>
        <p:spPr>
          <a:xfrm flipV="1">
            <a:off x="8804674" y="3973442"/>
            <a:ext cx="1376470" cy="1"/>
          </a:xfrm>
          <a:prstGeom prst="line">
            <a:avLst/>
          </a:prstGeom>
          <a:ln w="34925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1BB0518C-A7FC-16D8-D41C-2492C1D5ADE0}"/>
              </a:ext>
            </a:extLst>
          </p:cNvPr>
          <p:cNvSpPr/>
          <p:nvPr/>
        </p:nvSpPr>
        <p:spPr>
          <a:xfrm>
            <a:off x="4494528" y="4959185"/>
            <a:ext cx="2436144" cy="1549409"/>
          </a:xfrm>
          <a:prstGeom prst="wedgeRectCallout">
            <a:avLst>
              <a:gd name="adj1" fmla="val -22316"/>
              <a:gd name="adj2" fmla="val -61413"/>
            </a:avLst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0" rtlCol="0" anchor="t"/>
          <a:lstStyle/>
          <a:p>
            <a:pPr>
              <a:spcAft>
                <a:spcPts val="600"/>
              </a:spcAft>
            </a:pPr>
            <a:r>
              <a:rPr lang="en-US" sz="1200" b="0" i="0" dirty="0">
                <a:solidFill>
                  <a:schemeClr val="tx1"/>
                </a:solidFill>
                <a:effectLst/>
                <a:latin typeface="__fkGroteskNeue_598ab8"/>
              </a:rPr>
              <a:t>- Develop text processing pipeline for captions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__fkGroteskNeue_598ab8"/>
              </a:rPr>
              <a:t>- Tokenization and vocabulary creation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__fkGroteskNeue_598ab8"/>
              </a:rPr>
              <a:t>- Implement word embeddings (e.g., GloVe or Word2Vec)</a:t>
            </a:r>
            <a:endParaRPr lang="en-US" sz="900" noProof="1">
              <a:solidFill>
                <a:schemeClr val="tx1"/>
              </a:solidFill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8093DAE8-BA64-E7B6-7B44-A17B320540A6}"/>
              </a:ext>
            </a:extLst>
          </p:cNvPr>
          <p:cNvSpPr/>
          <p:nvPr/>
        </p:nvSpPr>
        <p:spPr>
          <a:xfrm>
            <a:off x="7948061" y="4959184"/>
            <a:ext cx="2436144" cy="1549409"/>
          </a:xfrm>
          <a:prstGeom prst="wedgeRectCallout">
            <a:avLst>
              <a:gd name="adj1" fmla="val -22316"/>
              <a:gd name="adj2" fmla="val -61413"/>
            </a:avLst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0" rtlCol="0" anchor="t"/>
          <a:lstStyle/>
          <a:p>
            <a:pPr>
              <a:spcAft>
                <a:spcPts val="600"/>
              </a:spcAft>
            </a:pPr>
            <a:r>
              <a:rPr lang="en-US" sz="1200" b="0" i="0" dirty="0">
                <a:solidFill>
                  <a:schemeClr val="tx1"/>
                </a:solidFill>
                <a:effectLst/>
                <a:latin typeface="__fkGroteskNeue_598ab8"/>
              </a:rPr>
              <a:t>- Integrate attention mechanism into the model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__fkGroteskNeue_598ab8"/>
              </a:rPr>
              <a:t>- Train the model on the Flickr8k dataset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__fkGroteskNeue_598ab8"/>
              </a:rPr>
              <a:t>- Monitor training performance and adjust hyperparameters</a:t>
            </a:r>
            <a:endParaRPr lang="en-US" sz="900" noProof="1">
              <a:solidFill>
                <a:schemeClr val="tx1"/>
              </a:solidFill>
            </a:endParaRP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D36FCC40-2B37-D3BF-50B4-B8B5D8C7CB8C}"/>
              </a:ext>
            </a:extLst>
          </p:cNvPr>
          <p:cNvSpPr/>
          <p:nvPr/>
        </p:nvSpPr>
        <p:spPr>
          <a:xfrm>
            <a:off x="2767761" y="1862885"/>
            <a:ext cx="2436144" cy="1284206"/>
          </a:xfrm>
          <a:prstGeom prst="wedgeRectCallout">
            <a:avLst>
              <a:gd name="adj1" fmla="val -22687"/>
              <a:gd name="adj2" fmla="val 59734"/>
            </a:avLst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0" rtlCol="0" anchor="t"/>
          <a:lstStyle/>
          <a:p>
            <a:pPr>
              <a:spcAft>
                <a:spcPts val="600"/>
              </a:spcAft>
            </a:pPr>
            <a:r>
              <a:rPr lang="en-US" sz="1200" b="0" i="0">
                <a:solidFill>
                  <a:schemeClr val="tx1"/>
                </a:solidFill>
                <a:effectLst/>
                <a:latin typeface="__fkGroteskNeue_598ab8"/>
              </a:rPr>
              <a:t>- Implement image feature extraction using a pre-trained CNN (e.g., ResNet50)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 b="0" i="0">
                <a:solidFill>
                  <a:schemeClr val="tx1"/>
                </a:solidFill>
                <a:effectLst/>
                <a:latin typeface="__fkGroteskNeue_598ab8"/>
              </a:rPr>
              <a:t>- Start initial experiments with feature extraction and visualization</a:t>
            </a:r>
            <a:endParaRPr lang="en-US" sz="1200" noProof="1">
              <a:solidFill>
                <a:schemeClr val="tx1"/>
              </a:solidFill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6183002A-45DA-1640-48CF-811672D5C3BF}"/>
              </a:ext>
            </a:extLst>
          </p:cNvPr>
          <p:cNvSpPr/>
          <p:nvPr/>
        </p:nvSpPr>
        <p:spPr>
          <a:xfrm>
            <a:off x="6328682" y="1597682"/>
            <a:ext cx="2436144" cy="1549409"/>
          </a:xfrm>
          <a:prstGeom prst="wedgeRectCallout">
            <a:avLst>
              <a:gd name="adj1" fmla="val -22687"/>
              <a:gd name="adj2" fmla="val 59734"/>
            </a:avLst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0" rtlCol="0" anchor="t"/>
          <a:lstStyle/>
          <a:p>
            <a:pPr>
              <a:spcAft>
                <a:spcPts val="600"/>
              </a:spcAft>
            </a:pPr>
            <a:r>
              <a:rPr lang="en-US" sz="1200" b="0" i="0">
                <a:solidFill>
                  <a:schemeClr val="tx1"/>
                </a:solidFill>
                <a:effectLst/>
                <a:latin typeface="__fkGroteskNeue_598ab8"/>
              </a:rPr>
              <a:t>- Build the caption generation model using an Encoder-Decoder architecture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 b="0" i="0">
                <a:solidFill>
                  <a:schemeClr val="tx1"/>
                </a:solidFill>
                <a:effectLst/>
                <a:latin typeface="__fkGroteskNeue_598ab8"/>
              </a:rPr>
              <a:t>- Implement LSTM or GRU for sequence generation</a:t>
            </a:r>
            <a:endParaRPr lang="en-US" sz="900" noProof="1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54A680-8985-A775-AF0B-C962A400495A}"/>
              </a:ext>
            </a:extLst>
          </p:cNvPr>
          <p:cNvSpPr/>
          <p:nvPr/>
        </p:nvSpPr>
        <p:spPr>
          <a:xfrm>
            <a:off x="1302633" y="3345438"/>
            <a:ext cx="866796" cy="329128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>
                <a:effectLst/>
                <a:latin typeface="__fkGroteskNeue_598ab8"/>
              </a:rPr>
              <a:t>Oct 28 - Nov 3</a:t>
            </a:r>
            <a:endParaRPr lang="en-US" sz="105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9FFFB97-BCB7-355F-7DC7-18F1A59F3394}"/>
              </a:ext>
            </a:extLst>
          </p:cNvPr>
          <p:cNvSpPr/>
          <p:nvPr/>
        </p:nvSpPr>
        <p:spPr>
          <a:xfrm>
            <a:off x="3024634" y="4233842"/>
            <a:ext cx="866796" cy="3291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effectLst/>
                <a:latin typeface="__fkGroteskNeue_598ab8"/>
              </a:rPr>
              <a:t>Nov 4 - Nov 10</a:t>
            </a:r>
            <a:endParaRPr lang="en-US" sz="1100" b="1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C80534-8DA3-EBCB-539B-BBD5C12AAFF0}"/>
              </a:ext>
            </a:extLst>
          </p:cNvPr>
          <p:cNvSpPr/>
          <p:nvPr/>
        </p:nvSpPr>
        <p:spPr>
          <a:xfrm>
            <a:off x="4751017" y="3345438"/>
            <a:ext cx="866796" cy="32912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effectLst/>
                <a:latin typeface="__fkGroteskNeue_598ab8"/>
              </a:rPr>
              <a:t>Nov 11 - Nov 17</a:t>
            </a:r>
            <a:endParaRPr lang="en-US" sz="11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BDF0050-F763-0AEC-D308-1C0A5FC47DA4}"/>
              </a:ext>
            </a:extLst>
          </p:cNvPr>
          <p:cNvSpPr/>
          <p:nvPr/>
        </p:nvSpPr>
        <p:spPr>
          <a:xfrm>
            <a:off x="6477400" y="4233841"/>
            <a:ext cx="866796" cy="32912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effectLst/>
                <a:latin typeface="__fkGroteskNeue_598ab8"/>
              </a:rPr>
              <a:t>Nov 18 - Nov 24</a:t>
            </a:r>
            <a:endParaRPr lang="en-US" sz="11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FE8E889-B668-4F82-431F-EC18C0D0911E}"/>
              </a:ext>
            </a:extLst>
          </p:cNvPr>
          <p:cNvSpPr/>
          <p:nvPr/>
        </p:nvSpPr>
        <p:spPr>
          <a:xfrm>
            <a:off x="8209249" y="3345438"/>
            <a:ext cx="866796" cy="32912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effectLst/>
                <a:latin typeface="__fkGroteskNeue_598ab8"/>
              </a:rPr>
              <a:t>Nov 25 - Dec 1</a:t>
            </a:r>
            <a:endParaRPr lang="en-US" sz="1100" b="1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1EAE7BE-6BB8-15D9-36E0-B5316AABB06C}"/>
              </a:ext>
            </a:extLst>
          </p:cNvPr>
          <p:cNvSpPr/>
          <p:nvPr/>
        </p:nvSpPr>
        <p:spPr>
          <a:xfrm>
            <a:off x="9930168" y="4233841"/>
            <a:ext cx="866796" cy="32912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effectLst/>
                <a:latin typeface="__fkGroteskNeue_598ab8"/>
              </a:rPr>
              <a:t>Dec 2 – </a:t>
            </a:r>
          </a:p>
          <a:p>
            <a:pPr algn="ctr"/>
            <a:r>
              <a:rPr lang="en-US" sz="1100" b="0" i="0">
                <a:effectLst/>
                <a:latin typeface="__fkGroteskNeue_598ab8"/>
              </a:rPr>
              <a:t>Dec 6</a:t>
            </a:r>
            <a:endParaRPr lang="en-US" sz="11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E23C4B-9D6F-0553-75A6-215D78B0F896}"/>
              </a:ext>
            </a:extLst>
          </p:cNvPr>
          <p:cNvSpPr/>
          <p:nvPr/>
        </p:nvSpPr>
        <p:spPr>
          <a:xfrm>
            <a:off x="1624822" y="3863756"/>
            <a:ext cx="260039" cy="24684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7150">
            <a:solidFill>
              <a:srgbClr val="F1EF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E31EAA-5AD2-6155-1F10-14B3ECEEE4C0}"/>
              </a:ext>
            </a:extLst>
          </p:cNvPr>
          <p:cNvSpPr/>
          <p:nvPr/>
        </p:nvSpPr>
        <p:spPr>
          <a:xfrm>
            <a:off x="3351205" y="3863756"/>
            <a:ext cx="260039" cy="246846"/>
          </a:xfrm>
          <a:prstGeom prst="ellipse">
            <a:avLst/>
          </a:prstGeom>
          <a:solidFill>
            <a:schemeClr val="accent1"/>
          </a:solidFill>
          <a:ln w="57150">
            <a:solidFill>
              <a:srgbClr val="F1EF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BBBE05-C234-C82A-ABD8-F3AAE35610AC}"/>
              </a:ext>
            </a:extLst>
          </p:cNvPr>
          <p:cNvSpPr/>
          <p:nvPr/>
        </p:nvSpPr>
        <p:spPr>
          <a:xfrm>
            <a:off x="5077588" y="3863756"/>
            <a:ext cx="260039" cy="246846"/>
          </a:xfrm>
          <a:prstGeom prst="ellipse">
            <a:avLst/>
          </a:prstGeom>
          <a:solidFill>
            <a:schemeClr val="accent2"/>
          </a:solidFill>
          <a:ln w="57150">
            <a:solidFill>
              <a:srgbClr val="F1EF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6616B8-B4BF-1064-491F-8A6E9674FEB0}"/>
              </a:ext>
            </a:extLst>
          </p:cNvPr>
          <p:cNvSpPr/>
          <p:nvPr/>
        </p:nvSpPr>
        <p:spPr>
          <a:xfrm>
            <a:off x="6803971" y="3863756"/>
            <a:ext cx="260039" cy="246846"/>
          </a:xfrm>
          <a:prstGeom prst="ellipse">
            <a:avLst/>
          </a:prstGeom>
          <a:solidFill>
            <a:schemeClr val="accent3"/>
          </a:solidFill>
          <a:ln w="57150">
            <a:solidFill>
              <a:srgbClr val="F1EF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FD7C01-B413-0AF3-85FC-4C2D1B851D9E}"/>
              </a:ext>
            </a:extLst>
          </p:cNvPr>
          <p:cNvSpPr/>
          <p:nvPr/>
        </p:nvSpPr>
        <p:spPr>
          <a:xfrm>
            <a:off x="8530354" y="3863756"/>
            <a:ext cx="260039" cy="246846"/>
          </a:xfrm>
          <a:prstGeom prst="ellipse">
            <a:avLst/>
          </a:prstGeom>
          <a:solidFill>
            <a:schemeClr val="accent5"/>
          </a:solidFill>
          <a:ln w="57150">
            <a:solidFill>
              <a:srgbClr val="F1EF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F5DDAE-F238-47A6-F002-C39B9A303224}"/>
              </a:ext>
            </a:extLst>
          </p:cNvPr>
          <p:cNvSpPr/>
          <p:nvPr/>
        </p:nvSpPr>
        <p:spPr>
          <a:xfrm>
            <a:off x="10256739" y="3863756"/>
            <a:ext cx="260039" cy="246846"/>
          </a:xfrm>
          <a:prstGeom prst="ellipse">
            <a:avLst/>
          </a:prstGeom>
          <a:solidFill>
            <a:schemeClr val="accent6"/>
          </a:solidFill>
          <a:ln w="57150">
            <a:solidFill>
              <a:srgbClr val="F1EF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Bar graph with upward trend with solid fill">
            <a:extLst>
              <a:ext uri="{FF2B5EF4-FFF2-40B4-BE49-F238E27FC236}">
                <a16:creationId xmlns:a16="http://schemas.microsoft.com/office/drawing/2014/main" id="{12F7420F-A1A8-4904-3AC3-E4516BAFD1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04355" y="3433387"/>
            <a:ext cx="316013" cy="316013"/>
          </a:xfrm>
          <a:prstGeom prst="rect">
            <a:avLst/>
          </a:prstGeom>
        </p:spPr>
      </p:pic>
      <p:pic>
        <p:nvPicPr>
          <p:cNvPr id="34" name="Graphic 33" descr="Gears with solid fill">
            <a:extLst>
              <a:ext uri="{FF2B5EF4-FFF2-40B4-BE49-F238E27FC236}">
                <a16:creationId xmlns:a16="http://schemas.microsoft.com/office/drawing/2014/main" id="{1DA5DF60-BE96-37AE-A5C5-9858215C06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4299" y="4213790"/>
            <a:ext cx="316013" cy="316013"/>
          </a:xfrm>
          <a:prstGeom prst="rect">
            <a:avLst/>
          </a:prstGeom>
        </p:spPr>
      </p:pic>
      <p:pic>
        <p:nvPicPr>
          <p:cNvPr id="35" name="Graphic 34" descr="Tools with solid fill">
            <a:extLst>
              <a:ext uri="{FF2B5EF4-FFF2-40B4-BE49-F238E27FC236}">
                <a16:creationId xmlns:a16="http://schemas.microsoft.com/office/drawing/2014/main" id="{4644AD81-EB6F-5AE9-0E45-A208F629591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70230" y="3433387"/>
            <a:ext cx="316013" cy="316013"/>
          </a:xfrm>
          <a:prstGeom prst="rect">
            <a:avLst/>
          </a:prstGeom>
        </p:spPr>
      </p:pic>
      <p:pic>
        <p:nvPicPr>
          <p:cNvPr id="36" name="Graphic 35" descr="Puzzle with solid fill">
            <a:extLst>
              <a:ext uri="{FF2B5EF4-FFF2-40B4-BE49-F238E27FC236}">
                <a16:creationId xmlns:a16="http://schemas.microsoft.com/office/drawing/2014/main" id="{8355E81D-5CD5-6798-E1FB-D519E804339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41533" y="4213790"/>
            <a:ext cx="316013" cy="316013"/>
          </a:xfrm>
          <a:prstGeom prst="rect">
            <a:avLst/>
          </a:prstGeom>
        </p:spPr>
      </p:pic>
      <p:pic>
        <p:nvPicPr>
          <p:cNvPr id="37" name="Graphic 36" descr="Fire with solid fill">
            <a:extLst>
              <a:ext uri="{FF2B5EF4-FFF2-40B4-BE49-F238E27FC236}">
                <a16:creationId xmlns:a16="http://schemas.microsoft.com/office/drawing/2014/main" id="{4E390E84-B1E6-5319-C766-CF5FE329666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12836" y="3433387"/>
            <a:ext cx="316013" cy="316013"/>
          </a:xfrm>
          <a:prstGeom prst="rect">
            <a:avLst/>
          </a:prstGeom>
        </p:spPr>
      </p:pic>
      <p:pic>
        <p:nvPicPr>
          <p:cNvPr id="38" name="Graphic 37" descr="Rocket with solid fill">
            <a:extLst>
              <a:ext uri="{FF2B5EF4-FFF2-40B4-BE49-F238E27FC236}">
                <a16:creationId xmlns:a16="http://schemas.microsoft.com/office/drawing/2014/main" id="{F9DC0503-EA7D-C43D-610F-C561B4AE529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83746" y="4213790"/>
            <a:ext cx="316013" cy="316013"/>
          </a:xfrm>
          <a:prstGeom prst="rect">
            <a:avLst/>
          </a:prstGeom>
        </p:spPr>
      </p:pic>
      <p:pic>
        <p:nvPicPr>
          <p:cNvPr id="39" name="Graphic 38" descr="Arrow Right with solid fill">
            <a:extLst>
              <a:ext uri="{FF2B5EF4-FFF2-40B4-BE49-F238E27FC236}">
                <a16:creationId xmlns:a16="http://schemas.microsoft.com/office/drawing/2014/main" id="{9E09ECE9-4861-99E7-5665-64DF025169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31060" y="3642391"/>
            <a:ext cx="700578" cy="700578"/>
          </a:xfrm>
          <a:prstGeom prst="rect">
            <a:avLst/>
          </a:prstGeom>
        </p:spPr>
      </p:pic>
      <p:sp>
        <p:nvSpPr>
          <p:cNvPr id="50" name="Speech Bubble: Rectangle 19">
            <a:extLst>
              <a:ext uri="{FF2B5EF4-FFF2-40B4-BE49-F238E27FC236}">
                <a16:creationId xmlns:a16="http://schemas.microsoft.com/office/drawing/2014/main" id="{251FBD04-7661-2EB4-9E13-C1FDF24CCE69}"/>
              </a:ext>
            </a:extLst>
          </p:cNvPr>
          <p:cNvSpPr/>
          <p:nvPr/>
        </p:nvSpPr>
        <p:spPr>
          <a:xfrm>
            <a:off x="9424239" y="1623745"/>
            <a:ext cx="2436144" cy="1549409"/>
          </a:xfrm>
          <a:prstGeom prst="wedgeRectCallout">
            <a:avLst>
              <a:gd name="adj1" fmla="val -22687"/>
              <a:gd name="adj2" fmla="val 59734"/>
            </a:avLst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0" rtlCol="0" anchor="t"/>
          <a:lstStyle/>
          <a:p>
            <a:pPr>
              <a:spcAft>
                <a:spcPts val="600"/>
              </a:spcAft>
            </a:pPr>
            <a:r>
              <a:rPr lang="en-US" sz="1200" b="0" i="0" dirty="0">
                <a:solidFill>
                  <a:schemeClr val="tx1"/>
                </a:solidFill>
                <a:effectLst/>
                <a:latin typeface="__fkGroteskNeue_598ab8"/>
              </a:rPr>
              <a:t>- Evaluate model performance using metrics like BLEU, METEOR, CIDEr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b="0" i="0" dirty="0">
                <a:solidFill>
                  <a:schemeClr val="tx1"/>
                </a:solidFill>
                <a:effectLst/>
                <a:latin typeface="__fkGroteskNeue_598ab8"/>
              </a:rPr>
              <a:t>- Finalize the model and prepare for deployment</a:t>
            </a:r>
            <a:endParaRPr lang="en-US" sz="900" noProof="1">
              <a:solidFill>
                <a:schemeClr val="tx1"/>
              </a:solidFill>
            </a:endParaRPr>
          </a:p>
        </p:txBody>
      </p:sp>
      <p:pic>
        <p:nvPicPr>
          <p:cNvPr id="52" name="Picture 5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7F082B3-73B7-B29B-980A-F0E5370CE3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2036" y="637771"/>
            <a:ext cx="662730" cy="6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3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058F4-20BF-3E9F-38C7-DF538E01A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227D-856C-70B9-6E62-5AC110B0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12" y="190796"/>
            <a:ext cx="10515600" cy="1363038"/>
          </a:xfrm>
        </p:spPr>
        <p:txBody>
          <a:bodyPr>
            <a:normAutofit fontScale="90000"/>
          </a:bodyPr>
          <a:lstStyle/>
          <a:p>
            <a:r>
              <a:rPr lang="en-US" sz="3800" b="1">
                <a:highlight>
                  <a:srgbClr val="FFFFFF"/>
                </a:highlight>
                <a:latin typeface="Times New Roman"/>
                <a:cs typeface="Times New Roman"/>
              </a:rPr>
              <a:t>      </a:t>
            </a:r>
            <a:br>
              <a:rPr lang="en-US" sz="3800" b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1">
                <a:highlight>
                  <a:srgbClr val="FFFFFF"/>
                </a:highlight>
                <a:latin typeface="Times New Roman"/>
                <a:cs typeface="Times New Roman"/>
              </a:rPr>
              <a:t>       </a:t>
            </a:r>
            <a:br>
              <a:rPr lang="en-US" sz="3800" b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1">
                <a:highlight>
                  <a:srgbClr val="FFFFFF"/>
                </a:highlight>
                <a:latin typeface="Times New Roman"/>
                <a:cs typeface="Times New Roman"/>
              </a:rPr>
              <a:t>        </a:t>
            </a:r>
            <a:r>
              <a:rPr lang="en-US" sz="2800" b="1">
                <a:highlight>
                  <a:srgbClr val="FFFFFF"/>
                </a:highlight>
                <a:latin typeface="Times New Roman"/>
                <a:cs typeface="Times New Roman"/>
              </a:rPr>
              <a:t>Work Division </a:t>
            </a:r>
            <a:br>
              <a:rPr lang="en-US" sz="2800" b="0" i="0">
                <a:effectLst/>
                <a:latin typeface="var(--font-fk-grotesk)"/>
              </a:rPr>
            </a:br>
            <a:br>
              <a:rPr lang="en-US" sz="800" b="0" i="0">
                <a:effectLst/>
                <a:latin typeface="var(--font-fk-grotesk)"/>
              </a:rPr>
            </a:br>
            <a:br>
              <a:rPr lang="en-US" sz="800" b="0" i="0">
                <a:effectLst/>
                <a:latin typeface="var(--font-fk-grotesk)"/>
              </a:rPr>
            </a:br>
            <a:br>
              <a:rPr lang="en-US" sz="1600" b="0" i="0">
                <a:effectLst/>
                <a:latin typeface="var(--font-fk-grotesk)"/>
              </a:rPr>
            </a:br>
            <a:endParaRPr lang="en-US" sz="3800" b="1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0720-B783-C591-FE90-0B72FBD49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Arjun Pesaru: </a:t>
            </a:r>
            <a:endParaRPr lang="en-US" dirty="0"/>
          </a:p>
          <a:p>
            <a:r>
              <a:rPr lang="en-US" sz="2000" dirty="0">
                <a:latin typeface="Times New Roman"/>
                <a:cs typeface="Times New Roman"/>
              </a:rPr>
              <a:t>Focuses on the model development and image processing.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Implements ML Techniques for feature extractions.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Conducts performance evaluation for captions accuracy.</a:t>
            </a: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Hiranmai Devarasetty:</a:t>
            </a:r>
          </a:p>
          <a:p>
            <a:r>
              <a:rPr lang="en-US" sz="2000" dirty="0">
                <a:latin typeface="Times New Roman"/>
                <a:cs typeface="Times New Roman"/>
              </a:rPr>
              <a:t>Leads the environment setup and text processing pipeline.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Prepares data with tokenizations and word embeddings.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Implements attention mechanism within the model.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679EC6-C9F4-07C2-6898-8775E4B1EE1A}"/>
              </a:ext>
            </a:extLst>
          </p:cNvPr>
          <p:cNvSpPr/>
          <p:nvPr/>
        </p:nvSpPr>
        <p:spPr>
          <a:xfrm>
            <a:off x="1660072" y="1349053"/>
            <a:ext cx="219456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1DBCDE-65D4-8C6C-EAC4-F8C6DE91ACA2}"/>
              </a:ext>
            </a:extLst>
          </p:cNvPr>
          <p:cNvSpPr/>
          <p:nvPr/>
        </p:nvSpPr>
        <p:spPr>
          <a:xfrm>
            <a:off x="3994377" y="1350468"/>
            <a:ext cx="2194560" cy="45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0F1740-B5F9-7F94-EA85-846C15566216}"/>
              </a:ext>
            </a:extLst>
          </p:cNvPr>
          <p:cNvSpPr/>
          <p:nvPr/>
        </p:nvSpPr>
        <p:spPr>
          <a:xfrm>
            <a:off x="6328682" y="1351883"/>
            <a:ext cx="219456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7B0D61B-6D69-780E-A56F-AB951C512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50" y="782907"/>
            <a:ext cx="545284" cy="5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8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C1176-E42C-33FC-BCAD-E5CBC4D04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6FFE-706A-5355-F4CD-2C104FB1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12" y="652991"/>
            <a:ext cx="10515600" cy="969547"/>
          </a:xfrm>
        </p:spPr>
        <p:txBody>
          <a:bodyPr>
            <a:normAutofit fontScale="90000"/>
          </a:bodyPr>
          <a:lstStyle/>
          <a:p>
            <a:r>
              <a:rPr lang="en-US" sz="3800" b="1" dirty="0">
                <a:highlight>
                  <a:srgbClr val="FFFFFF"/>
                </a:highlight>
                <a:latin typeface="Times New Roman"/>
                <a:cs typeface="Times New Roman"/>
              </a:rPr>
              <a:t>      </a:t>
            </a:r>
            <a:br>
              <a:rPr lang="en-US" sz="38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1" dirty="0">
                <a:highlight>
                  <a:srgbClr val="FFFFFF"/>
                </a:highlight>
                <a:latin typeface="Times New Roman"/>
                <a:cs typeface="Times New Roman"/>
              </a:rPr>
              <a:t>       </a:t>
            </a:r>
            <a:r>
              <a:rPr lang="en-US" sz="2800" b="1" dirty="0">
                <a:highlight>
                  <a:srgbClr val="FFFFFF"/>
                </a:highlight>
                <a:latin typeface="Times New Roman"/>
                <a:cs typeface="Times New Roman"/>
              </a:rPr>
              <a:t>Expected Outcomes &amp; Deliverables</a:t>
            </a:r>
            <a:br>
              <a:rPr lang="en-US" sz="2800" b="0" i="0" dirty="0">
                <a:effectLst/>
                <a:latin typeface="var(--font-fk-grotesk)"/>
              </a:rPr>
            </a:br>
            <a:br>
              <a:rPr lang="en-US" sz="2800" b="0" i="0" dirty="0">
                <a:effectLst/>
                <a:latin typeface="var(--font-fk-grotesk)"/>
              </a:rPr>
            </a:br>
            <a:br>
              <a:rPr lang="en-US" sz="1600" b="0" i="0" dirty="0">
                <a:effectLst/>
                <a:latin typeface="var(--font-fk-grotesk)"/>
              </a:rPr>
            </a:br>
            <a:endParaRPr lang="en-US" sz="3800" b="1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AAAFA-2697-A5C5-83FA-FDDFC89C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b="1" i="0" dirty="0">
                <a:effectLst/>
                <a:latin typeface="Times New Roman"/>
                <a:cs typeface="Times New Roman"/>
              </a:rPr>
              <a:t>Expected Outcomes: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/>
                <a:cs typeface="Times New Roman"/>
              </a:rPr>
              <a:t>A robust image captioning model that generates accurate and contextually relevant descriptions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lang="en-US" sz="2000" b="0" i="0" dirty="0">
              <a:effectLst/>
              <a:latin typeface="Times New Roman"/>
              <a:cs typeface="Times New Roman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/>
                <a:cs typeface="Times New Roman"/>
              </a:rPr>
              <a:t>Insights into the effectiveness of different Machine Learning architectures for this task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lang="en-US" sz="2000" b="0" i="0" dirty="0">
              <a:effectLst/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2000" b="1" i="0" dirty="0">
                <a:effectLst/>
                <a:latin typeface="Times New Roman"/>
                <a:cs typeface="Times New Roman"/>
              </a:rPr>
              <a:t>Deliverables: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/>
                <a:cs typeface="Times New Roman"/>
              </a:rPr>
              <a:t>Trained image captioning model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lang="en-US" sz="2000" b="0" i="0" dirty="0">
              <a:effectLst/>
              <a:latin typeface="Times New Roman"/>
              <a:cs typeface="Times New Roman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/>
                <a:cs typeface="Times New Roman"/>
              </a:rPr>
              <a:t>Comprehensive project report detailing methodology, results, and analysis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lang="en-US" sz="2000" b="0" i="0" dirty="0">
              <a:effectLst/>
              <a:latin typeface="Times New Roman"/>
              <a:cs typeface="Times New Roman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/>
                <a:cs typeface="Times New Roman"/>
              </a:rPr>
              <a:t>GitHub repository with documented code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lang="en-US" sz="2000" b="0" i="0" dirty="0">
              <a:effectLst/>
              <a:latin typeface="Times New Roman"/>
              <a:cs typeface="Times New Roman"/>
            </a:endParaRPr>
          </a:p>
          <a:p>
            <a:pPr algn="l"/>
            <a:endParaRPr lang="en-US" b="0" i="0" dirty="0">
              <a:effectLst/>
              <a:latin typeface="var(--font-fk-grotesk)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FAA7D6-8B8E-0D6C-C197-D8BB848E6B6F}"/>
              </a:ext>
            </a:extLst>
          </p:cNvPr>
          <p:cNvSpPr/>
          <p:nvPr/>
        </p:nvSpPr>
        <p:spPr>
          <a:xfrm>
            <a:off x="1660072" y="1305332"/>
            <a:ext cx="2194560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2CAD2-188C-586F-100A-FBFB303B39F5}"/>
              </a:ext>
            </a:extLst>
          </p:cNvPr>
          <p:cNvSpPr/>
          <p:nvPr/>
        </p:nvSpPr>
        <p:spPr>
          <a:xfrm>
            <a:off x="3994377" y="1300501"/>
            <a:ext cx="2194560" cy="4571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A1BCD0-7ED0-23E4-F6C1-FFF1BCE9A9CC}"/>
              </a:ext>
            </a:extLst>
          </p:cNvPr>
          <p:cNvSpPr/>
          <p:nvPr/>
        </p:nvSpPr>
        <p:spPr>
          <a:xfrm>
            <a:off x="6328682" y="1295670"/>
            <a:ext cx="2194560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CAA4B1F-629B-B53D-BAA3-ACECF5A4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53558"/>
            <a:ext cx="612396" cy="61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2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1733</TotalTime>
  <Words>754</Words>
  <Application>Microsoft Macintosh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__fkGroteskNeue_598ab8</vt:lpstr>
      <vt:lpstr>Aptos</vt:lpstr>
      <vt:lpstr>Aptos Display</vt:lpstr>
      <vt:lpstr>Arial</vt:lpstr>
      <vt:lpstr>Times New Roman</vt:lpstr>
      <vt:lpstr>TimesNewRomanPSMT</vt:lpstr>
      <vt:lpstr>var(--font-fk-grotesk)</vt:lpstr>
      <vt:lpstr>Office Theme</vt:lpstr>
      <vt:lpstr>PowerPoint Presentation</vt:lpstr>
      <vt:lpstr>       What is the problem?</vt:lpstr>
      <vt:lpstr>                Dataset Overview </vt:lpstr>
      <vt:lpstr>      Why This Problem Matters</vt:lpstr>
      <vt:lpstr>              Proposed Approaches </vt:lpstr>
      <vt:lpstr>              Rationale for Approach  </vt:lpstr>
      <vt:lpstr>              Timeline   </vt:lpstr>
      <vt:lpstr>                       Work Division     </vt:lpstr>
      <vt:lpstr>              Expected Outcomes &amp; Deliverables   </vt:lpstr>
      <vt:lpstr>                       Conclusion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Techniques to Detect Autism Spectrum Disorder and Other Correlating Conditions. </dc:title>
  <dc:creator>Arjun Pesaru</dc:creator>
  <cp:lastModifiedBy>Arjun Pesaru</cp:lastModifiedBy>
  <cp:revision>6</cp:revision>
  <dcterms:created xsi:type="dcterms:W3CDTF">2024-04-16T18:44:09Z</dcterms:created>
  <dcterms:modified xsi:type="dcterms:W3CDTF">2024-11-02T17:53:39Z</dcterms:modified>
</cp:coreProperties>
</file>