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85" r:id="rId2"/>
    <p:sldId id="257" r:id="rId3"/>
    <p:sldId id="286" r:id="rId4"/>
    <p:sldId id="298" r:id="rId5"/>
    <p:sldId id="287" r:id="rId6"/>
    <p:sldId id="288" r:id="rId7"/>
    <p:sldId id="289" r:id="rId8"/>
    <p:sldId id="290" r:id="rId9"/>
    <p:sldId id="291" r:id="rId10"/>
    <p:sldId id="292" r:id="rId11"/>
    <p:sldId id="293" r:id="rId12"/>
    <p:sldId id="295" r:id="rId13"/>
    <p:sldId id="296" r:id="rId14"/>
    <p:sldId id="297"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E5B"/>
    <a:srgbClr val="E96E58"/>
    <a:srgbClr val="5EC6C0"/>
    <a:srgbClr val="45B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1"/>
    <p:restoredTop sz="94703"/>
  </p:normalViewPr>
  <p:slideViewPr>
    <p:cSldViewPr snapToGrid="0">
      <p:cViewPr varScale="1">
        <p:scale>
          <a:sx n="128" d="100"/>
          <a:sy n="128" d="100"/>
        </p:scale>
        <p:origin x="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B3407-5F88-4A40-BA0A-53CA9CA52C2C}" type="datetimeFigureOut">
              <a:rPr lang="en-US" smtClean="0"/>
              <a:t>8/9/24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1F83F-6AB5-5F46-9A22-C8DF5E4D8870}" type="slidenum">
              <a:rPr lang="en-US" smtClean="0"/>
              <a:t>‹#›</a:t>
            </a:fld>
            <a:endParaRPr lang="en-US"/>
          </a:p>
        </p:txBody>
      </p:sp>
    </p:spTree>
    <p:extLst>
      <p:ext uri="{BB962C8B-B14F-4D97-AF65-F5344CB8AC3E}">
        <p14:creationId xmlns:p14="http://schemas.microsoft.com/office/powerpoint/2010/main" val="394378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F1F83F-6AB5-5F46-9A22-C8DF5E4D8870}" type="slidenum">
              <a:rPr lang="en-US" smtClean="0"/>
              <a:t>1</a:t>
            </a:fld>
            <a:endParaRPr lang="en-US"/>
          </a:p>
        </p:txBody>
      </p:sp>
    </p:spTree>
    <p:extLst>
      <p:ext uri="{BB962C8B-B14F-4D97-AF65-F5344CB8AC3E}">
        <p14:creationId xmlns:p14="http://schemas.microsoft.com/office/powerpoint/2010/main" val="260221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F1F83F-6AB5-5F46-9A22-C8DF5E4D8870}" type="slidenum">
              <a:rPr lang="en-US" smtClean="0"/>
              <a:t>2</a:t>
            </a:fld>
            <a:endParaRPr lang="en-US"/>
          </a:p>
        </p:txBody>
      </p:sp>
    </p:spTree>
    <p:extLst>
      <p:ext uri="{BB962C8B-B14F-4D97-AF65-F5344CB8AC3E}">
        <p14:creationId xmlns:p14="http://schemas.microsoft.com/office/powerpoint/2010/main" val="113584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F1F83F-6AB5-5F46-9A22-C8DF5E4D8870}" type="slidenum">
              <a:rPr lang="en-US" smtClean="0"/>
              <a:t>3</a:t>
            </a:fld>
            <a:endParaRPr lang="en-US"/>
          </a:p>
        </p:txBody>
      </p:sp>
    </p:spTree>
    <p:extLst>
      <p:ext uri="{BB962C8B-B14F-4D97-AF65-F5344CB8AC3E}">
        <p14:creationId xmlns:p14="http://schemas.microsoft.com/office/powerpoint/2010/main" val="157550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1D73-71FE-954B-26DB-28656F65D6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65687C-5B9D-78E1-F24E-79A6F0B05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5A6B5-1C32-3B16-5B37-C3E9ADCB54D9}"/>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5" name="Footer Placeholder 4">
            <a:extLst>
              <a:ext uri="{FF2B5EF4-FFF2-40B4-BE49-F238E27FC236}">
                <a16:creationId xmlns:a16="http://schemas.microsoft.com/office/drawing/2014/main" id="{39DDE1A6-6338-B9FD-5964-81F7A2AA8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0EE7-65D2-5940-E8DF-A23BC26CF5FF}"/>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345756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D1FF-AA59-1BA9-72D8-9DE13273D6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76AD34-4C29-B5F6-668D-3836BB3181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AB235-F9C4-DCBA-93F4-09A48634CDF2}"/>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5" name="Footer Placeholder 4">
            <a:extLst>
              <a:ext uri="{FF2B5EF4-FFF2-40B4-BE49-F238E27FC236}">
                <a16:creationId xmlns:a16="http://schemas.microsoft.com/office/drawing/2014/main" id="{A4907CC6-B8B2-8E46-D642-A39966BFB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C0F5F-957B-7245-1708-1066BD63D9B3}"/>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2323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A2131-11A5-F59C-C1F4-44FEA47567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5F2154-0164-0F44-8A7B-5909F8A4F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0F4CF-2AD7-E067-996F-4193B8BE8BEA}"/>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5" name="Footer Placeholder 4">
            <a:extLst>
              <a:ext uri="{FF2B5EF4-FFF2-40B4-BE49-F238E27FC236}">
                <a16:creationId xmlns:a16="http://schemas.microsoft.com/office/drawing/2014/main" id="{50E8BA7D-8DD9-D099-997B-86B929047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F5C7E-9FC8-E33C-8947-9122926FFC27}"/>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63979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DE21-2832-A2C5-E383-60E187228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7C2D0-E01F-9813-3E8D-D92B64FFE1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3B07B-D225-802F-78C8-645321F24B69}"/>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5" name="Footer Placeholder 4">
            <a:extLst>
              <a:ext uri="{FF2B5EF4-FFF2-40B4-BE49-F238E27FC236}">
                <a16:creationId xmlns:a16="http://schemas.microsoft.com/office/drawing/2014/main" id="{8C9F69EA-5BFD-C43E-D7D1-E18E4E45C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96359-CE07-E2F7-E9D4-D62AC8A61802}"/>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292802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C40C-BFE5-90A5-5968-AEC62C373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0E8E2B-9B85-1AF6-0CEC-9533C1620B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3A5A8-689D-5DEE-3C8D-26F6F7F308BA}"/>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5" name="Footer Placeholder 4">
            <a:extLst>
              <a:ext uri="{FF2B5EF4-FFF2-40B4-BE49-F238E27FC236}">
                <a16:creationId xmlns:a16="http://schemas.microsoft.com/office/drawing/2014/main" id="{4304632C-1877-FA75-953B-6282DE358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023A5-DC85-028E-8978-D7FFC669BCCB}"/>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126528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EFCB-EF85-C308-4D39-A54D7A357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5D4A9-3077-080A-13A9-CEBD2FCD8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5A05AD-5717-00ED-B687-35A0D891D8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630B98-FFCC-770A-F263-15C5F1F89CAE}"/>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6" name="Footer Placeholder 5">
            <a:extLst>
              <a:ext uri="{FF2B5EF4-FFF2-40B4-BE49-F238E27FC236}">
                <a16:creationId xmlns:a16="http://schemas.microsoft.com/office/drawing/2014/main" id="{3036E0F1-7E5E-3DFE-9FB8-9986FCA7F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5DF13-C9A8-1A22-028B-B4F8A0CA4EB6}"/>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271458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7939-BB75-492C-4BDD-13875CC49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E46F65-BDBD-3059-9028-0714831D96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866F28-CF41-5BAE-A881-2074268A2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911D3F-4B9C-6701-BD65-990831810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C5C6E-0AC1-FBF1-751B-4679919C30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897486-72CB-0CD1-2E21-C6C9A84053AE}"/>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8" name="Footer Placeholder 7">
            <a:extLst>
              <a:ext uri="{FF2B5EF4-FFF2-40B4-BE49-F238E27FC236}">
                <a16:creationId xmlns:a16="http://schemas.microsoft.com/office/drawing/2014/main" id="{404745B9-4742-12F3-0104-D879B86F2F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1C7186-5F2E-F74B-5708-32DF37719FF3}"/>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52343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8027-D47F-1366-45C4-36E50555B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F4946D-FD07-58EE-E94F-33CC203C468F}"/>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4" name="Footer Placeholder 3">
            <a:extLst>
              <a:ext uri="{FF2B5EF4-FFF2-40B4-BE49-F238E27FC236}">
                <a16:creationId xmlns:a16="http://schemas.microsoft.com/office/drawing/2014/main" id="{CE9568B2-E093-0C43-4692-D6168C4FA6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0F002A-DFB8-B461-4E6A-CB823646799D}"/>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225582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6E60A3-A4E2-E1C8-042F-A9A9A8AA9646}"/>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3" name="Footer Placeholder 2">
            <a:extLst>
              <a:ext uri="{FF2B5EF4-FFF2-40B4-BE49-F238E27FC236}">
                <a16:creationId xmlns:a16="http://schemas.microsoft.com/office/drawing/2014/main" id="{4DB34487-00A2-BA44-F9C1-71729110A1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CA95A3-7877-CD1C-ADF0-F7C29E515590}"/>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377060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486D-AEBB-2C63-AA3D-A159B10E5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4531E-D4D3-DD3C-4650-E158982D1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EB7F5-A5DB-26A9-22D1-A4B68837D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9ECDB-4E80-8438-3FF9-0CFF7179930A}"/>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6" name="Footer Placeholder 5">
            <a:extLst>
              <a:ext uri="{FF2B5EF4-FFF2-40B4-BE49-F238E27FC236}">
                <a16:creationId xmlns:a16="http://schemas.microsoft.com/office/drawing/2014/main" id="{C53B758A-A3BF-38FB-E178-BEEADEAD0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C2DCF-138C-6BB7-F654-23F41BB1EC61}"/>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350978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3924-83FA-5789-16AD-E262BA6C1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574DA6-E4C1-B718-EC78-BD613EC4D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515066-07B2-73DA-D026-846C465D1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BA5E09-5914-A555-96C8-324B31A3FAA1}"/>
              </a:ext>
            </a:extLst>
          </p:cNvPr>
          <p:cNvSpPr>
            <a:spLocks noGrp="1"/>
          </p:cNvSpPr>
          <p:nvPr>
            <p:ph type="dt" sz="half" idx="10"/>
          </p:nvPr>
        </p:nvSpPr>
        <p:spPr/>
        <p:txBody>
          <a:bodyPr/>
          <a:lstStyle/>
          <a:p>
            <a:fld id="{107CCAB8-FAB5-E14A-881E-B61D1CFD4AA0}" type="datetimeFigureOut">
              <a:rPr lang="en-US" smtClean="0"/>
              <a:t>8/9/24</a:t>
            </a:fld>
            <a:endParaRPr lang="en-US"/>
          </a:p>
        </p:txBody>
      </p:sp>
      <p:sp>
        <p:nvSpPr>
          <p:cNvPr id="6" name="Footer Placeholder 5">
            <a:extLst>
              <a:ext uri="{FF2B5EF4-FFF2-40B4-BE49-F238E27FC236}">
                <a16:creationId xmlns:a16="http://schemas.microsoft.com/office/drawing/2014/main" id="{EA7C51C4-0A81-A1E0-C6D7-08FE6C5BE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0D035-D16A-C3A6-B5E7-6F938CB3D72B}"/>
              </a:ext>
            </a:extLst>
          </p:cNvPr>
          <p:cNvSpPr>
            <a:spLocks noGrp="1"/>
          </p:cNvSpPr>
          <p:nvPr>
            <p:ph type="sldNum" sz="quarter" idx="12"/>
          </p:nvPr>
        </p:nvSpPr>
        <p:spPr/>
        <p:txBody>
          <a:bodyPr/>
          <a:lstStyle/>
          <a:p>
            <a:fld id="{64C4D881-5C46-AB47-80D6-CA594B751F2B}" type="slidenum">
              <a:rPr lang="en-US" smtClean="0"/>
              <a:t>‹#›</a:t>
            </a:fld>
            <a:endParaRPr lang="en-US"/>
          </a:p>
        </p:txBody>
      </p:sp>
    </p:spTree>
    <p:extLst>
      <p:ext uri="{BB962C8B-B14F-4D97-AF65-F5344CB8AC3E}">
        <p14:creationId xmlns:p14="http://schemas.microsoft.com/office/powerpoint/2010/main" val="396210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80A2E-AD84-8176-EF06-6FD9631BF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2D3899-CFC3-CC30-1EC0-41866E470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790DA-18DF-7710-F400-54E60F5CF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7CCAB8-FAB5-E14A-881E-B61D1CFD4AA0}" type="datetimeFigureOut">
              <a:rPr lang="en-US" smtClean="0"/>
              <a:t>8/9/24</a:t>
            </a:fld>
            <a:endParaRPr lang="en-US"/>
          </a:p>
        </p:txBody>
      </p:sp>
      <p:sp>
        <p:nvSpPr>
          <p:cNvPr id="5" name="Footer Placeholder 4">
            <a:extLst>
              <a:ext uri="{FF2B5EF4-FFF2-40B4-BE49-F238E27FC236}">
                <a16:creationId xmlns:a16="http://schemas.microsoft.com/office/drawing/2014/main" id="{ECA26329-2E89-0327-73F7-F303844E6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765DD4B-2EE5-99F2-F265-C125EEBBC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C4D881-5C46-AB47-80D6-CA594B751F2B}" type="slidenum">
              <a:rPr lang="en-US" smtClean="0"/>
              <a:t>‹#›</a:t>
            </a:fld>
            <a:endParaRPr lang="en-US"/>
          </a:p>
        </p:txBody>
      </p:sp>
    </p:spTree>
    <p:extLst>
      <p:ext uri="{BB962C8B-B14F-4D97-AF65-F5344CB8AC3E}">
        <p14:creationId xmlns:p14="http://schemas.microsoft.com/office/powerpoint/2010/main" val="63628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D2861B-6026-CE4D-3AD6-AE7982F7E7FE}"/>
              </a:ext>
            </a:extLst>
          </p:cNvPr>
          <p:cNvSpPr txBox="1"/>
          <p:nvPr/>
        </p:nvSpPr>
        <p:spPr>
          <a:xfrm>
            <a:off x="398145" y="2400027"/>
            <a:ext cx="11395710" cy="830997"/>
          </a:xfrm>
          <a:prstGeom prst="rect">
            <a:avLst/>
          </a:prstGeom>
          <a:noFill/>
        </p:spPr>
        <p:txBody>
          <a:bodyPr wrap="square" rtlCol="0">
            <a:spAutoFit/>
          </a:bodyPr>
          <a:lstStyle/>
          <a:p>
            <a:pPr algn="ctr"/>
            <a:r>
              <a:rPr lang="en-US" sz="4800" dirty="0"/>
              <a:t>Resume Analysis Chatbot using NLP</a:t>
            </a:r>
            <a:endParaRPr lang="ko-KR" altLang="en-US" sz="4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761AF8E-DD72-866C-FF63-41E9F6462F96}"/>
              </a:ext>
            </a:extLst>
          </p:cNvPr>
          <p:cNvSpPr txBox="1"/>
          <p:nvPr/>
        </p:nvSpPr>
        <p:spPr>
          <a:xfrm>
            <a:off x="2220411" y="3429000"/>
            <a:ext cx="7481089" cy="892552"/>
          </a:xfrm>
          <a:prstGeom prst="rect">
            <a:avLst/>
          </a:prstGeom>
          <a:noFill/>
        </p:spPr>
        <p:txBody>
          <a:bodyPr wrap="square" rtlCol="0">
            <a:spAutoFit/>
          </a:bodyPr>
          <a:lstStyle/>
          <a:p>
            <a:pPr algn="ctr"/>
            <a:r>
              <a:rPr lang="en-US" sz="3600" dirty="0">
                <a:effectLst/>
                <a:highlight>
                  <a:srgbClr val="FFFFFF"/>
                </a:highlight>
                <a:latin typeface="TimesNewRomanPSMT"/>
              </a:rPr>
              <a:t>Group 9</a:t>
            </a:r>
          </a:p>
          <a:p>
            <a:pPr algn="ctr"/>
            <a:r>
              <a:rPr lang="en-US" sz="1600" u="sng" dirty="0">
                <a:highlight>
                  <a:srgbClr val="FFFFFF"/>
                </a:highlight>
                <a:latin typeface="TimesNewRomanPSMT"/>
              </a:rPr>
              <a:t>Team Member: </a:t>
            </a:r>
            <a:r>
              <a:rPr lang="en-US" sz="1600" u="sng" dirty="0">
                <a:effectLst/>
                <a:highlight>
                  <a:srgbClr val="FFFFFF"/>
                </a:highlight>
                <a:latin typeface="TimesNewRomanPSMT"/>
              </a:rPr>
              <a:t>Arjun Pesaru</a:t>
            </a:r>
          </a:p>
        </p:txBody>
      </p:sp>
      <p:sp>
        <p:nvSpPr>
          <p:cNvPr id="3" name="Rectangle 2">
            <a:extLst>
              <a:ext uri="{FF2B5EF4-FFF2-40B4-BE49-F238E27FC236}">
                <a16:creationId xmlns:a16="http://schemas.microsoft.com/office/drawing/2014/main" id="{FA4CF47B-C39E-23CC-2753-0576B1BA4F01}"/>
              </a:ext>
            </a:extLst>
          </p:cNvPr>
          <p:cNvSpPr/>
          <p:nvPr/>
        </p:nvSpPr>
        <p:spPr>
          <a:xfrm>
            <a:off x="813694" y="3208164"/>
            <a:ext cx="3299555"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C82AC6-C04C-F986-0D34-A8F396F5522D}"/>
              </a:ext>
            </a:extLst>
          </p:cNvPr>
          <p:cNvSpPr/>
          <p:nvPr/>
        </p:nvSpPr>
        <p:spPr>
          <a:xfrm>
            <a:off x="4311179" y="3208163"/>
            <a:ext cx="3299555" cy="45719"/>
          </a:xfrm>
          <a:prstGeom prst="rect">
            <a:avLst/>
          </a:prstGeom>
          <a:solidFill>
            <a:srgbClr val="E96E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2E42B2B-6346-7087-D487-69DD802B05AC}"/>
              </a:ext>
            </a:extLst>
          </p:cNvPr>
          <p:cNvSpPr/>
          <p:nvPr/>
        </p:nvSpPr>
        <p:spPr>
          <a:xfrm flipV="1">
            <a:off x="7808664" y="3196879"/>
            <a:ext cx="3299555" cy="45719"/>
          </a:xfrm>
          <a:prstGeom prst="rect">
            <a:avLst/>
          </a:prstGeom>
          <a:solidFill>
            <a:srgbClr val="EF3E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016397"/>
      </p:ext>
    </p:extLst>
  </p:cSld>
  <p:clrMapOvr>
    <a:masterClrMapping/>
  </p:clrMapOvr>
  <mc:AlternateContent xmlns:mc="http://schemas.openxmlformats.org/markup-compatibility/2006">
    <mc:Choice xmlns:p14="http://schemas.microsoft.com/office/powerpoint/2010/main" Requires="p14">
      <p:transition spd="slow" p14:dur="2000" advTm="18164"/>
    </mc:Choice>
    <mc:Fallback>
      <p:transition spd="slow" advTm="181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754512" y="296975"/>
            <a:ext cx="10515600" cy="1325563"/>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       Setup &amp; Database Initialization</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AD9C5D-1425-99C3-4DA6-78F19AA24448}"/>
              </a:ext>
            </a:extLst>
          </p:cNvPr>
          <p:cNvSpPr txBox="1"/>
          <p:nvPr/>
        </p:nvSpPr>
        <p:spPr>
          <a:xfrm>
            <a:off x="1454295" y="1815780"/>
            <a:ext cx="9815817" cy="2862322"/>
          </a:xfrm>
          <a:prstGeom prst="rect">
            <a:avLst/>
          </a:prstGeom>
          <a:noFill/>
        </p:spPr>
        <p:txBody>
          <a:bodyPr wrap="square" rtlCol="0">
            <a:spAutoFit/>
          </a:bodyPr>
          <a:lstStyle/>
          <a:p>
            <a:r>
              <a:rPr lang="en-US" b="1" dirty="0"/>
              <a:t>Content:</a:t>
            </a:r>
          </a:p>
          <a:p>
            <a:pPr>
              <a:buFont typeface="Arial" panose="020B0604020202020204" pitchFamily="34" charset="0"/>
              <a:buChar char="•"/>
            </a:pPr>
            <a:r>
              <a:rPr lang="en-US" b="1" dirty="0"/>
              <a:t>Libraries Used:</a:t>
            </a:r>
            <a:endParaRPr lang="en-US" dirty="0"/>
          </a:p>
          <a:p>
            <a:pPr marL="742950" lvl="1" indent="-285750">
              <a:buFont typeface="Arial" panose="020B0604020202020204" pitchFamily="34" charset="0"/>
              <a:buChar char="•"/>
            </a:pPr>
            <a:r>
              <a:rPr lang="en-US" b="1" dirty="0" err="1"/>
              <a:t>Streamlit</a:t>
            </a:r>
            <a:r>
              <a:rPr lang="en-US" b="1" dirty="0"/>
              <a:t>, NLTK, Spacy:</a:t>
            </a:r>
            <a:r>
              <a:rPr lang="en-US" dirty="0"/>
              <a:t> For creating the web interface and processing text.</a:t>
            </a:r>
          </a:p>
          <a:p>
            <a:pPr marL="742950" lvl="1" indent="-285750">
              <a:buFont typeface="Arial" panose="020B0604020202020204" pitchFamily="34" charset="0"/>
              <a:buChar char="•"/>
            </a:pPr>
            <a:r>
              <a:rPr lang="en-US" b="1" dirty="0"/>
              <a:t>Psycopg2:</a:t>
            </a:r>
            <a:r>
              <a:rPr lang="en-US" dirty="0"/>
              <a:t> For database interaction with PostgreSQL.</a:t>
            </a:r>
          </a:p>
          <a:p>
            <a:pPr marL="742950" lvl="1" indent="-285750">
              <a:buFont typeface="Arial" panose="020B0604020202020204" pitchFamily="34" charset="0"/>
              <a:buChar char="•"/>
            </a:pPr>
            <a:r>
              <a:rPr lang="en-US" b="1" dirty="0"/>
              <a:t>PDFMiner3:</a:t>
            </a:r>
            <a:r>
              <a:rPr lang="en-US" dirty="0"/>
              <a:t> For extracting text from PDFs.</a:t>
            </a:r>
          </a:p>
          <a:p>
            <a:pPr>
              <a:buFont typeface="Arial" panose="020B0604020202020204" pitchFamily="34" charset="0"/>
              <a:buChar char="•"/>
            </a:pPr>
            <a:r>
              <a:rPr lang="en-US" b="1" dirty="0"/>
              <a:t>Database Initialization:</a:t>
            </a:r>
            <a:endParaRPr lang="en-US" dirty="0"/>
          </a:p>
          <a:p>
            <a:pPr marL="742950" lvl="1" indent="-285750">
              <a:buFont typeface="Arial" panose="020B0604020202020204" pitchFamily="34" charset="0"/>
              <a:buChar char="•"/>
            </a:pPr>
            <a:r>
              <a:rPr lang="en-US" dirty="0"/>
              <a:t>Setting up a PostgreSQL database with a table (</a:t>
            </a:r>
            <a:r>
              <a:rPr lang="en-US" dirty="0" err="1"/>
              <a:t>user_data</a:t>
            </a:r>
            <a:r>
              <a:rPr lang="en-US" dirty="0"/>
              <a:t>) to store user details and analysis results.</a:t>
            </a:r>
          </a:p>
          <a:p>
            <a:pPr>
              <a:buFont typeface="Arial" panose="020B0604020202020204" pitchFamily="34" charset="0"/>
              <a:buChar char="•"/>
            </a:pPr>
            <a:r>
              <a:rPr lang="en-US" b="1" dirty="0"/>
              <a:t>Connection Setup:</a:t>
            </a:r>
            <a:endParaRPr lang="en-US" dirty="0"/>
          </a:p>
          <a:p>
            <a:pPr marL="742950" lvl="1" indent="-285750">
              <a:buFont typeface="Arial" panose="020B0604020202020204" pitchFamily="34" charset="0"/>
              <a:buChar char="•"/>
            </a:pPr>
            <a:r>
              <a:rPr lang="en-US" dirty="0"/>
              <a:t>Functions to initialize the database and create a connection for storing and retrieving data.</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06381E8A-A31F-E0F1-B0E5-CA7BDC7AFF69}"/>
              </a:ext>
            </a:extLst>
          </p:cNvPr>
          <p:cNvPicPr>
            <a:picLocks noChangeAspect="1"/>
          </p:cNvPicPr>
          <p:nvPr/>
        </p:nvPicPr>
        <p:blipFill>
          <a:blip r:embed="rId2"/>
          <a:stretch>
            <a:fillRect/>
          </a:stretch>
        </p:blipFill>
        <p:spPr>
          <a:xfrm>
            <a:off x="761533" y="658289"/>
            <a:ext cx="692762" cy="692762"/>
          </a:xfrm>
          <a:prstGeom prst="rect">
            <a:avLst/>
          </a:prstGeom>
        </p:spPr>
      </p:pic>
    </p:spTree>
    <p:extLst>
      <p:ext uri="{BB962C8B-B14F-4D97-AF65-F5344CB8AC3E}">
        <p14:creationId xmlns:p14="http://schemas.microsoft.com/office/powerpoint/2010/main" val="1187303757"/>
      </p:ext>
    </p:extLst>
  </p:cSld>
  <p:clrMapOvr>
    <a:masterClrMapping/>
  </p:clrMapOvr>
  <mc:AlternateContent xmlns:mc="http://schemas.openxmlformats.org/markup-compatibility/2006">
    <mc:Choice xmlns:p14="http://schemas.microsoft.com/office/powerpoint/2010/main" Requires="p14">
      <p:transition spd="slow" p14:dur="2000" advTm="52236"/>
    </mc:Choice>
    <mc:Fallback>
      <p:transition spd="slow" advTm="5223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754512" y="296975"/>
            <a:ext cx="10515600" cy="1325563"/>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       Data Management and Visualization</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AD9C5D-1425-99C3-4DA6-78F19AA24448}"/>
              </a:ext>
            </a:extLst>
          </p:cNvPr>
          <p:cNvSpPr txBox="1"/>
          <p:nvPr/>
        </p:nvSpPr>
        <p:spPr>
          <a:xfrm>
            <a:off x="1442007" y="1885089"/>
            <a:ext cx="9614684" cy="2585323"/>
          </a:xfrm>
          <a:prstGeom prst="rect">
            <a:avLst/>
          </a:prstGeom>
          <a:noFill/>
        </p:spPr>
        <p:txBody>
          <a:bodyPr wrap="square" rtlCol="0">
            <a:spAutoFit/>
          </a:bodyPr>
          <a:lstStyle/>
          <a:p>
            <a:r>
              <a:rPr lang="en-US" b="1" dirty="0"/>
              <a:t>Content:</a:t>
            </a:r>
            <a:endParaRPr lang="en-US" dirty="0"/>
          </a:p>
          <a:p>
            <a:pPr marL="742950" lvl="1" indent="-285750">
              <a:buFont typeface="Arial" panose="020B0604020202020204" pitchFamily="34" charset="0"/>
              <a:buChar char="•"/>
            </a:pPr>
            <a:r>
              <a:rPr lang="en-US" b="1" dirty="0"/>
              <a:t>Data Insertion:</a:t>
            </a:r>
            <a:endParaRPr lang="en-US" dirty="0"/>
          </a:p>
          <a:p>
            <a:pPr marL="1143000" lvl="2" indent="-228600">
              <a:buFont typeface="Arial" panose="020B0604020202020204" pitchFamily="34" charset="0"/>
              <a:buChar char="•"/>
            </a:pPr>
            <a:r>
              <a:rPr lang="en-US" dirty="0"/>
              <a:t>Storing user data (name, email, resume score, etc.) into the PostgreSQL database using insert data function.</a:t>
            </a:r>
          </a:p>
          <a:p>
            <a:pPr marL="742950" lvl="1" indent="-285750">
              <a:buFont typeface="Arial" panose="020B0604020202020204" pitchFamily="34" charset="0"/>
              <a:buChar char="•"/>
            </a:pPr>
            <a:r>
              <a:rPr lang="en-US" b="1" dirty="0"/>
              <a:t>Admin Panel:</a:t>
            </a:r>
            <a:endParaRPr lang="en-US" dirty="0"/>
          </a:p>
          <a:p>
            <a:pPr marL="1143000" lvl="2" indent="-228600">
              <a:buFont typeface="Arial" panose="020B0604020202020204" pitchFamily="34" charset="0"/>
              <a:buChar char="•"/>
            </a:pPr>
            <a:r>
              <a:rPr lang="en-US" dirty="0"/>
              <a:t>Allows viewing and managing all user data in a tabular format.</a:t>
            </a:r>
          </a:p>
          <a:p>
            <a:pPr marL="742950" lvl="1" indent="-285750">
              <a:buFont typeface="Arial" panose="020B0604020202020204" pitchFamily="34" charset="0"/>
              <a:buChar char="•"/>
            </a:pPr>
            <a:r>
              <a:rPr lang="en-US" b="1" dirty="0"/>
              <a:t>Visualization:</a:t>
            </a:r>
            <a:endParaRPr lang="en-US" dirty="0"/>
          </a:p>
          <a:p>
            <a:pPr marL="1143000" lvl="2" indent="-228600">
              <a:buFont typeface="Arial" panose="020B0604020202020204" pitchFamily="34" charset="0"/>
              <a:buChar char="•"/>
            </a:pPr>
            <a:r>
              <a:rPr lang="en-US" dirty="0"/>
              <a:t>Creating interactive pie charts to show distributions of job fields and user experience levels using </a:t>
            </a:r>
            <a:r>
              <a:rPr lang="en-US" dirty="0" err="1"/>
              <a:t>Plotly</a:t>
            </a:r>
            <a:r>
              <a:rPr lang="en-US" dirty="0"/>
              <a:t> Express.</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435CE928-8DEB-2736-0115-77F896B3BE00}"/>
              </a:ext>
            </a:extLst>
          </p:cNvPr>
          <p:cNvPicPr>
            <a:picLocks noChangeAspect="1"/>
          </p:cNvPicPr>
          <p:nvPr/>
        </p:nvPicPr>
        <p:blipFill>
          <a:blip r:embed="rId2"/>
          <a:stretch>
            <a:fillRect/>
          </a:stretch>
        </p:blipFill>
        <p:spPr>
          <a:xfrm>
            <a:off x="754512" y="539517"/>
            <a:ext cx="765815" cy="765815"/>
          </a:xfrm>
          <a:prstGeom prst="rect">
            <a:avLst/>
          </a:prstGeom>
        </p:spPr>
      </p:pic>
    </p:spTree>
    <p:extLst>
      <p:ext uri="{BB962C8B-B14F-4D97-AF65-F5344CB8AC3E}">
        <p14:creationId xmlns:p14="http://schemas.microsoft.com/office/powerpoint/2010/main" val="3933684755"/>
      </p:ext>
    </p:extLst>
  </p:cSld>
  <p:clrMapOvr>
    <a:masterClrMapping/>
  </p:clrMapOvr>
  <mc:AlternateContent xmlns:mc="http://schemas.openxmlformats.org/markup-compatibility/2006">
    <mc:Choice xmlns:p14="http://schemas.microsoft.com/office/powerpoint/2010/main" Requires="p14">
      <p:transition spd="slow" p14:dur="2000" advTm="43249"/>
    </mc:Choice>
    <mc:Fallback>
      <p:transition spd="slow" advTm="4324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1660072" y="606329"/>
            <a:ext cx="9693728" cy="682127"/>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User Interface </a:t>
            </a:r>
            <a:endParaRPr lang="en-US" sz="3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C0727DC-B06B-4028-100C-F1774895FC7D}"/>
              </a:ext>
            </a:extLst>
          </p:cNvPr>
          <p:cNvSpPr>
            <a:spLocks noGrp="1"/>
          </p:cNvSpPr>
          <p:nvPr>
            <p:ph idx="1"/>
          </p:nvPr>
        </p:nvSpPr>
        <p:spPr>
          <a:xfrm>
            <a:off x="838200" y="1600199"/>
            <a:ext cx="10515600" cy="4576764"/>
          </a:xfrm>
        </p:spPr>
        <p:txBody>
          <a:bodyPr/>
          <a:lstStyle/>
          <a:p>
            <a:pPr marL="0" indent="0" algn="just">
              <a:buNone/>
            </a:pPr>
            <a:r>
              <a:rPr lang="en-US" sz="1800" b="1" dirty="0"/>
              <a:t>User Engagement: </a:t>
            </a:r>
            <a:r>
              <a:rPr lang="en-US" sz="1800" dirty="0"/>
              <a:t>The slide effectively demonstrates how the Resume Analysis Chatbot interacts with users, offering personalized feedback and actionable advice.</a:t>
            </a:r>
          </a:p>
          <a:p>
            <a:pPr marL="0" indent="0" algn="just">
              <a:buNone/>
            </a:pPr>
            <a:r>
              <a:rPr lang="en-US" sz="1800" b="1" dirty="0"/>
              <a:t>Value Addition</a:t>
            </a:r>
            <a:r>
              <a:rPr lang="en-US" sz="1800" dirty="0"/>
              <a:t>: By suggesting relevant courses and additional skills, the chatbot not only analyzes the user's current capabilities but also actively contributes to their career development.</a:t>
            </a:r>
          </a:p>
          <a:p>
            <a:pPr marL="0" indent="0" algn="just">
              <a:buNone/>
            </a:pPr>
            <a:r>
              <a:rPr lang="en-US" sz="1800" b="1" dirty="0"/>
              <a:t>Comprehensive Feedback: </a:t>
            </a:r>
            <a:r>
              <a:rPr lang="en-US" sz="1800" dirty="0"/>
              <a:t>The combination of detailed skill analysis, job field prediction, and educational resources ensures that users receive a well-rounded evaluation of their resumes, with clear next steps for improvement.</a:t>
            </a:r>
          </a:p>
        </p:txBody>
      </p:sp>
      <p:pic>
        <p:nvPicPr>
          <p:cNvPr id="9" name="Picture 8" descr="A black background with a black square&#10;&#10;Description automatically generated with medium confidence">
            <a:extLst>
              <a:ext uri="{FF2B5EF4-FFF2-40B4-BE49-F238E27FC236}">
                <a16:creationId xmlns:a16="http://schemas.microsoft.com/office/drawing/2014/main" id="{8AA60E5F-7ADF-A479-DE55-133B88DF8BFE}"/>
              </a:ext>
            </a:extLst>
          </p:cNvPr>
          <p:cNvPicPr>
            <a:picLocks noChangeAspect="1"/>
          </p:cNvPicPr>
          <p:nvPr/>
        </p:nvPicPr>
        <p:blipFill>
          <a:blip r:embed="rId2"/>
          <a:stretch>
            <a:fillRect/>
          </a:stretch>
        </p:blipFill>
        <p:spPr>
          <a:xfrm>
            <a:off x="1005841" y="606330"/>
            <a:ext cx="735060" cy="735060"/>
          </a:xfrm>
          <a:prstGeom prst="rect">
            <a:avLst/>
          </a:prstGeom>
        </p:spPr>
      </p:pic>
      <p:pic>
        <p:nvPicPr>
          <p:cNvPr id="4" name="Picture 3">
            <a:extLst>
              <a:ext uri="{FF2B5EF4-FFF2-40B4-BE49-F238E27FC236}">
                <a16:creationId xmlns:a16="http://schemas.microsoft.com/office/drawing/2014/main" id="{6DCD77A9-41B3-2E3A-DF8E-7B60A66C847C}"/>
              </a:ext>
            </a:extLst>
          </p:cNvPr>
          <p:cNvPicPr>
            <a:picLocks noChangeAspect="1"/>
          </p:cNvPicPr>
          <p:nvPr/>
        </p:nvPicPr>
        <p:blipFill>
          <a:blip r:embed="rId3"/>
          <a:stretch>
            <a:fillRect/>
          </a:stretch>
        </p:blipFill>
        <p:spPr>
          <a:xfrm>
            <a:off x="7760208" y="3553780"/>
            <a:ext cx="3148584" cy="3134850"/>
          </a:xfrm>
          <a:prstGeom prst="rect">
            <a:avLst/>
          </a:prstGeom>
        </p:spPr>
      </p:pic>
      <p:pic>
        <p:nvPicPr>
          <p:cNvPr id="6" name="Picture 5">
            <a:extLst>
              <a:ext uri="{FF2B5EF4-FFF2-40B4-BE49-F238E27FC236}">
                <a16:creationId xmlns:a16="http://schemas.microsoft.com/office/drawing/2014/main" id="{5A19C5BE-D16B-27FE-0A37-CCA84A5C598D}"/>
              </a:ext>
            </a:extLst>
          </p:cNvPr>
          <p:cNvPicPr>
            <a:picLocks noChangeAspect="1"/>
          </p:cNvPicPr>
          <p:nvPr/>
        </p:nvPicPr>
        <p:blipFill>
          <a:blip r:embed="rId4"/>
          <a:stretch>
            <a:fillRect/>
          </a:stretch>
        </p:blipFill>
        <p:spPr>
          <a:xfrm>
            <a:off x="1005841" y="3948770"/>
            <a:ext cx="4741118" cy="2477341"/>
          </a:xfrm>
          <a:prstGeom prst="rect">
            <a:avLst/>
          </a:prstGeom>
        </p:spPr>
      </p:pic>
    </p:spTree>
    <p:extLst>
      <p:ext uri="{BB962C8B-B14F-4D97-AF65-F5344CB8AC3E}">
        <p14:creationId xmlns:p14="http://schemas.microsoft.com/office/powerpoint/2010/main" val="4845327"/>
      </p:ext>
    </p:extLst>
  </p:cSld>
  <p:clrMapOvr>
    <a:masterClrMapping/>
  </p:clrMapOvr>
  <mc:AlternateContent xmlns:mc="http://schemas.openxmlformats.org/markup-compatibility/2006">
    <mc:Choice xmlns:p14="http://schemas.microsoft.com/office/powerpoint/2010/main" Requires="p14">
      <p:transition spd="slow" p14:dur="2000" advTm="17105"/>
    </mc:Choice>
    <mc:Fallback>
      <p:transition spd="slow" advTm="1710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DA8242-5CE0-F543-D1D2-3992AB72C120}"/>
              </a:ext>
            </a:extLst>
          </p:cNvPr>
          <p:cNvPicPr>
            <a:picLocks noChangeAspect="1"/>
          </p:cNvPicPr>
          <p:nvPr/>
        </p:nvPicPr>
        <p:blipFill>
          <a:blip r:embed="rId2"/>
          <a:stretch>
            <a:fillRect/>
          </a:stretch>
        </p:blipFill>
        <p:spPr>
          <a:xfrm>
            <a:off x="3671753" y="2870219"/>
            <a:ext cx="4329146" cy="3192254"/>
          </a:xfrm>
          <a:prstGeom prst="rect">
            <a:avLst/>
          </a:prstGeom>
        </p:spPr>
      </p:pic>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1660072" y="606329"/>
            <a:ext cx="9693728" cy="682127"/>
          </a:xfrm>
        </p:spPr>
        <p:txBody>
          <a:bodyPr>
            <a:normAutofit/>
          </a:bodyPr>
          <a:lstStyle/>
          <a:p>
            <a:r>
              <a:rPr lang="en-US" sz="3800" dirty="0">
                <a:latin typeface="Times New Roman" panose="02020603050405020304" pitchFamily="18" charset="0"/>
                <a:cs typeface="Times New Roman" panose="02020603050405020304" pitchFamily="18" charset="0"/>
              </a:rPr>
              <a:t>Admin Interface </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C0727DC-B06B-4028-100C-F1774895FC7D}"/>
              </a:ext>
            </a:extLst>
          </p:cNvPr>
          <p:cNvSpPr>
            <a:spLocks noGrp="1"/>
          </p:cNvSpPr>
          <p:nvPr>
            <p:ph idx="1"/>
          </p:nvPr>
        </p:nvSpPr>
        <p:spPr/>
        <p:txBody>
          <a:bodyPr/>
          <a:lstStyle/>
          <a:p>
            <a:pPr marL="0" indent="0">
              <a:buNone/>
            </a:pPr>
            <a:r>
              <a:rPr lang="en-US" sz="1800" b="1" dirty="0"/>
              <a:t>Summary:</a:t>
            </a:r>
          </a:p>
          <a:p>
            <a:pPr>
              <a:buFont typeface="Arial" panose="020B0604020202020204" pitchFamily="34" charset="0"/>
              <a:buChar char="•"/>
            </a:pPr>
            <a:r>
              <a:rPr lang="en-US" sz="1800" dirty="0"/>
              <a:t>This image effectively demonstrates the backend functionality of our project and highlights the importance of data management in delivering personalized recommendations through the chatbot.</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0A5A4DA0-EBBC-5374-2302-B28A233148DB}"/>
              </a:ext>
            </a:extLst>
          </p:cNvPr>
          <p:cNvPicPr>
            <a:picLocks noChangeAspect="1"/>
          </p:cNvPicPr>
          <p:nvPr/>
        </p:nvPicPr>
        <p:blipFill>
          <a:blip r:embed="rId3"/>
          <a:stretch>
            <a:fillRect/>
          </a:stretch>
        </p:blipFill>
        <p:spPr>
          <a:xfrm flipH="1">
            <a:off x="838200" y="634164"/>
            <a:ext cx="661506" cy="661506"/>
          </a:xfrm>
          <a:prstGeom prst="rect">
            <a:avLst/>
          </a:prstGeom>
        </p:spPr>
      </p:pic>
    </p:spTree>
    <p:extLst>
      <p:ext uri="{BB962C8B-B14F-4D97-AF65-F5344CB8AC3E}">
        <p14:creationId xmlns:p14="http://schemas.microsoft.com/office/powerpoint/2010/main" val="3237068302"/>
      </p:ext>
    </p:extLst>
  </p:cSld>
  <p:clrMapOvr>
    <a:masterClrMapping/>
  </p:clrMapOvr>
  <mc:AlternateContent xmlns:mc="http://schemas.openxmlformats.org/markup-compatibility/2006">
    <mc:Choice xmlns:p14="http://schemas.microsoft.com/office/powerpoint/2010/main" Requires="p14">
      <p:transition spd="slow" p14:dur="2000" advTm="22016"/>
    </mc:Choice>
    <mc:Fallback>
      <p:transition spd="slow" advTm="2201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1660072" y="606329"/>
            <a:ext cx="9693728" cy="682127"/>
          </a:xfrm>
        </p:spPr>
        <p:txBody>
          <a:bodyPr>
            <a:normAutofit/>
          </a:bodyPr>
          <a:lstStyle/>
          <a:p>
            <a:r>
              <a:rPr lang="en-US" sz="3800" dirty="0">
                <a:latin typeface="Times New Roman" panose="02020603050405020304" pitchFamily="18" charset="0"/>
                <a:cs typeface="Times New Roman" panose="02020603050405020304" pitchFamily="18" charset="0"/>
              </a:rPr>
              <a:t>Admin Insights Generated</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C0727DC-B06B-4028-100C-F1774895FC7D}"/>
              </a:ext>
            </a:extLst>
          </p:cNvPr>
          <p:cNvSpPr>
            <a:spLocks noGrp="1"/>
          </p:cNvSpPr>
          <p:nvPr>
            <p:ph idx="1"/>
          </p:nvPr>
        </p:nvSpPr>
        <p:spPr/>
        <p:txBody>
          <a:bodyPr/>
          <a:lstStyle/>
          <a:p>
            <a:pPr>
              <a:buFont typeface="Arial" panose="020B0604020202020204" pitchFamily="34" charset="0"/>
              <a:buChar char="•"/>
            </a:pPr>
            <a:r>
              <a:rPr lang="en-US" sz="1800" dirty="0"/>
              <a:t>This slide presents two pie charts that provide visual insights into the data collected by the Resume Analysis Chatbot.</a:t>
            </a:r>
          </a:p>
        </p:txBody>
      </p:sp>
      <p:pic>
        <p:nvPicPr>
          <p:cNvPr id="4" name="Picture 3">
            <a:extLst>
              <a:ext uri="{FF2B5EF4-FFF2-40B4-BE49-F238E27FC236}">
                <a16:creationId xmlns:a16="http://schemas.microsoft.com/office/drawing/2014/main" id="{54F536D4-015C-EC15-7F66-4C820E6C3DF8}"/>
              </a:ext>
            </a:extLst>
          </p:cNvPr>
          <p:cNvPicPr>
            <a:picLocks noChangeAspect="1"/>
          </p:cNvPicPr>
          <p:nvPr/>
        </p:nvPicPr>
        <p:blipFill>
          <a:blip r:embed="rId2"/>
          <a:stretch>
            <a:fillRect/>
          </a:stretch>
        </p:blipFill>
        <p:spPr>
          <a:xfrm>
            <a:off x="1005841" y="3248273"/>
            <a:ext cx="4773701" cy="2322007"/>
          </a:xfrm>
          <a:prstGeom prst="rect">
            <a:avLst/>
          </a:prstGeom>
        </p:spPr>
      </p:pic>
      <p:pic>
        <p:nvPicPr>
          <p:cNvPr id="6" name="Picture 5">
            <a:extLst>
              <a:ext uri="{FF2B5EF4-FFF2-40B4-BE49-F238E27FC236}">
                <a16:creationId xmlns:a16="http://schemas.microsoft.com/office/drawing/2014/main" id="{5923DDA8-FB9F-0AA1-E2B8-12722ACDD952}"/>
              </a:ext>
            </a:extLst>
          </p:cNvPr>
          <p:cNvPicPr>
            <a:picLocks noChangeAspect="1"/>
          </p:cNvPicPr>
          <p:nvPr/>
        </p:nvPicPr>
        <p:blipFill>
          <a:blip r:embed="rId3"/>
          <a:stretch>
            <a:fillRect/>
          </a:stretch>
        </p:blipFill>
        <p:spPr>
          <a:xfrm>
            <a:off x="6893554" y="3248273"/>
            <a:ext cx="4773701" cy="2335103"/>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F1426FEE-1286-0A7F-30C8-E4FD2675D8AC}"/>
              </a:ext>
            </a:extLst>
          </p:cNvPr>
          <p:cNvPicPr>
            <a:picLocks noChangeAspect="1"/>
          </p:cNvPicPr>
          <p:nvPr/>
        </p:nvPicPr>
        <p:blipFill>
          <a:blip r:embed="rId4"/>
          <a:stretch>
            <a:fillRect/>
          </a:stretch>
        </p:blipFill>
        <p:spPr>
          <a:xfrm flipH="1">
            <a:off x="838200" y="634164"/>
            <a:ext cx="661506" cy="661506"/>
          </a:xfrm>
          <a:prstGeom prst="rect">
            <a:avLst/>
          </a:prstGeom>
        </p:spPr>
      </p:pic>
    </p:spTree>
    <p:extLst>
      <p:ext uri="{BB962C8B-B14F-4D97-AF65-F5344CB8AC3E}">
        <p14:creationId xmlns:p14="http://schemas.microsoft.com/office/powerpoint/2010/main" val="3167557299"/>
      </p:ext>
    </p:extLst>
  </p:cSld>
  <p:clrMapOvr>
    <a:masterClrMapping/>
  </p:clrMapOvr>
  <mc:AlternateContent xmlns:mc="http://schemas.openxmlformats.org/markup-compatibility/2006">
    <mc:Choice xmlns:p14="http://schemas.microsoft.com/office/powerpoint/2010/main" Requires="p14">
      <p:transition spd="slow" p14:dur="2000" advTm="24929"/>
    </mc:Choice>
    <mc:Fallback>
      <p:transition spd="slow" advTm="2492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1660072" y="606329"/>
            <a:ext cx="9693728" cy="682127"/>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Conclusion and Future Scope</a:t>
            </a:r>
            <a:endParaRPr lang="en-US" sz="3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C0727DC-B06B-4028-100C-F1774895FC7D}"/>
              </a:ext>
            </a:extLst>
          </p:cNvPr>
          <p:cNvSpPr>
            <a:spLocks noGrp="1"/>
          </p:cNvSpPr>
          <p:nvPr>
            <p:ph idx="1"/>
          </p:nvPr>
        </p:nvSpPr>
        <p:spPr/>
        <p:txBody>
          <a:bodyPr/>
          <a:lstStyle/>
          <a:p>
            <a:pPr marL="0" indent="0">
              <a:buNone/>
            </a:pPr>
            <a:r>
              <a:rPr lang="en-US" sz="1800" b="1" dirty="0"/>
              <a:t>Summary:</a:t>
            </a:r>
          </a:p>
          <a:p>
            <a:pPr>
              <a:buFont typeface="Arial" panose="020B0604020202020204" pitchFamily="34" charset="0"/>
              <a:buChar char="•"/>
            </a:pPr>
            <a:r>
              <a:rPr lang="en-US" sz="1800" dirty="0"/>
              <a:t>The application effectively analyzes resumes, provides recommendations, and manages data.</a:t>
            </a:r>
          </a:p>
          <a:p>
            <a:pPr marL="0" indent="0">
              <a:buNone/>
            </a:pPr>
            <a:r>
              <a:rPr lang="en-US" sz="1800" b="1" dirty="0"/>
              <a:t>Future Work:</a:t>
            </a:r>
          </a:p>
          <a:p>
            <a:pPr>
              <a:buFont typeface="Arial" panose="020B0604020202020204" pitchFamily="34" charset="0"/>
              <a:buChar char="•"/>
            </a:pPr>
            <a:r>
              <a:rPr lang="en-US" sz="1800" dirty="0"/>
              <a:t>Expand job field categories.</a:t>
            </a:r>
          </a:p>
          <a:p>
            <a:pPr>
              <a:buFont typeface="Arial" panose="020B0604020202020204" pitchFamily="34" charset="0"/>
              <a:buChar char="•"/>
            </a:pPr>
            <a:r>
              <a:rPr lang="en-US" sz="1800" dirty="0"/>
              <a:t>Incorporate advanced NLP techniques.</a:t>
            </a:r>
          </a:p>
          <a:p>
            <a:pPr>
              <a:buFont typeface="Arial" panose="020B0604020202020204" pitchFamily="34" charset="0"/>
              <a:buChar char="•"/>
            </a:pPr>
            <a:r>
              <a:rPr lang="en-US" sz="1800" dirty="0"/>
              <a:t>Proposals for improving model accuracy, expanding job categories, and enhancing the user interface.</a:t>
            </a:r>
          </a:p>
          <a:p>
            <a:pPr>
              <a:buFont typeface="Arial" panose="020B0604020202020204" pitchFamily="34" charset="0"/>
              <a:buChar char="•"/>
            </a:pPr>
            <a:r>
              <a:rPr lang="en-US" sz="1800" dirty="0"/>
              <a:t>Enhance the admin panel with more features and user roles.</a:t>
            </a:r>
          </a:p>
        </p:txBody>
      </p:sp>
      <p:pic>
        <p:nvPicPr>
          <p:cNvPr id="4" name="Picture 3" descr="A black background with a black square&#10;&#10;Description automatically generated with medium confidence">
            <a:extLst>
              <a:ext uri="{FF2B5EF4-FFF2-40B4-BE49-F238E27FC236}">
                <a16:creationId xmlns:a16="http://schemas.microsoft.com/office/drawing/2014/main" id="{807A8A3A-F10B-6CE8-CA9C-050DFBA56B98}"/>
              </a:ext>
            </a:extLst>
          </p:cNvPr>
          <p:cNvPicPr>
            <a:picLocks noChangeAspect="1"/>
          </p:cNvPicPr>
          <p:nvPr/>
        </p:nvPicPr>
        <p:blipFill>
          <a:blip r:embed="rId2"/>
          <a:stretch>
            <a:fillRect/>
          </a:stretch>
        </p:blipFill>
        <p:spPr>
          <a:xfrm>
            <a:off x="838200" y="681037"/>
            <a:ext cx="682127" cy="682127"/>
          </a:xfrm>
          <a:prstGeom prst="rect">
            <a:avLst/>
          </a:prstGeom>
        </p:spPr>
      </p:pic>
    </p:spTree>
    <p:extLst>
      <p:ext uri="{BB962C8B-B14F-4D97-AF65-F5344CB8AC3E}">
        <p14:creationId xmlns:p14="http://schemas.microsoft.com/office/powerpoint/2010/main" val="1804239717"/>
      </p:ext>
    </p:extLst>
  </p:cSld>
  <p:clrMapOvr>
    <a:masterClrMapping/>
  </p:clrMapOvr>
  <mc:AlternateContent xmlns:mc="http://schemas.openxmlformats.org/markup-compatibility/2006">
    <mc:Choice xmlns:p14="http://schemas.microsoft.com/office/powerpoint/2010/main" Requires="p14">
      <p:transition spd="slow" p14:dur="2000" advTm="56933"/>
    </mc:Choice>
    <mc:Fallback>
      <p:transition spd="slow" advTm="569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754512" y="296975"/>
            <a:ext cx="10515600" cy="1325563"/>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       Abstract of the Project</a:t>
            </a:r>
          </a:p>
        </p:txBody>
      </p:sp>
      <p:sp>
        <p:nvSpPr>
          <p:cNvPr id="3" name="Content Placeholder 2">
            <a:extLst>
              <a:ext uri="{FF2B5EF4-FFF2-40B4-BE49-F238E27FC236}">
                <a16:creationId xmlns:a16="http://schemas.microsoft.com/office/drawing/2014/main" id="{3095A2DF-CD57-3E8C-6F55-B0961B368511}"/>
              </a:ext>
            </a:extLst>
          </p:cNvPr>
          <p:cNvSpPr>
            <a:spLocks noGrp="1"/>
          </p:cNvSpPr>
          <p:nvPr>
            <p:ph idx="1"/>
          </p:nvPr>
        </p:nvSpPr>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Content: </a:t>
            </a:r>
            <a:endParaRPr lang="en-US" sz="2000" b="1" dirty="0">
              <a:latin typeface="Times New Roman" panose="02020603050405020304" pitchFamily="18" charset="0"/>
              <a:cs typeface="Times New Roman" panose="02020603050405020304" pitchFamily="18" charset="0"/>
            </a:endParaRPr>
          </a:p>
          <a:p>
            <a:pPr marL="0" indent="0" algn="just">
              <a:buNone/>
            </a:pPr>
            <a:endParaRPr lang="en-US" dirty="0"/>
          </a:p>
          <a:p>
            <a:pPr marL="742950" lvl="1" indent="-285750" algn="just">
              <a:buFont typeface="Arial" panose="020B0604020202020204" pitchFamily="34" charset="0"/>
              <a:buChar char="•"/>
            </a:pPr>
            <a:r>
              <a:rPr lang="en-US" sz="2000" b="1" dirty="0"/>
              <a:t>Objective:</a:t>
            </a:r>
            <a:r>
              <a:rPr lang="en-US" sz="2000" dirty="0"/>
              <a:t> "This project aims to create a Resume Analysis Chatbot that utilizes NLP techniques to analyze resume content, categorize candidates into job fields, and recommend skills and courses for career development."</a:t>
            </a:r>
          </a:p>
          <a:p>
            <a:pPr marL="742950" lvl="1" indent="-285750" algn="just">
              <a:buFont typeface="Arial" panose="020B0604020202020204" pitchFamily="34" charset="0"/>
              <a:buChar char="•"/>
            </a:pPr>
            <a:r>
              <a:rPr lang="en-US" sz="2000" b="1" dirty="0"/>
              <a:t>Approach:</a:t>
            </a:r>
            <a:r>
              <a:rPr lang="en-US" sz="2000" dirty="0"/>
              <a:t> "The project involves data preprocessing, model training, and the development of a user interface to interact with the model."</a:t>
            </a:r>
          </a:p>
          <a:p>
            <a:pPr marL="742950" lvl="1" indent="-285750" algn="just">
              <a:buFont typeface="Arial" panose="020B0604020202020204" pitchFamily="34" charset="0"/>
              <a:buChar char="•"/>
            </a:pPr>
            <a:r>
              <a:rPr lang="en-US" sz="2000" b="1" dirty="0"/>
              <a:t>Outcome:</a:t>
            </a:r>
            <a:r>
              <a:rPr lang="en-US" sz="2000" dirty="0"/>
              <a:t> "An effective and scalable solution for resume screening that can be integrated into hiring platforms."</a:t>
            </a:r>
          </a:p>
          <a:p>
            <a:pPr algn="just"/>
            <a:endParaRPr lang="en-US" sz="2000" dirty="0">
              <a:latin typeface="Times New Roman" panose="02020603050405020304" pitchFamily="18" charset="0"/>
              <a:cs typeface="Times New Roman" panose="02020603050405020304" pitchFamily="18" charset="0"/>
            </a:endParaRPr>
          </a:p>
          <a:p>
            <a:pPr algn="just"/>
            <a:endParaRPr lang="en-US" dirty="0"/>
          </a:p>
        </p:txBody>
      </p:sp>
      <p:pic>
        <p:nvPicPr>
          <p:cNvPr id="5" name="Picture 4" descr="A black background with a black square&#10;&#10;Description automatically generated with medium confidence">
            <a:extLst>
              <a:ext uri="{FF2B5EF4-FFF2-40B4-BE49-F238E27FC236}">
                <a16:creationId xmlns:a16="http://schemas.microsoft.com/office/drawing/2014/main" id="{5F6B98C6-389C-8589-B196-13FF1393E756}"/>
              </a:ext>
            </a:extLst>
          </p:cNvPr>
          <p:cNvPicPr>
            <a:picLocks noChangeAspect="1"/>
          </p:cNvPicPr>
          <p:nvPr/>
        </p:nvPicPr>
        <p:blipFill>
          <a:blip r:embed="rId3"/>
          <a:stretch>
            <a:fillRect/>
          </a:stretch>
        </p:blipFill>
        <p:spPr>
          <a:xfrm>
            <a:off x="838200" y="1825625"/>
            <a:ext cx="446314" cy="446314"/>
          </a:xfrm>
          <a:prstGeom prst="rect">
            <a:avLst/>
          </a:prstGeom>
        </p:spPr>
      </p:pic>
      <p:pic>
        <p:nvPicPr>
          <p:cNvPr id="9" name="Picture 8" descr="A black background with a black square&#10;&#10;Description automatically generated with medium confidence">
            <a:extLst>
              <a:ext uri="{FF2B5EF4-FFF2-40B4-BE49-F238E27FC236}">
                <a16:creationId xmlns:a16="http://schemas.microsoft.com/office/drawing/2014/main" id="{7DD06E66-FCC8-D748-FBD9-CF9C76C359EB}"/>
              </a:ext>
            </a:extLst>
          </p:cNvPr>
          <p:cNvPicPr>
            <a:picLocks noChangeAspect="1"/>
          </p:cNvPicPr>
          <p:nvPr/>
        </p:nvPicPr>
        <p:blipFill>
          <a:blip r:embed="rId4"/>
          <a:stretch>
            <a:fillRect/>
          </a:stretch>
        </p:blipFill>
        <p:spPr>
          <a:xfrm>
            <a:off x="838200" y="559526"/>
            <a:ext cx="700088" cy="700088"/>
          </a:xfrm>
          <a:prstGeom prst="rect">
            <a:avLst/>
          </a:prstGeom>
        </p:spPr>
      </p:pic>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2853485"/>
      </p:ext>
    </p:extLst>
  </p:cSld>
  <p:clrMapOvr>
    <a:masterClrMapping/>
  </p:clrMapOvr>
  <mc:AlternateContent xmlns:mc="http://schemas.openxmlformats.org/markup-compatibility/2006">
    <mc:Choice xmlns:p14="http://schemas.microsoft.com/office/powerpoint/2010/main" Requires="p14">
      <p:transition spd="slow" p14:dur="2000" advTm="47906"/>
    </mc:Choice>
    <mc:Fallback>
      <p:transition spd="slow" advTm="4790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754512" y="296975"/>
            <a:ext cx="10515600" cy="1325563"/>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       Model Training and Calibration</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C7601EA-939C-D9DC-BA7E-AC37BB106E8E}"/>
              </a:ext>
            </a:extLst>
          </p:cNvPr>
          <p:cNvPicPr>
            <a:picLocks noChangeAspect="1"/>
          </p:cNvPicPr>
          <p:nvPr/>
        </p:nvPicPr>
        <p:blipFill>
          <a:blip r:embed="rId3"/>
          <a:stretch>
            <a:fillRect/>
          </a:stretch>
        </p:blipFill>
        <p:spPr>
          <a:xfrm>
            <a:off x="2126112" y="1902795"/>
            <a:ext cx="7772400" cy="4788682"/>
          </a:xfrm>
          <a:prstGeom prst="rect">
            <a:avLst/>
          </a:prstGeom>
        </p:spPr>
      </p:pic>
      <p:sp>
        <p:nvSpPr>
          <p:cNvPr id="3" name="Content Placeholder 2">
            <a:extLst>
              <a:ext uri="{FF2B5EF4-FFF2-40B4-BE49-F238E27FC236}">
                <a16:creationId xmlns:a16="http://schemas.microsoft.com/office/drawing/2014/main" id="{3095A2DF-CD57-3E8C-6F55-B0961B368511}"/>
              </a:ext>
            </a:extLst>
          </p:cNvPr>
          <p:cNvSpPr>
            <a:spLocks noGrp="1"/>
          </p:cNvSpPr>
          <p:nvPr>
            <p:ph idx="1"/>
          </p:nvPr>
        </p:nvSpPr>
        <p:spPr>
          <a:xfrm>
            <a:off x="2388835" y="1590016"/>
            <a:ext cx="7600204" cy="312779"/>
          </a:xfrm>
        </p:spPr>
        <p:txBody>
          <a:bodyPr>
            <a:normAutofit/>
          </a:bodyPr>
          <a:lstStyle/>
          <a:p>
            <a:pPr marL="0" indent="0" algn="just">
              <a:buNone/>
            </a:pPr>
            <a:r>
              <a:rPr lang="en-US" sz="1600" b="1" i="0" dirty="0">
                <a:effectLst/>
                <a:highlight>
                  <a:srgbClr val="FFFFFF"/>
                </a:highlight>
                <a:latin typeface="Times New Roman" panose="02020603050405020304" pitchFamily="18" charset="0"/>
                <a:cs typeface="Times New Roman" panose="02020603050405020304" pitchFamily="18" charset="0"/>
              </a:rPr>
              <a:t>Implementing a robust model training pipeline with relevant preprocessing steps</a:t>
            </a:r>
            <a:r>
              <a:rPr lang="en-US" sz="1600" b="1" dirty="0">
                <a:latin typeface="Times New Roman" panose="02020603050405020304" pitchFamily="18" charset="0"/>
                <a:cs typeface="Times New Roman" panose="02020603050405020304" pitchFamily="18" charset="0"/>
              </a:rPr>
              <a:t> </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0E2DCF17-0C82-21E4-64AF-41D500A33E3F}"/>
              </a:ext>
            </a:extLst>
          </p:cNvPr>
          <p:cNvPicPr>
            <a:picLocks noChangeAspect="1"/>
          </p:cNvPicPr>
          <p:nvPr/>
        </p:nvPicPr>
        <p:blipFill>
          <a:blip r:embed="rId4"/>
          <a:stretch>
            <a:fillRect/>
          </a:stretch>
        </p:blipFill>
        <p:spPr>
          <a:xfrm>
            <a:off x="754512" y="585236"/>
            <a:ext cx="765815" cy="765815"/>
          </a:xfrm>
          <a:prstGeom prst="rect">
            <a:avLst/>
          </a:prstGeom>
        </p:spPr>
      </p:pic>
    </p:spTree>
    <p:extLst>
      <p:ext uri="{BB962C8B-B14F-4D97-AF65-F5344CB8AC3E}">
        <p14:creationId xmlns:p14="http://schemas.microsoft.com/office/powerpoint/2010/main" val="2733422894"/>
      </p:ext>
    </p:extLst>
  </p:cSld>
  <p:clrMapOvr>
    <a:masterClrMapping/>
  </p:clrMapOvr>
  <mc:AlternateContent xmlns:mc="http://schemas.openxmlformats.org/markup-compatibility/2006">
    <mc:Choice xmlns:p14="http://schemas.microsoft.com/office/powerpoint/2010/main" Requires="p14">
      <p:transition spd="slow" p14:dur="2000" advTm="38397"/>
    </mc:Choice>
    <mc:Fallback>
      <p:transition spd="slow" advTm="383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754512" y="296975"/>
            <a:ext cx="10515600" cy="1325563"/>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       Dependencies Used in the Project</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43E9638-D539-DD4C-B2CD-AC8208A6E5BC}"/>
              </a:ext>
            </a:extLst>
          </p:cNvPr>
          <p:cNvPicPr>
            <a:picLocks noChangeAspect="1"/>
          </p:cNvPicPr>
          <p:nvPr/>
        </p:nvPicPr>
        <p:blipFill>
          <a:blip r:embed="rId2"/>
          <a:stretch>
            <a:fillRect/>
          </a:stretch>
        </p:blipFill>
        <p:spPr>
          <a:xfrm>
            <a:off x="938903" y="1876700"/>
            <a:ext cx="9491353" cy="3778042"/>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85D8001C-0C25-1221-0B2E-744C8B10592F}"/>
              </a:ext>
            </a:extLst>
          </p:cNvPr>
          <p:cNvPicPr>
            <a:picLocks noChangeAspect="1"/>
          </p:cNvPicPr>
          <p:nvPr/>
        </p:nvPicPr>
        <p:blipFill>
          <a:blip r:embed="rId3"/>
          <a:stretch>
            <a:fillRect/>
          </a:stretch>
        </p:blipFill>
        <p:spPr>
          <a:xfrm>
            <a:off x="751094" y="696987"/>
            <a:ext cx="700202" cy="700202"/>
          </a:xfrm>
          <a:prstGeom prst="rect">
            <a:avLst/>
          </a:prstGeom>
        </p:spPr>
      </p:pic>
    </p:spTree>
    <p:extLst>
      <p:ext uri="{BB962C8B-B14F-4D97-AF65-F5344CB8AC3E}">
        <p14:creationId xmlns:p14="http://schemas.microsoft.com/office/powerpoint/2010/main" val="242015489"/>
      </p:ext>
    </p:extLst>
  </p:cSld>
  <p:clrMapOvr>
    <a:masterClrMapping/>
  </p:clrMapOvr>
  <mc:AlternateContent xmlns:mc="http://schemas.openxmlformats.org/markup-compatibility/2006">
    <mc:Choice xmlns:p14="http://schemas.microsoft.com/office/powerpoint/2010/main" Requires="p14">
      <p:transition spd="slow" p14:dur="2000" advTm="79299"/>
    </mc:Choice>
    <mc:Fallback>
      <p:transition spd="slow" advTm="7929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754512" y="296975"/>
            <a:ext cx="10515600" cy="1325563"/>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       Classifier Performance Comparison</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AD9C5D-1425-99C3-4DA6-78F19AA24448}"/>
              </a:ext>
            </a:extLst>
          </p:cNvPr>
          <p:cNvSpPr txBox="1"/>
          <p:nvPr/>
        </p:nvSpPr>
        <p:spPr>
          <a:xfrm>
            <a:off x="1275126" y="1522165"/>
            <a:ext cx="9378891" cy="2585323"/>
          </a:xfrm>
          <a:prstGeom prst="rect">
            <a:avLst/>
          </a:prstGeom>
          <a:noFill/>
        </p:spPr>
        <p:txBody>
          <a:bodyPr wrap="square" rtlCol="0">
            <a:spAutoFit/>
          </a:bodyPr>
          <a:lstStyle/>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Best Performing Model:</a:t>
            </a:r>
            <a:r>
              <a:rPr lang="en-US" sz="1600" dirty="0">
                <a:latin typeface="Times New Roman" panose="02020603050405020304" pitchFamily="18" charset="0"/>
                <a:cs typeface="Times New Roman" panose="02020603050405020304" pitchFamily="18" charset="0"/>
              </a:rPr>
              <a:t> The Light Gradient Boosting Classifier achieved perfect scores across all metrics, indicating that it was the most effective at both learning from the training data and generalizing to new, unseen data.</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Potential Overfitting:</a:t>
            </a:r>
            <a:r>
              <a:rPr lang="en-US" sz="1600" dirty="0">
                <a:latin typeface="Times New Roman" panose="02020603050405020304" pitchFamily="18" charset="0"/>
                <a:cs typeface="Times New Roman" panose="02020603050405020304" pitchFamily="18" charset="0"/>
              </a:rPr>
              <a:t> Some models like the SVM and Naive-Bayes Classifiers performed perfectly on the training data but had lower testing accuracy, which might indicate potential overfitting.</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Balanced Models:</a:t>
            </a:r>
            <a:r>
              <a:rPr lang="en-US" sz="1600" dirty="0">
                <a:latin typeface="Times New Roman" panose="02020603050405020304" pitchFamily="18" charset="0"/>
                <a:cs typeface="Times New Roman" panose="02020603050405020304" pitchFamily="18" charset="0"/>
              </a:rPr>
              <a:t> The Random Forest Classifier also performed exceptionally well, with a perfect F1 score, indicating a good balance between precision and recall.</a:t>
            </a:r>
          </a:p>
          <a:p>
            <a:pPr algn="just"/>
            <a:r>
              <a:rPr lang="en-US" sz="1600" dirty="0">
                <a:latin typeface="Times New Roman" panose="02020603050405020304" pitchFamily="18" charset="0"/>
                <a:cs typeface="Times New Roman" panose="02020603050405020304" pitchFamily="18" charset="0"/>
              </a:rPr>
              <a:t>This table provides a comprehensive overview of the model performances, helping to identify the best classifier for the Resume Analysis Chatbot project.</a:t>
            </a:r>
          </a:p>
          <a:p>
            <a:pPr algn="just"/>
            <a:endParaRPr lang="en-US"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CCDCE1AC-881B-DBEA-D34D-F87A91DFD23D}"/>
              </a:ext>
            </a:extLst>
          </p:cNvPr>
          <p:cNvPicPr>
            <a:picLocks noChangeAspect="1"/>
          </p:cNvPicPr>
          <p:nvPr/>
        </p:nvPicPr>
        <p:blipFill>
          <a:blip r:embed="rId2"/>
          <a:stretch>
            <a:fillRect/>
          </a:stretch>
        </p:blipFill>
        <p:spPr>
          <a:xfrm>
            <a:off x="754512" y="719113"/>
            <a:ext cx="631938" cy="631938"/>
          </a:xfrm>
          <a:prstGeom prst="rect">
            <a:avLst/>
          </a:prstGeom>
        </p:spPr>
      </p:pic>
      <p:pic>
        <p:nvPicPr>
          <p:cNvPr id="20" name="Picture 19" descr="A screenshot of a graph&#10;&#10;Description automatically generated">
            <a:extLst>
              <a:ext uri="{FF2B5EF4-FFF2-40B4-BE49-F238E27FC236}">
                <a16:creationId xmlns:a16="http://schemas.microsoft.com/office/drawing/2014/main" id="{67337953-515B-BF21-8FD0-04814CEDBE08}"/>
              </a:ext>
            </a:extLst>
          </p:cNvPr>
          <p:cNvPicPr>
            <a:picLocks noChangeAspect="1"/>
          </p:cNvPicPr>
          <p:nvPr/>
        </p:nvPicPr>
        <p:blipFill>
          <a:blip r:embed="rId3"/>
          <a:stretch>
            <a:fillRect/>
          </a:stretch>
        </p:blipFill>
        <p:spPr>
          <a:xfrm>
            <a:off x="2490047" y="3975652"/>
            <a:ext cx="6857113" cy="2162628"/>
          </a:xfrm>
          <a:prstGeom prst="rect">
            <a:avLst/>
          </a:prstGeom>
        </p:spPr>
      </p:pic>
    </p:spTree>
    <p:extLst>
      <p:ext uri="{BB962C8B-B14F-4D97-AF65-F5344CB8AC3E}">
        <p14:creationId xmlns:p14="http://schemas.microsoft.com/office/powerpoint/2010/main" val="1329271123"/>
      </p:ext>
    </p:extLst>
  </p:cSld>
  <p:clrMapOvr>
    <a:masterClrMapping/>
  </p:clrMapOvr>
  <mc:AlternateContent xmlns:mc="http://schemas.openxmlformats.org/markup-compatibility/2006">
    <mc:Choice xmlns:p14="http://schemas.microsoft.com/office/powerpoint/2010/main" Requires="p14">
      <p:transition spd="slow" p14:dur="2000" advTm="61271"/>
    </mc:Choice>
    <mc:Fallback>
      <p:transition spd="slow" advTm="6127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754512" y="296975"/>
            <a:ext cx="10515600" cy="1325563"/>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       Classifier Performance Visualization</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AD9C5D-1425-99C3-4DA6-78F19AA24448}"/>
              </a:ext>
            </a:extLst>
          </p:cNvPr>
          <p:cNvSpPr txBox="1"/>
          <p:nvPr/>
        </p:nvSpPr>
        <p:spPr>
          <a:xfrm>
            <a:off x="1275126" y="1522165"/>
            <a:ext cx="9378891" cy="1077218"/>
          </a:xfrm>
          <a:prstGeom prst="rect">
            <a:avLst/>
          </a:prstGeom>
          <a:noFill/>
        </p:spPr>
        <p:txBody>
          <a:bodyPr wrap="square" rtlCol="0">
            <a:spAutoFit/>
          </a:bodyPr>
          <a:lstStyle/>
          <a:p>
            <a:pPr algn="just"/>
            <a:r>
              <a:rPr lang="en-US" sz="1600" dirty="0"/>
              <a:t>This visualization provides a clear comparative view of how different classifiers perform across critical metrics. It highlights the strengths and weaknesses of each model, helping to identify which model offers the best balance between accuracy, precision, recall, and F1 score for the Resume Analysis Chatbot project.</a:t>
            </a:r>
            <a:endParaRPr lang="en-US" dirty="0"/>
          </a:p>
        </p:txBody>
      </p:sp>
      <p:pic>
        <p:nvPicPr>
          <p:cNvPr id="7" name="Picture 6">
            <a:extLst>
              <a:ext uri="{FF2B5EF4-FFF2-40B4-BE49-F238E27FC236}">
                <a16:creationId xmlns:a16="http://schemas.microsoft.com/office/drawing/2014/main" id="{66AA69EB-D4F7-46B7-3736-E5C189EAA9B3}"/>
              </a:ext>
            </a:extLst>
          </p:cNvPr>
          <p:cNvPicPr>
            <a:picLocks noChangeAspect="1"/>
          </p:cNvPicPr>
          <p:nvPr/>
        </p:nvPicPr>
        <p:blipFill>
          <a:blip r:embed="rId2"/>
          <a:stretch>
            <a:fillRect/>
          </a:stretch>
        </p:blipFill>
        <p:spPr>
          <a:xfrm>
            <a:off x="1336644" y="2630895"/>
            <a:ext cx="9255853" cy="4071205"/>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FB7A21AE-7293-1FC1-EF48-66771FA94C68}"/>
              </a:ext>
            </a:extLst>
          </p:cNvPr>
          <p:cNvPicPr>
            <a:picLocks noChangeAspect="1"/>
          </p:cNvPicPr>
          <p:nvPr/>
        </p:nvPicPr>
        <p:blipFill>
          <a:blip r:embed="rId3"/>
          <a:stretch>
            <a:fillRect/>
          </a:stretch>
        </p:blipFill>
        <p:spPr>
          <a:xfrm>
            <a:off x="754512" y="630955"/>
            <a:ext cx="765815" cy="765815"/>
          </a:xfrm>
          <a:prstGeom prst="rect">
            <a:avLst/>
          </a:prstGeom>
        </p:spPr>
      </p:pic>
    </p:spTree>
    <p:extLst>
      <p:ext uri="{BB962C8B-B14F-4D97-AF65-F5344CB8AC3E}">
        <p14:creationId xmlns:p14="http://schemas.microsoft.com/office/powerpoint/2010/main" val="301296359"/>
      </p:ext>
    </p:extLst>
  </p:cSld>
  <p:clrMapOvr>
    <a:masterClrMapping/>
  </p:clrMapOvr>
  <mc:AlternateContent xmlns:mc="http://schemas.openxmlformats.org/markup-compatibility/2006">
    <mc:Choice xmlns:p14="http://schemas.microsoft.com/office/powerpoint/2010/main" Requires="p14">
      <p:transition spd="slow" p14:dur="2000" advTm="38534"/>
    </mc:Choice>
    <mc:Fallback>
      <p:transition spd="slow" advTm="385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2B914B-2F2C-07A0-DBCF-03BC66EA45B8}"/>
              </a:ext>
            </a:extLst>
          </p:cNvPr>
          <p:cNvPicPr>
            <a:picLocks noChangeAspect="1"/>
          </p:cNvPicPr>
          <p:nvPr/>
        </p:nvPicPr>
        <p:blipFill>
          <a:blip r:embed="rId2"/>
          <a:stretch>
            <a:fillRect/>
          </a:stretch>
        </p:blipFill>
        <p:spPr>
          <a:xfrm>
            <a:off x="2235650" y="2566579"/>
            <a:ext cx="7457841" cy="4172894"/>
          </a:xfrm>
          <a:prstGeom prst="rect">
            <a:avLst/>
          </a:prstGeom>
        </p:spPr>
      </p:pic>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754512" y="296975"/>
            <a:ext cx="10515600" cy="1325563"/>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       Classifier Performance Visualization</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AD9C5D-1425-99C3-4DA6-78F19AA24448}"/>
              </a:ext>
            </a:extLst>
          </p:cNvPr>
          <p:cNvSpPr txBox="1"/>
          <p:nvPr/>
        </p:nvSpPr>
        <p:spPr>
          <a:xfrm>
            <a:off x="838200" y="1522165"/>
            <a:ext cx="9815817" cy="1077218"/>
          </a:xfrm>
          <a:prstGeom prst="rect">
            <a:avLst/>
          </a:prstGeom>
          <a:noFill/>
        </p:spPr>
        <p:txBody>
          <a:bodyPr wrap="square" rtlCol="0">
            <a:spAutoFit/>
          </a:bodyPr>
          <a:lstStyle/>
          <a:p>
            <a:pPr algn="just"/>
            <a:r>
              <a:rPr lang="en-US" sz="1600" b="1" dirty="0"/>
              <a:t>Best Overall Performers:</a:t>
            </a:r>
            <a:r>
              <a:rPr lang="en-US" sz="1600" dirty="0"/>
              <a:t> Random Forest and </a:t>
            </a:r>
            <a:r>
              <a:rPr lang="en-US" sz="1600" dirty="0" err="1"/>
              <a:t>XGBoost</a:t>
            </a:r>
            <a:r>
              <a:rPr lang="en-US" sz="1600" dirty="0"/>
              <a:t> classifiers are the best overall performers, with high scores across all metrics, indicating that they effectively balance precision, recall, and generalization.</a:t>
            </a:r>
          </a:p>
          <a:p>
            <a:pPr algn="just"/>
            <a:r>
              <a:rPr lang="en-US" sz="1600" b="1" dirty="0"/>
              <a:t>Usefulness of the Chart:</a:t>
            </a:r>
            <a:r>
              <a:rPr lang="en-US" sz="1600" dirty="0"/>
              <a:t> This bar chart provides a clear and straightforward visual comparison of the models, helping to quickly identify which classifiers performed best across multiple evaluation criteria.</a:t>
            </a:r>
            <a:endParaRPr lang="en-US"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9A16096B-A42A-8991-593B-3CFF3D4998A3}"/>
              </a:ext>
            </a:extLst>
          </p:cNvPr>
          <p:cNvPicPr>
            <a:picLocks noChangeAspect="1"/>
          </p:cNvPicPr>
          <p:nvPr/>
        </p:nvPicPr>
        <p:blipFill>
          <a:blip r:embed="rId3"/>
          <a:stretch>
            <a:fillRect/>
          </a:stretch>
        </p:blipFill>
        <p:spPr>
          <a:xfrm>
            <a:off x="754512" y="539517"/>
            <a:ext cx="765815" cy="765815"/>
          </a:xfrm>
          <a:prstGeom prst="rect">
            <a:avLst/>
          </a:prstGeom>
        </p:spPr>
      </p:pic>
    </p:spTree>
    <p:extLst>
      <p:ext uri="{BB962C8B-B14F-4D97-AF65-F5344CB8AC3E}">
        <p14:creationId xmlns:p14="http://schemas.microsoft.com/office/powerpoint/2010/main" val="3248373083"/>
      </p:ext>
    </p:extLst>
  </p:cSld>
  <p:clrMapOvr>
    <a:masterClrMapping/>
  </p:clrMapOvr>
  <mc:AlternateContent xmlns:mc="http://schemas.openxmlformats.org/markup-compatibility/2006">
    <mc:Choice xmlns:p14="http://schemas.microsoft.com/office/powerpoint/2010/main" Requires="p14">
      <p:transition spd="slow" p14:dur="2000" advTm="37298"/>
    </mc:Choice>
    <mc:Fallback>
      <p:transition spd="slow" advTm="3729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754512" y="296975"/>
            <a:ext cx="10515600" cy="1325563"/>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       Best Performing Classifier</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AD9C5D-1425-99C3-4DA6-78F19AA24448}"/>
              </a:ext>
            </a:extLst>
          </p:cNvPr>
          <p:cNvSpPr txBox="1"/>
          <p:nvPr/>
        </p:nvSpPr>
        <p:spPr>
          <a:xfrm>
            <a:off x="838200" y="1522165"/>
            <a:ext cx="9815817" cy="33855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Among all  those models </a:t>
            </a:r>
            <a:r>
              <a:rPr lang="en-US" sz="1600" b="1" dirty="0">
                <a:latin typeface="Times New Roman" panose="02020603050405020304" pitchFamily="18" charset="0"/>
                <a:cs typeface="Times New Roman" panose="02020603050405020304" pitchFamily="18" charset="0"/>
              </a:rPr>
              <a:t>random forest model </a:t>
            </a:r>
            <a:r>
              <a:rPr lang="en-US" sz="1600" dirty="0">
                <a:latin typeface="Times New Roman" panose="02020603050405020304" pitchFamily="18" charset="0"/>
                <a:cs typeface="Times New Roman" panose="02020603050405020304" pitchFamily="18" charset="0"/>
              </a:rPr>
              <a:t>gives more accuracy. </a:t>
            </a:r>
            <a:endParaRPr lang="en-US" dirty="0"/>
          </a:p>
        </p:txBody>
      </p:sp>
      <p:pic>
        <p:nvPicPr>
          <p:cNvPr id="4" name="Picture 3">
            <a:extLst>
              <a:ext uri="{FF2B5EF4-FFF2-40B4-BE49-F238E27FC236}">
                <a16:creationId xmlns:a16="http://schemas.microsoft.com/office/drawing/2014/main" id="{F3CE1CA4-13A8-B789-E12E-44BCBF383D96}"/>
              </a:ext>
            </a:extLst>
          </p:cNvPr>
          <p:cNvPicPr>
            <a:picLocks noChangeAspect="1"/>
          </p:cNvPicPr>
          <p:nvPr/>
        </p:nvPicPr>
        <p:blipFill>
          <a:blip r:embed="rId2"/>
          <a:stretch>
            <a:fillRect/>
          </a:stretch>
        </p:blipFill>
        <p:spPr>
          <a:xfrm>
            <a:off x="2033632" y="2780159"/>
            <a:ext cx="7772400" cy="3470030"/>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D8A85D16-528A-8C97-5A24-583DAFA7020B}"/>
              </a:ext>
            </a:extLst>
          </p:cNvPr>
          <p:cNvPicPr>
            <a:picLocks noChangeAspect="1"/>
          </p:cNvPicPr>
          <p:nvPr/>
        </p:nvPicPr>
        <p:blipFill>
          <a:blip r:embed="rId3"/>
          <a:stretch>
            <a:fillRect/>
          </a:stretch>
        </p:blipFill>
        <p:spPr>
          <a:xfrm>
            <a:off x="805766" y="537051"/>
            <a:ext cx="803052" cy="803052"/>
          </a:xfrm>
          <a:prstGeom prst="rect">
            <a:avLst/>
          </a:prstGeom>
        </p:spPr>
      </p:pic>
    </p:spTree>
    <p:extLst>
      <p:ext uri="{BB962C8B-B14F-4D97-AF65-F5344CB8AC3E}">
        <p14:creationId xmlns:p14="http://schemas.microsoft.com/office/powerpoint/2010/main" val="2534406350"/>
      </p:ext>
    </p:extLst>
  </p:cSld>
  <p:clrMapOvr>
    <a:masterClrMapping/>
  </p:clrMapOvr>
  <mc:AlternateContent xmlns:mc="http://schemas.openxmlformats.org/markup-compatibility/2006">
    <mc:Choice xmlns:p14="http://schemas.microsoft.com/office/powerpoint/2010/main" Requires="p14">
      <p:transition spd="slow" p14:dur="2000" advTm="38626"/>
    </mc:Choice>
    <mc:Fallback>
      <p:transition spd="slow" advTm="386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45C0-FEAC-AE2F-95EE-1DFAF0FBA0A9}"/>
              </a:ext>
            </a:extLst>
          </p:cNvPr>
          <p:cNvSpPr>
            <a:spLocks noGrp="1"/>
          </p:cNvSpPr>
          <p:nvPr>
            <p:ph type="title"/>
          </p:nvPr>
        </p:nvSpPr>
        <p:spPr>
          <a:xfrm>
            <a:off x="754512" y="296975"/>
            <a:ext cx="10515600" cy="1325563"/>
          </a:xfrm>
        </p:spPr>
        <p:txBody>
          <a:bodyPr>
            <a:normAutofit/>
          </a:bodyPr>
          <a:lstStyle/>
          <a:p>
            <a:r>
              <a:rPr lang="en-US" sz="3800" b="1" dirty="0">
                <a:highlight>
                  <a:srgbClr val="FFFFFF"/>
                </a:highlight>
                <a:latin typeface="Times New Roman" panose="02020603050405020304" pitchFamily="18" charset="0"/>
                <a:cs typeface="Times New Roman" panose="02020603050405020304" pitchFamily="18" charset="0"/>
              </a:rPr>
              <a:t>       Chatbot and its features </a:t>
            </a:r>
          </a:p>
        </p:txBody>
      </p:sp>
      <p:sp>
        <p:nvSpPr>
          <p:cNvPr id="10" name="Rectangle 9">
            <a:extLst>
              <a:ext uri="{FF2B5EF4-FFF2-40B4-BE49-F238E27FC236}">
                <a16:creationId xmlns:a16="http://schemas.microsoft.com/office/drawing/2014/main" id="{C4D27E72-B641-0DCB-282D-A5AAF80F3768}"/>
              </a:ext>
            </a:extLst>
          </p:cNvPr>
          <p:cNvSpPr/>
          <p:nvPr/>
        </p:nvSpPr>
        <p:spPr>
          <a:xfrm>
            <a:off x="1660072" y="1305332"/>
            <a:ext cx="2194560" cy="4571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689FF-7A52-6C63-0512-B0EFECA88555}"/>
              </a:ext>
            </a:extLst>
          </p:cNvPr>
          <p:cNvSpPr/>
          <p:nvPr/>
        </p:nvSpPr>
        <p:spPr>
          <a:xfrm>
            <a:off x="3994377" y="1300501"/>
            <a:ext cx="2194560" cy="4571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EA8FA9-ABFF-35AB-FAB8-FFD6211471BD}"/>
              </a:ext>
            </a:extLst>
          </p:cNvPr>
          <p:cNvSpPr/>
          <p:nvPr/>
        </p:nvSpPr>
        <p:spPr>
          <a:xfrm>
            <a:off x="6328682" y="1295670"/>
            <a:ext cx="2194560" cy="4571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CEC22E-2F36-8960-D0F0-BB5A1FA7DF8A}"/>
              </a:ext>
            </a:extLst>
          </p:cNvPr>
          <p:cNvPicPr>
            <a:picLocks noChangeAspect="1"/>
          </p:cNvPicPr>
          <p:nvPr/>
        </p:nvPicPr>
        <p:blipFill>
          <a:blip r:embed="rId2"/>
          <a:stretch>
            <a:fillRect/>
          </a:stretch>
        </p:blipFill>
        <p:spPr>
          <a:xfrm>
            <a:off x="2942747" y="1522165"/>
            <a:ext cx="6492380" cy="4762938"/>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94341B5C-E0E9-B7C8-0278-C2699031C055}"/>
              </a:ext>
            </a:extLst>
          </p:cNvPr>
          <p:cNvPicPr>
            <a:picLocks noChangeAspect="1"/>
          </p:cNvPicPr>
          <p:nvPr/>
        </p:nvPicPr>
        <p:blipFill>
          <a:blip r:embed="rId3"/>
          <a:stretch>
            <a:fillRect/>
          </a:stretch>
        </p:blipFill>
        <p:spPr>
          <a:xfrm>
            <a:off x="802393" y="731553"/>
            <a:ext cx="609836" cy="609836"/>
          </a:xfrm>
          <a:prstGeom prst="rect">
            <a:avLst/>
          </a:prstGeom>
        </p:spPr>
      </p:pic>
    </p:spTree>
    <p:extLst>
      <p:ext uri="{BB962C8B-B14F-4D97-AF65-F5344CB8AC3E}">
        <p14:creationId xmlns:p14="http://schemas.microsoft.com/office/powerpoint/2010/main" val="2657158205"/>
      </p:ext>
    </p:extLst>
  </p:cSld>
  <p:clrMapOvr>
    <a:masterClrMapping/>
  </p:clrMapOvr>
  <mc:AlternateContent xmlns:mc="http://schemas.openxmlformats.org/markup-compatibility/2006">
    <mc:Choice xmlns:p14="http://schemas.microsoft.com/office/powerpoint/2010/main" Requires="p14">
      <p:transition spd="slow" p14:dur="2000" advTm="38057"/>
    </mc:Choice>
    <mc:Fallback>
      <p:transition spd="slow" advTm="3805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7625</TotalTime>
  <Words>745</Words>
  <Application>Microsoft Macintosh PowerPoint</Application>
  <PresentationFormat>Widescreen</PresentationFormat>
  <Paragraphs>63</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Times New Roman</vt:lpstr>
      <vt:lpstr>TimesNewRomanPSMT</vt:lpstr>
      <vt:lpstr>Office Theme</vt:lpstr>
      <vt:lpstr>PowerPoint Presentation</vt:lpstr>
      <vt:lpstr>       Abstract of the Project</vt:lpstr>
      <vt:lpstr>       Model Training and Calibration</vt:lpstr>
      <vt:lpstr>       Dependencies Used in the Project</vt:lpstr>
      <vt:lpstr>       Classifier Performance Comparison</vt:lpstr>
      <vt:lpstr>       Classifier Performance Visualization</vt:lpstr>
      <vt:lpstr>       Classifier Performance Visualization</vt:lpstr>
      <vt:lpstr>       Best Performing Classifier</vt:lpstr>
      <vt:lpstr>       Chatbot and its features </vt:lpstr>
      <vt:lpstr>       Setup &amp; Database Initialization</vt:lpstr>
      <vt:lpstr>       Data Management and Visualization</vt:lpstr>
      <vt:lpstr>User Interface </vt:lpstr>
      <vt:lpstr>Admin Interface </vt:lpstr>
      <vt:lpstr>Admin Insights Generated</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Techniques to Detect Autism Spectrum Disorder and Other Correlating Conditions. </dc:title>
  <dc:creator>Arjun Pesaru</dc:creator>
  <cp:lastModifiedBy>Arjun Pesaru</cp:lastModifiedBy>
  <cp:revision>57</cp:revision>
  <dcterms:created xsi:type="dcterms:W3CDTF">2024-04-16T18:44:09Z</dcterms:created>
  <dcterms:modified xsi:type="dcterms:W3CDTF">2024-08-10T02:33:01Z</dcterms:modified>
</cp:coreProperties>
</file>