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76" r:id="rId3"/>
    <p:sldId id="272" r:id="rId4"/>
    <p:sldId id="273" r:id="rId5"/>
    <p:sldId id="280" r:id="rId6"/>
    <p:sldId id="274" r:id="rId7"/>
    <p:sldId id="256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8" r:id="rId21"/>
    <p:sldId id="279" r:id="rId22"/>
    <p:sldId id="271" r:id="rId23"/>
    <p:sldId id="27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7080B-A8E6-43E1-8A1C-5773DCFA741E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1AB3-0240-4596-BCD1-7459CFF1D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B0C6-8EDA-42DE-B61F-A4320D511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BE01-60A7-4788-B8AC-BE555D0F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610A-1880-4799-9008-BF2B7D50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4821-DAF9-41A0-9E94-F5CBDDAF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C16-ADCD-4CD1-9D48-7DF905F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71F9-0F47-4F3A-92A4-42E329B8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B847D-AC0D-4906-8A0E-B845D8D94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2756-F7B3-4B17-9D60-6C0CB492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A92F-FF96-4B88-9F13-36FA3940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CCA6-591E-428F-A59A-AD96C670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AA4C0-E940-4C1F-8940-D36886D5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C728-847F-4812-93EB-35CC6568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0CBC-917F-447C-BE73-BE7D2BDB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288E-7D77-4C3C-A9D0-D1A337F8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8F7A-C18C-4710-B97F-2CC14F2C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256E-0462-4C3F-9129-C8A842A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10D-A791-43A1-8EF9-15A9A14B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B78D-F803-4048-B96A-5E416D76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46E3-92F1-4E88-9E42-51369A4B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38F7-5F9B-4E17-AA64-E8198B41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CB89-DDA0-4DA3-9044-D53D8B20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F76E-44C3-405A-95A1-4F49242D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1F97-4A48-4569-840C-2459B509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D9A7-12AB-4247-AF13-0BFD3B20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9F5B-11CF-4B2B-9D76-D9CDDC67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1AA0-8B05-4CE1-A0B9-C84F8D9D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2059-FF40-4734-A13D-9DE9DC08D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FD45-8A92-493F-B6C3-4233DB21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AC03-D927-4C42-B6A9-24D86E87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30422-6B9E-4E41-879D-101F7665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B2574-C798-44CC-BBCF-DA7973A3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3E3B-3A34-4DA5-81FC-9FFA44CB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8C43-9D23-4F5D-8118-CCC95782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21F1-6FCF-407E-B423-5EA4C608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EAE33-4AB4-4205-A962-2FC15B99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5B3E3-F4AE-4759-81F2-B75E55AED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DD4C4-D7E5-4FC1-8CFD-469EB885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ED36D-8C16-4981-AC7F-9A235EC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1BB1F-EB09-4203-8F5E-729878B5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68F2-151D-4118-ABA9-AB013CA4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CA6FE-B1A0-43E4-BFF3-472CA1F7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3877-89EF-4EE8-B5EF-0F083E2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0A31-E57E-497E-B492-4780FE2D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7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7DADE-FA7C-4CB8-84DC-4824F191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F8159-6249-4CAB-B7A4-31DCCC21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904F-CA80-469E-982B-CD9402BA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FEC1-A350-4823-B03A-BCC928D7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C5D5-047A-4F2A-9CA8-EDC2C496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095CC-118C-49FE-9FB6-52A84064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93B3-8E38-493D-9790-DE1FA88E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4361-4E5A-4CE2-A224-5E636BBA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2F6A-C457-49AC-9237-592E35DD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9B73-5359-492A-AF16-71697AC9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2F282-801E-4B12-830A-B7A25AA8B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3E98D-C3F9-4A8E-B4EB-5735E49E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7405-9FDC-44CA-99FA-4AA6DCC7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9F5-7A3F-4FC6-897B-36C72BF2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EBAD-E740-4385-951F-A6A500F8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F75E5-B1EC-48C4-A04F-4103CBF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F244-2A85-4704-B0E5-3599FD6E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2D00-DDC4-40EE-8125-148DF87E5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C92B-A32A-4665-83B3-DDCC808C0F3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25DD-B7A1-443B-891A-56CC42C6A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6C4-3AC2-4E6E-9697-E33F12C1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2590-4BE3-45EB-ADD3-3D9B7E93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7FE59D-08B5-4790-94EE-1E6E728556AE}"/>
              </a:ext>
            </a:extLst>
          </p:cNvPr>
          <p:cNvSpPr txBox="1"/>
          <p:nvPr/>
        </p:nvSpPr>
        <p:spPr>
          <a:xfrm>
            <a:off x="2722485" y="355107"/>
            <a:ext cx="674702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Difference Between Traditional Programming and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FED50-A1E7-4B45-8A48-783F0B48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5" y="1055575"/>
            <a:ext cx="7619047" cy="2882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A53E8-B565-4E6B-AE8B-AE2EA4E4B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96" y="3497060"/>
            <a:ext cx="7277733" cy="3638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6AE38-4DD0-48E8-A146-C91EF6F1F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1B5E8-FAD9-4A41-A935-DBA52E06B9F9}"/>
              </a:ext>
            </a:extLst>
          </p:cNvPr>
          <p:cNvSpPr/>
          <p:nvPr/>
        </p:nvSpPr>
        <p:spPr>
          <a:xfrm>
            <a:off x="3302493" y="380390"/>
            <a:ext cx="511353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Why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EECB-4D23-4FBD-B8D1-AAC016A6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1296"/>
          <a:stretch/>
        </p:blipFill>
        <p:spPr>
          <a:xfrm>
            <a:off x="701061" y="2333046"/>
            <a:ext cx="2910229" cy="2191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57792-F55C-4464-B450-36452A6A2B60}"/>
              </a:ext>
            </a:extLst>
          </p:cNvPr>
          <p:cNvSpPr txBox="1"/>
          <p:nvPr/>
        </p:nvSpPr>
        <p:spPr>
          <a:xfrm>
            <a:off x="701060" y="1611984"/>
            <a:ext cx="29102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CAT OR NOT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E244C-38C1-47CE-A23C-BED7347DE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2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1B5E8-FAD9-4A41-A935-DBA52E06B9F9}"/>
              </a:ext>
            </a:extLst>
          </p:cNvPr>
          <p:cNvSpPr/>
          <p:nvPr/>
        </p:nvSpPr>
        <p:spPr>
          <a:xfrm>
            <a:off x="3302493" y="380390"/>
            <a:ext cx="511353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Why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EECB-4D23-4FBD-B8D1-AAC016A6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1296"/>
          <a:stretch/>
        </p:blipFill>
        <p:spPr>
          <a:xfrm>
            <a:off x="701061" y="2333046"/>
            <a:ext cx="2910229" cy="2191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57792-F55C-4464-B450-36452A6A2B60}"/>
              </a:ext>
            </a:extLst>
          </p:cNvPr>
          <p:cNvSpPr txBox="1"/>
          <p:nvPr/>
        </p:nvSpPr>
        <p:spPr>
          <a:xfrm>
            <a:off x="701060" y="1611984"/>
            <a:ext cx="29102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CAT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2264-C833-4E4B-B35B-132173E0CF4E}"/>
              </a:ext>
            </a:extLst>
          </p:cNvPr>
          <p:cNvSpPr txBox="1"/>
          <p:nvPr/>
        </p:nvSpPr>
        <p:spPr>
          <a:xfrm>
            <a:off x="4237852" y="1953295"/>
            <a:ext cx="32428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Traditional Programming:</a:t>
            </a:r>
          </a:p>
          <a:p>
            <a:endParaRPr lang="en-IN" dirty="0"/>
          </a:p>
          <a:p>
            <a:r>
              <a:rPr lang="en-IN" dirty="0"/>
              <a:t>If (condition 1):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 if(condition 2):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 …….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And so on….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57F70-A6D9-46FC-ACD3-D4F54CE0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4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1B5E8-FAD9-4A41-A935-DBA52E06B9F9}"/>
              </a:ext>
            </a:extLst>
          </p:cNvPr>
          <p:cNvSpPr/>
          <p:nvPr/>
        </p:nvSpPr>
        <p:spPr>
          <a:xfrm>
            <a:off x="3302493" y="380390"/>
            <a:ext cx="511353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Why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EECB-4D23-4FBD-B8D1-AAC016A6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1296"/>
          <a:stretch/>
        </p:blipFill>
        <p:spPr>
          <a:xfrm>
            <a:off x="701061" y="2333046"/>
            <a:ext cx="2910229" cy="2191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57792-F55C-4464-B450-36452A6A2B60}"/>
              </a:ext>
            </a:extLst>
          </p:cNvPr>
          <p:cNvSpPr txBox="1"/>
          <p:nvPr/>
        </p:nvSpPr>
        <p:spPr>
          <a:xfrm>
            <a:off x="701060" y="1611984"/>
            <a:ext cx="29102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CAT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2264-C833-4E4B-B35B-132173E0CF4E}"/>
              </a:ext>
            </a:extLst>
          </p:cNvPr>
          <p:cNvSpPr txBox="1"/>
          <p:nvPr/>
        </p:nvSpPr>
        <p:spPr>
          <a:xfrm>
            <a:off x="4237852" y="1953295"/>
            <a:ext cx="32428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Traditional Programming:</a:t>
            </a:r>
          </a:p>
          <a:p>
            <a:endParaRPr lang="en-IN" dirty="0"/>
          </a:p>
          <a:p>
            <a:r>
              <a:rPr lang="en-IN" dirty="0"/>
              <a:t>If (condition 1):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 if(condition 2):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 …….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And so on….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C2301-193F-4E6B-9A11-48DABCEE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23" y="130376"/>
            <a:ext cx="5930127" cy="384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53FD6-BACB-484E-8E5F-35070F5E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1B5E8-FAD9-4A41-A935-DBA52E06B9F9}"/>
              </a:ext>
            </a:extLst>
          </p:cNvPr>
          <p:cNvSpPr/>
          <p:nvPr/>
        </p:nvSpPr>
        <p:spPr>
          <a:xfrm>
            <a:off x="3302493" y="380390"/>
            <a:ext cx="511353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Why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EECB-4D23-4FBD-B8D1-AAC016A6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1296"/>
          <a:stretch/>
        </p:blipFill>
        <p:spPr>
          <a:xfrm>
            <a:off x="701061" y="2333046"/>
            <a:ext cx="2910229" cy="2191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57792-F55C-4464-B450-36452A6A2B60}"/>
              </a:ext>
            </a:extLst>
          </p:cNvPr>
          <p:cNvSpPr txBox="1"/>
          <p:nvPr/>
        </p:nvSpPr>
        <p:spPr>
          <a:xfrm>
            <a:off x="701060" y="1611984"/>
            <a:ext cx="29102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CAT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2264-C833-4E4B-B35B-132173E0CF4E}"/>
              </a:ext>
            </a:extLst>
          </p:cNvPr>
          <p:cNvSpPr txBox="1"/>
          <p:nvPr/>
        </p:nvSpPr>
        <p:spPr>
          <a:xfrm>
            <a:off x="4237852" y="1953295"/>
            <a:ext cx="32428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Traditional Programming:</a:t>
            </a:r>
          </a:p>
          <a:p>
            <a:endParaRPr lang="en-IN" dirty="0"/>
          </a:p>
          <a:p>
            <a:r>
              <a:rPr lang="en-IN" dirty="0"/>
              <a:t>If (condition 1):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 if(condition 2):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 …….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And so on….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C2301-193F-4E6B-9A11-48DABCEE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23" y="130376"/>
            <a:ext cx="5930127" cy="3841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83F2B-962D-4667-B5A9-942E6F4B17A9}"/>
              </a:ext>
            </a:extLst>
          </p:cNvPr>
          <p:cNvSpPr txBox="1"/>
          <p:nvPr/>
        </p:nvSpPr>
        <p:spPr>
          <a:xfrm>
            <a:off x="8107052" y="1953295"/>
            <a:ext cx="28280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Machine Learning:</a:t>
            </a:r>
          </a:p>
          <a:p>
            <a:endParaRPr lang="en-IN" dirty="0"/>
          </a:p>
          <a:p>
            <a:r>
              <a:rPr lang="en-IN" dirty="0"/>
              <a:t>The Computer itself learns </a:t>
            </a:r>
          </a:p>
          <a:p>
            <a:r>
              <a:rPr lang="en-IN" dirty="0"/>
              <a:t>The patterns 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FB214-9E00-4813-A908-ACFD95421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7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1B5E8-FAD9-4A41-A935-DBA52E06B9F9}"/>
              </a:ext>
            </a:extLst>
          </p:cNvPr>
          <p:cNvSpPr/>
          <p:nvPr/>
        </p:nvSpPr>
        <p:spPr>
          <a:xfrm>
            <a:off x="3302493" y="380390"/>
            <a:ext cx="511353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Why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EECB-4D23-4FBD-B8D1-AAC016A6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1296"/>
          <a:stretch/>
        </p:blipFill>
        <p:spPr>
          <a:xfrm>
            <a:off x="701061" y="2333046"/>
            <a:ext cx="2910229" cy="2191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57792-F55C-4464-B450-36452A6A2B60}"/>
              </a:ext>
            </a:extLst>
          </p:cNvPr>
          <p:cNvSpPr txBox="1"/>
          <p:nvPr/>
        </p:nvSpPr>
        <p:spPr>
          <a:xfrm>
            <a:off x="701060" y="1611984"/>
            <a:ext cx="29102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CAT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2264-C833-4E4B-B35B-132173E0CF4E}"/>
              </a:ext>
            </a:extLst>
          </p:cNvPr>
          <p:cNvSpPr txBox="1"/>
          <p:nvPr/>
        </p:nvSpPr>
        <p:spPr>
          <a:xfrm>
            <a:off x="4237852" y="1953295"/>
            <a:ext cx="32428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Traditional Programming:</a:t>
            </a:r>
          </a:p>
          <a:p>
            <a:endParaRPr lang="en-IN" dirty="0"/>
          </a:p>
          <a:p>
            <a:r>
              <a:rPr lang="en-IN" dirty="0"/>
              <a:t>If (condition 1):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 if(condition 2):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…….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 …….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And so on….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C2301-193F-4E6B-9A11-48DABCEE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23" y="130376"/>
            <a:ext cx="5930127" cy="3841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83F2B-962D-4667-B5A9-942E6F4B17A9}"/>
              </a:ext>
            </a:extLst>
          </p:cNvPr>
          <p:cNvSpPr txBox="1"/>
          <p:nvPr/>
        </p:nvSpPr>
        <p:spPr>
          <a:xfrm>
            <a:off x="8107052" y="1953295"/>
            <a:ext cx="28280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Machine Learning:</a:t>
            </a:r>
          </a:p>
          <a:p>
            <a:endParaRPr lang="en-IN" dirty="0"/>
          </a:p>
          <a:p>
            <a:r>
              <a:rPr lang="en-IN" dirty="0"/>
              <a:t>The Computer itself learns </a:t>
            </a:r>
          </a:p>
          <a:p>
            <a:r>
              <a:rPr lang="en-IN" dirty="0"/>
              <a:t>The patterns 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2FE1B9-ACBF-4748-A4A7-779D0E4EC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66" y="276695"/>
            <a:ext cx="2984127" cy="1879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1C640-0572-4845-A6A1-3673F3266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FAD94-956F-410F-81B0-14DB15E581C5}"/>
              </a:ext>
            </a:extLst>
          </p:cNvPr>
          <p:cNvSpPr txBox="1"/>
          <p:nvPr/>
        </p:nvSpPr>
        <p:spPr>
          <a:xfrm>
            <a:off x="4378170" y="275209"/>
            <a:ext cx="343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77F31-8ADB-43DF-85E2-B9AFC9BB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60" y="903372"/>
            <a:ext cx="7848680" cy="5550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93D3B-8AA7-4B1D-9D58-D48F9D6964F9}"/>
              </a:ext>
            </a:extLst>
          </p:cNvPr>
          <p:cNvSpPr txBox="1"/>
          <p:nvPr/>
        </p:nvSpPr>
        <p:spPr>
          <a:xfrm>
            <a:off x="3426781" y="1233996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TASK: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E91F-4A1F-4F78-A0EF-130701DC80F8}"/>
              </a:ext>
            </a:extLst>
          </p:cNvPr>
          <p:cNvSpPr txBox="1"/>
          <p:nvPr/>
        </p:nvSpPr>
        <p:spPr>
          <a:xfrm>
            <a:off x="7537141" y="4279037"/>
            <a:ext cx="258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Programming!!!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D60F7-AB17-49BB-BF4F-822D2C084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FAD94-956F-410F-81B0-14DB15E581C5}"/>
              </a:ext>
            </a:extLst>
          </p:cNvPr>
          <p:cNvSpPr txBox="1"/>
          <p:nvPr/>
        </p:nvSpPr>
        <p:spPr>
          <a:xfrm>
            <a:off x="4378170" y="275209"/>
            <a:ext cx="343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77F31-8ADB-43DF-85E2-B9AFC9BB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60" y="903372"/>
            <a:ext cx="7848680" cy="5550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93D3B-8AA7-4B1D-9D58-D48F9D6964F9}"/>
              </a:ext>
            </a:extLst>
          </p:cNvPr>
          <p:cNvSpPr txBox="1"/>
          <p:nvPr/>
        </p:nvSpPr>
        <p:spPr>
          <a:xfrm>
            <a:off x="3426781" y="1233996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TASK: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E91F-4A1F-4F78-A0EF-130701DC80F8}"/>
              </a:ext>
            </a:extLst>
          </p:cNvPr>
          <p:cNvSpPr txBox="1"/>
          <p:nvPr/>
        </p:nvSpPr>
        <p:spPr>
          <a:xfrm>
            <a:off x="7537141" y="4279037"/>
            <a:ext cx="258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Programming!!!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87B44-75A2-4DCD-9A65-C2D0B6984AC5}"/>
              </a:ext>
            </a:extLst>
          </p:cNvPr>
          <p:cNvSpPr txBox="1"/>
          <p:nvPr/>
        </p:nvSpPr>
        <p:spPr>
          <a:xfrm>
            <a:off x="426127" y="2621062"/>
            <a:ext cx="2130641" cy="203132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But what if The decision making is based on much more complex symptoms(features)</a:t>
            </a:r>
          </a:p>
          <a:p>
            <a:r>
              <a:rPr lang="en-IN" dirty="0"/>
              <a:t>Which is not known???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6D31A-1008-4CD7-9F7A-CBA36CF1DF3E}"/>
              </a:ext>
            </a:extLst>
          </p:cNvPr>
          <p:cNvSpPr txBox="1"/>
          <p:nvPr/>
        </p:nvSpPr>
        <p:spPr>
          <a:xfrm>
            <a:off x="426127" y="1885236"/>
            <a:ext cx="1745533" cy="369332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LIMITATION!!!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FFFDF-3996-41D6-9CFC-F584CF5B9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6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3D2A7-28B4-40B2-A88C-F8953D316FA0}"/>
              </a:ext>
            </a:extLst>
          </p:cNvPr>
          <p:cNvSpPr txBox="1"/>
          <p:nvPr/>
        </p:nvSpPr>
        <p:spPr>
          <a:xfrm>
            <a:off x="4209495" y="346229"/>
            <a:ext cx="37730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Say Hii to Machine Learning !!!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703A75-9DDB-4C84-9A4C-F6E6FB5A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29811"/>
              </p:ext>
            </p:extLst>
          </p:nvPr>
        </p:nvGraphicFramePr>
        <p:xfrm>
          <a:off x="2056167" y="2116167"/>
          <a:ext cx="8079666" cy="31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611">
                  <a:extLst>
                    <a:ext uri="{9D8B030D-6E8A-4147-A177-3AD203B41FA5}">
                      <a16:colId xmlns:a16="http://schemas.microsoft.com/office/drawing/2014/main" val="1443256730"/>
                    </a:ext>
                  </a:extLst>
                </a:gridCol>
                <a:gridCol w="1346611">
                  <a:extLst>
                    <a:ext uri="{9D8B030D-6E8A-4147-A177-3AD203B41FA5}">
                      <a16:colId xmlns:a16="http://schemas.microsoft.com/office/drawing/2014/main" val="2664652189"/>
                    </a:ext>
                  </a:extLst>
                </a:gridCol>
                <a:gridCol w="1346611">
                  <a:extLst>
                    <a:ext uri="{9D8B030D-6E8A-4147-A177-3AD203B41FA5}">
                      <a16:colId xmlns:a16="http://schemas.microsoft.com/office/drawing/2014/main" val="910171974"/>
                    </a:ext>
                  </a:extLst>
                </a:gridCol>
                <a:gridCol w="1346611">
                  <a:extLst>
                    <a:ext uri="{9D8B030D-6E8A-4147-A177-3AD203B41FA5}">
                      <a16:colId xmlns:a16="http://schemas.microsoft.com/office/drawing/2014/main" val="288114315"/>
                    </a:ext>
                  </a:extLst>
                </a:gridCol>
                <a:gridCol w="1346611">
                  <a:extLst>
                    <a:ext uri="{9D8B030D-6E8A-4147-A177-3AD203B41FA5}">
                      <a16:colId xmlns:a16="http://schemas.microsoft.com/office/drawing/2014/main" val="3476233503"/>
                    </a:ext>
                  </a:extLst>
                </a:gridCol>
                <a:gridCol w="1346611">
                  <a:extLst>
                    <a:ext uri="{9D8B030D-6E8A-4147-A177-3AD203B41FA5}">
                      <a16:colId xmlns:a16="http://schemas.microsoft.com/office/drawing/2014/main" val="369480324"/>
                    </a:ext>
                  </a:extLst>
                </a:gridCol>
              </a:tblGrid>
              <a:tr h="726943">
                <a:tc>
                  <a:txBody>
                    <a:bodyPr/>
                    <a:lstStyle/>
                    <a:p>
                      <a:r>
                        <a:rPr lang="en-IN" dirty="0"/>
                        <a:t>Fever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Breathing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Vomiting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29130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94253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76980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91368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08432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6724"/>
                  </a:ext>
                </a:extLst>
              </a:tr>
              <a:tr h="334444">
                <a:tc>
                  <a:txBody>
                    <a:bodyPr/>
                    <a:lstStyle/>
                    <a:p>
                      <a:r>
                        <a:rPr lang="en-IN" dirty="0"/>
                        <a:t>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14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E049CC-53A1-4310-846D-446694120EB3}"/>
              </a:ext>
            </a:extLst>
          </p:cNvPr>
          <p:cNvSpPr txBox="1"/>
          <p:nvPr/>
        </p:nvSpPr>
        <p:spPr>
          <a:xfrm>
            <a:off x="2056167" y="1535837"/>
            <a:ext cx="8379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Data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BDEF6-350D-46E2-9815-C210E418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2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3D2A7-28B4-40B2-A88C-F8953D316FA0}"/>
              </a:ext>
            </a:extLst>
          </p:cNvPr>
          <p:cNvSpPr txBox="1"/>
          <p:nvPr/>
        </p:nvSpPr>
        <p:spPr>
          <a:xfrm>
            <a:off x="4209495" y="346229"/>
            <a:ext cx="37730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Say Hii to Machine Learning 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A9810-28E6-4D36-AB98-CFA273B3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1378908"/>
            <a:ext cx="9410330" cy="431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11FB2-8BD0-4AB8-B704-EAB88E162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3D2A7-28B4-40B2-A88C-F8953D316FA0}"/>
              </a:ext>
            </a:extLst>
          </p:cNvPr>
          <p:cNvSpPr txBox="1"/>
          <p:nvPr/>
        </p:nvSpPr>
        <p:spPr>
          <a:xfrm>
            <a:off x="4209495" y="346229"/>
            <a:ext cx="37730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Say Hii to Machine Learning 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A9810-28E6-4D36-AB98-CFA273B3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1378908"/>
            <a:ext cx="9410330" cy="431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11FB2-8BD0-4AB8-B704-EAB88E162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BFA9C-EE81-4A2A-BE3A-16596CF3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98" y="1030012"/>
            <a:ext cx="1777778" cy="520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5368C-1F5F-4198-93E9-D9DC1AFF6F66}"/>
              </a:ext>
            </a:extLst>
          </p:cNvPr>
          <p:cNvSpPr txBox="1"/>
          <p:nvPr/>
        </p:nvSpPr>
        <p:spPr>
          <a:xfrm>
            <a:off x="6096000" y="5384878"/>
            <a:ext cx="8877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773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3D2A7-28B4-40B2-A88C-F8953D316FA0}"/>
              </a:ext>
            </a:extLst>
          </p:cNvPr>
          <p:cNvSpPr txBox="1"/>
          <p:nvPr/>
        </p:nvSpPr>
        <p:spPr>
          <a:xfrm>
            <a:off x="4209495" y="346229"/>
            <a:ext cx="37730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Say Hii to Machine Learning 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A9810-28E6-4D36-AB98-CFA273B3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1378908"/>
            <a:ext cx="9410330" cy="431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11FB2-8BD0-4AB8-B704-EAB88E162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5368C-1F5F-4198-93E9-D9DC1AFF6F66}"/>
              </a:ext>
            </a:extLst>
          </p:cNvPr>
          <p:cNvSpPr txBox="1"/>
          <p:nvPr/>
        </p:nvSpPr>
        <p:spPr>
          <a:xfrm>
            <a:off x="6096000" y="5384878"/>
            <a:ext cx="8877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E282-4B53-4E55-859A-C4E0C936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032" y="1028734"/>
            <a:ext cx="1777778" cy="52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7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49B9-7A71-4405-A59F-FB1BA51FFEA2}"/>
              </a:ext>
            </a:extLst>
          </p:cNvPr>
          <p:cNvSpPr txBox="1"/>
          <p:nvPr/>
        </p:nvSpPr>
        <p:spPr>
          <a:xfrm>
            <a:off x="2787588" y="532660"/>
            <a:ext cx="6178859" cy="430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Why Machine Learning Is Successful Today?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2214F-7CEF-46FB-83F1-31C59068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4" y="2005614"/>
            <a:ext cx="3507419" cy="2406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AB5C1-4CBF-4936-9FEE-6D5C97415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60" y="1659358"/>
            <a:ext cx="4635947" cy="3099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0085A-04DB-462D-8E69-3C85113C2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87" y="1890944"/>
            <a:ext cx="3583749" cy="2521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63194-9C68-4550-8E80-F881931E825C}"/>
              </a:ext>
            </a:extLst>
          </p:cNvPr>
          <p:cNvSpPr txBox="1"/>
          <p:nvPr/>
        </p:nvSpPr>
        <p:spPr>
          <a:xfrm>
            <a:off x="594064" y="4918229"/>
            <a:ext cx="350741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Huge Amount of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480C3-F819-4E1A-8F7F-CEFA4093AE6E}"/>
              </a:ext>
            </a:extLst>
          </p:cNvPr>
          <p:cNvSpPr txBox="1"/>
          <p:nvPr/>
        </p:nvSpPr>
        <p:spPr>
          <a:xfrm>
            <a:off x="4342290" y="4918229"/>
            <a:ext cx="350741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Variety of models and easy to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758E5-01A0-4BB8-A249-E0D75CC9A0D8}"/>
              </a:ext>
            </a:extLst>
          </p:cNvPr>
          <p:cNvSpPr txBox="1"/>
          <p:nvPr/>
        </p:nvSpPr>
        <p:spPr>
          <a:xfrm>
            <a:off x="8052351" y="4918229"/>
            <a:ext cx="350741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Fast and cheap computing devices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B26D4-3881-4E24-B273-C0B08C7FB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FE7AB-2649-4199-8B90-A314C22E35E7}"/>
              </a:ext>
            </a:extLst>
          </p:cNvPr>
          <p:cNvSpPr txBox="1"/>
          <p:nvPr/>
        </p:nvSpPr>
        <p:spPr>
          <a:xfrm>
            <a:off x="3303972" y="337351"/>
            <a:ext cx="558405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6 Elements Of Machine Learning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DB31306-11B9-4958-98E2-7A3B260B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9" y="1431638"/>
            <a:ext cx="2298413" cy="18285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6AB039-732B-479C-8B4E-CF3CD3BA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87" y="1431638"/>
            <a:ext cx="2298413" cy="17142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F2E89F-CC34-473D-A70F-DF08131C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15" y="1406240"/>
            <a:ext cx="2438095" cy="18793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5F0498-3754-45F3-A1F9-1BF549EC9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8" y="3892831"/>
            <a:ext cx="2298413" cy="181587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EAC521B-E1DF-4683-8561-56B48BACF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87" y="3892829"/>
            <a:ext cx="2552381" cy="18158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EECAED-3C24-4607-988D-89C957CE5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15" y="3892829"/>
            <a:ext cx="2755555" cy="1815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43AB0B-FF31-40A7-8C3E-FC9CB57A4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9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47904-7C85-4354-B2AF-3ABA97A98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FB99F-16B4-459F-A04E-441DE85A9322}"/>
              </a:ext>
            </a:extLst>
          </p:cNvPr>
          <p:cNvSpPr txBox="1"/>
          <p:nvPr/>
        </p:nvSpPr>
        <p:spPr>
          <a:xfrm>
            <a:off x="3050959" y="330239"/>
            <a:ext cx="60900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187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47904-7C85-4354-B2AF-3ABA97A98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FB99F-16B4-459F-A04E-441DE85A9322}"/>
              </a:ext>
            </a:extLst>
          </p:cNvPr>
          <p:cNvSpPr txBox="1"/>
          <p:nvPr/>
        </p:nvSpPr>
        <p:spPr>
          <a:xfrm>
            <a:off x="3050959" y="330239"/>
            <a:ext cx="60900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What Is Machine Learning?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5D783-1A73-4A33-9CBD-AEFF2854856D}"/>
              </a:ext>
            </a:extLst>
          </p:cNvPr>
          <p:cNvSpPr/>
          <p:nvPr/>
        </p:nvSpPr>
        <p:spPr>
          <a:xfrm>
            <a:off x="1139301" y="1491850"/>
            <a:ext cx="609600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b="1" dirty="0"/>
              <a:t>Machine learning was first defined in 1959 by Arthur Samuel, a pioneer in the field of artificial intelligence and machine learning. Samuel defined machine learning as a "Field of study that gives computers the ability to learn without being explicitly programmed".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867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47904-7C85-4354-B2AF-3ABA97A98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FB99F-16B4-459F-A04E-441DE85A9322}"/>
              </a:ext>
            </a:extLst>
          </p:cNvPr>
          <p:cNvSpPr txBox="1"/>
          <p:nvPr/>
        </p:nvSpPr>
        <p:spPr>
          <a:xfrm>
            <a:off x="3050959" y="330239"/>
            <a:ext cx="60900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What Is Machine Learning?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5D783-1A73-4A33-9CBD-AEFF2854856D}"/>
              </a:ext>
            </a:extLst>
          </p:cNvPr>
          <p:cNvSpPr/>
          <p:nvPr/>
        </p:nvSpPr>
        <p:spPr>
          <a:xfrm>
            <a:off x="1139301" y="1491850"/>
            <a:ext cx="609600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b="1" dirty="0"/>
              <a:t>Machine learning was first defined in 1959 by Arthur Samuel, a pioneer in the field of artificial intelligence and machine learning. Samuel defined machine learning as a "Field of study that gives computers the ability to learn without being explicitly programmed".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A7241-AE4E-49E7-8D57-0E7DB1C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52" y="649561"/>
            <a:ext cx="389841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47904-7C85-4354-B2AF-3ABA97A98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FB99F-16B4-459F-A04E-441DE85A9322}"/>
              </a:ext>
            </a:extLst>
          </p:cNvPr>
          <p:cNvSpPr txBox="1"/>
          <p:nvPr/>
        </p:nvSpPr>
        <p:spPr>
          <a:xfrm>
            <a:off x="3050959" y="330239"/>
            <a:ext cx="60900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What Is Machine Learning?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5D783-1A73-4A33-9CBD-AEFF2854856D}"/>
              </a:ext>
            </a:extLst>
          </p:cNvPr>
          <p:cNvSpPr/>
          <p:nvPr/>
        </p:nvSpPr>
        <p:spPr>
          <a:xfrm>
            <a:off x="1139301" y="1491850"/>
            <a:ext cx="609600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b="1" dirty="0"/>
              <a:t>Machine learning was first defined in 1959 by Arthur Samuel, a pioneer in the field of artificial intelligence and machine learning. Samuel defined machine learning as a "Field of study that gives computers the ability to learn without being explicitly programmed".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A0F0E-9EA0-42E4-8953-DEDD2822C006}"/>
              </a:ext>
            </a:extLst>
          </p:cNvPr>
          <p:cNvSpPr/>
          <p:nvPr/>
        </p:nvSpPr>
        <p:spPr>
          <a:xfrm>
            <a:off x="3681274" y="3662415"/>
            <a:ext cx="609600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b="1" dirty="0"/>
              <a:t>One of the standard definitions of machine learning, as given by Tom Mitchell –  A computer program is said to learn from experience E with respect to some class of tasks T and performance measure P, if its performance at tasks in T, as measured by P, improves with experience E.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F1F76-9F5A-41F0-BC43-A61F6292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52" y="649561"/>
            <a:ext cx="389841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7FE59D-08B5-4790-94EE-1E6E728556AE}"/>
              </a:ext>
            </a:extLst>
          </p:cNvPr>
          <p:cNvSpPr txBox="1"/>
          <p:nvPr/>
        </p:nvSpPr>
        <p:spPr>
          <a:xfrm>
            <a:off x="2731363" y="372863"/>
            <a:ext cx="674702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Difference Between Traditional Programming and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7BD81-E638-4B6D-99CA-57A9C1030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7FE59D-08B5-4790-94EE-1E6E728556AE}"/>
              </a:ext>
            </a:extLst>
          </p:cNvPr>
          <p:cNvSpPr txBox="1"/>
          <p:nvPr/>
        </p:nvSpPr>
        <p:spPr>
          <a:xfrm>
            <a:off x="2722485" y="355107"/>
            <a:ext cx="674702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Difference Between Traditional Programming and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FED50-A1E7-4B45-8A48-783F0B48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5" y="1055575"/>
            <a:ext cx="7619047" cy="2882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0DE87-0B13-4EF2-9D84-8451E30E0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7FE59D-08B5-4790-94EE-1E6E728556AE}"/>
              </a:ext>
            </a:extLst>
          </p:cNvPr>
          <p:cNvSpPr txBox="1"/>
          <p:nvPr/>
        </p:nvSpPr>
        <p:spPr>
          <a:xfrm>
            <a:off x="2722485" y="355107"/>
            <a:ext cx="674702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Difference Between Traditional Programming and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FED50-A1E7-4B45-8A48-783F0B48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5" y="1055575"/>
            <a:ext cx="7619047" cy="2882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FE1E-8742-4E46-8863-25D223120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5" y="3620353"/>
            <a:ext cx="7619047" cy="288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F0869-7DCC-482E-A888-69F55C71D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54210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586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25</cp:revision>
  <dcterms:created xsi:type="dcterms:W3CDTF">2020-02-09T05:30:07Z</dcterms:created>
  <dcterms:modified xsi:type="dcterms:W3CDTF">2020-02-11T12:33:53Z</dcterms:modified>
</cp:coreProperties>
</file>