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6" r:id="rId7"/>
    <p:sldId id="287" r:id="rId8"/>
    <p:sldId id="280" r:id="rId9"/>
    <p:sldId id="289" r:id="rId10"/>
    <p:sldId id="281" r:id="rId11"/>
    <p:sldId id="288" r:id="rId12"/>
    <p:sldId id="282" r:id="rId13"/>
    <p:sldId id="292" r:id="rId14"/>
    <p:sldId id="291" r:id="rId15"/>
    <p:sldId id="283" r:id="rId16"/>
    <p:sldId id="293" r:id="rId17"/>
    <p:sldId id="295" r:id="rId18"/>
    <p:sldId id="285" r:id="rId19"/>
    <p:sldId id="299" r:id="rId20"/>
    <p:sldId id="284" r:id="rId21"/>
    <p:sldId id="296" r:id="rId22"/>
    <p:sldId id="297" r:id="rId23"/>
    <p:sldId id="298" r:id="rId24"/>
    <p:sldId id="3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0B3D-47D0-4AB2-A268-CFEEFA5DF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D26A1-F21D-43C2-A8A3-AF012B7A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E7A88-3726-464B-8991-7BD1A01A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68DC-2288-4626-BA7F-BB39F035BDC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D9DA4-3566-45BC-82D0-DECC0C5A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A02F-8AC8-4AFE-9C76-920808D8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92C5-4973-4DCF-B5C9-02B307ECC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71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55A5-0471-4CF7-A641-5743FE05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6F0CB-6B90-48FD-BF9C-F34D988F8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24973-7EA0-4951-ACA5-B0F04586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68DC-2288-4626-BA7F-BB39F035BDC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9BF57-3A17-4C64-BF19-12658372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C3EB-BFB8-4322-ABE8-93F49787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92C5-4973-4DCF-B5C9-02B307ECC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84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88F96-A2A6-477D-9587-4634942BD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359C9-6EA5-4F3C-BAEE-24BC713B2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C13F-F4CA-461B-BAFC-C57AE3FF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68DC-2288-4626-BA7F-BB39F035BDC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0F697-B86B-4979-9AD1-0A9448C0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2147-836E-4A2F-90A4-9DC4FB40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92C5-4973-4DCF-B5C9-02B307ECC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37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B215-E11F-4800-9390-DE3EF10B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F7B0-B28C-49C5-91FF-5346A43F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81B2-85B0-4168-9A32-5E192F51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68DC-2288-4626-BA7F-BB39F035BDC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689F1-4D5B-455B-9A8D-DADEA861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E6B7-A294-4ADB-BA1F-80D39CA7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92C5-4973-4DCF-B5C9-02B307ECC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05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A583-A207-438A-85BC-535C9085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D9059-D3DF-43BE-8C8F-AC0AD9FBF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5E2EE-0DF9-4821-82F7-64B1AF37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68DC-2288-4626-BA7F-BB39F035BDC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0596-AEA8-4BBA-B7E7-428DC148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3DFD2-27BD-42CB-BB8A-FDDE6AF2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92C5-4973-4DCF-B5C9-02B307ECC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9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384B-B45B-4F82-A418-60A935D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8544-EF5C-4BEB-80FD-2938AD95E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EE5C6-1EBD-433D-AAF9-88D9BBF6F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B094F-F190-4444-8805-52F66AF1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68DC-2288-4626-BA7F-BB39F035BDC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6E794-0E7C-4795-888D-FEBF17E5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83C6-5859-4E7D-B463-3E7EEA8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92C5-4973-4DCF-B5C9-02B307ECC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27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4735-3EEB-4DA4-8BB1-EA7AF68C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CB41-7850-46BD-BFB1-C6E943A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44654-F47A-48F8-A37C-D5A859F52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18252-A2FD-4384-AB7A-427A91C2F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01D16-1C93-4457-89D8-BCBDEAB69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0426E-245A-436A-A44E-3D4DED3A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68DC-2288-4626-BA7F-BB39F035BDC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BE336-7B7A-412B-B98C-C7FF1204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43C2D-FB53-4E6B-9860-AC8B798D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92C5-4973-4DCF-B5C9-02B307ECC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3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7FBC-CF4F-4190-841C-9537C36A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87F4C-FC8F-417E-803E-475CBBDD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68DC-2288-4626-BA7F-BB39F035BDC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F0ABE-4BB9-49B9-A3CF-55B38AE8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29D33-2B5C-4891-88FD-1AC9513A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92C5-4973-4DCF-B5C9-02B307ECC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56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65CC1-3FDC-4ECE-9DCA-8FFC6822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68DC-2288-4626-BA7F-BB39F035BDC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76EE3-1FB9-4E1C-A033-50FEBAB5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24A74-A071-4D4D-B819-EBD756DA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92C5-4973-4DCF-B5C9-02B307ECC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0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441E-D1B9-40C3-8100-901D932E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F09E-BCF6-4408-BCD2-3339A6A5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8EC1A-ECE8-494B-971B-222C6E4A8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D3FDC-BDFE-4E9F-A35C-869BDED3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68DC-2288-4626-BA7F-BB39F035BDC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FD0B1-FB28-4F4D-BE51-0A971BA0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DB704-4CD7-44FD-A52B-EFDAAAD5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92C5-4973-4DCF-B5C9-02B307ECC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6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146A-24FE-4ADC-BBAF-8B2D9518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B3585-41EE-4AFE-96E1-0042B7F5D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D9657-A94E-4371-BEAE-C6470C88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43DB7-8D8F-48B1-B7DF-39189173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68DC-2288-4626-BA7F-BB39F035BDC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85589-F884-4154-966A-66DF575F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CF649-8F58-4750-92D3-83BDE756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92C5-4973-4DCF-B5C9-02B307ECC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8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299A4-9AA4-4FEA-A290-246A2ADD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8624C-A0DC-4800-AC1F-413BEB63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6178-9B31-46F5-BEE5-FA3A68A69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68DC-2288-4626-BA7F-BB39F035BDC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8338-2F6A-4ECC-ADEE-E54ED4717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F2A56-BEF8-41FE-BB29-9327ED611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92C5-4973-4DCF-B5C9-02B307ECC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4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85611-656F-4098-B79E-129B1989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6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79F94-3E47-4D09-A83E-AEBC88C0CCAD}"/>
              </a:ext>
            </a:extLst>
          </p:cNvPr>
          <p:cNvSpPr txBox="1"/>
          <p:nvPr/>
        </p:nvSpPr>
        <p:spPr>
          <a:xfrm>
            <a:off x="4309620" y="348792"/>
            <a:ext cx="357275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9E71D-32A6-4C1C-B932-2CCBD6AA38BD}"/>
              </a:ext>
            </a:extLst>
          </p:cNvPr>
          <p:cNvSpPr txBox="1"/>
          <p:nvPr/>
        </p:nvSpPr>
        <p:spPr>
          <a:xfrm>
            <a:off x="292231" y="1357460"/>
            <a:ext cx="22341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Our Loss Function: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2CDA2-8073-42C5-8E00-765E538E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92" y="2041958"/>
            <a:ext cx="4242350" cy="1050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B0F33-C0F3-470F-A934-A96EF6E0E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0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79F94-3E47-4D09-A83E-AEBC88C0CCAD}"/>
              </a:ext>
            </a:extLst>
          </p:cNvPr>
          <p:cNvSpPr txBox="1"/>
          <p:nvPr/>
        </p:nvSpPr>
        <p:spPr>
          <a:xfrm>
            <a:off x="4309620" y="348792"/>
            <a:ext cx="357275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9E71D-32A6-4C1C-B932-2CCBD6AA38BD}"/>
              </a:ext>
            </a:extLst>
          </p:cNvPr>
          <p:cNvSpPr txBox="1"/>
          <p:nvPr/>
        </p:nvSpPr>
        <p:spPr>
          <a:xfrm>
            <a:off x="292231" y="1357460"/>
            <a:ext cx="22341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Our Loss Function: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2CDA2-8073-42C5-8E00-765E538E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92" y="2041958"/>
            <a:ext cx="4242350" cy="105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C3389-EC9A-435F-97B4-11783B7E1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01" y="1131166"/>
            <a:ext cx="3331385" cy="3693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56B768-6EFA-4FCC-B4D9-3466390DE4AB}"/>
              </a:ext>
            </a:extLst>
          </p:cNvPr>
          <p:cNvSpPr/>
          <p:nvPr/>
        </p:nvSpPr>
        <p:spPr>
          <a:xfrm>
            <a:off x="8342722" y="1238569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7C872-E658-43D5-8F9D-56093ACA8257}"/>
              </a:ext>
            </a:extLst>
          </p:cNvPr>
          <p:cNvSpPr/>
          <p:nvPr/>
        </p:nvSpPr>
        <p:spPr>
          <a:xfrm>
            <a:off x="9089010" y="1230710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EB0F33-C0F3-470F-A934-A96EF6E0E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2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79F94-3E47-4D09-A83E-AEBC88C0CCAD}"/>
              </a:ext>
            </a:extLst>
          </p:cNvPr>
          <p:cNvSpPr txBox="1"/>
          <p:nvPr/>
        </p:nvSpPr>
        <p:spPr>
          <a:xfrm>
            <a:off x="4309620" y="348792"/>
            <a:ext cx="357275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9E71D-32A6-4C1C-B932-2CCBD6AA38BD}"/>
              </a:ext>
            </a:extLst>
          </p:cNvPr>
          <p:cNvSpPr txBox="1"/>
          <p:nvPr/>
        </p:nvSpPr>
        <p:spPr>
          <a:xfrm>
            <a:off x="292231" y="1357460"/>
            <a:ext cx="22341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Our Loss Function: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2CDA2-8073-42C5-8E00-765E538E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92" y="2041958"/>
            <a:ext cx="4242350" cy="105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C3389-EC9A-435F-97B4-11783B7E1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01" y="1131166"/>
            <a:ext cx="3331385" cy="3693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56B768-6EFA-4FCC-B4D9-3466390DE4AB}"/>
              </a:ext>
            </a:extLst>
          </p:cNvPr>
          <p:cNvSpPr/>
          <p:nvPr/>
        </p:nvSpPr>
        <p:spPr>
          <a:xfrm>
            <a:off x="8342722" y="1238569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7C872-E658-43D5-8F9D-56093ACA8257}"/>
              </a:ext>
            </a:extLst>
          </p:cNvPr>
          <p:cNvSpPr/>
          <p:nvPr/>
        </p:nvSpPr>
        <p:spPr>
          <a:xfrm>
            <a:off x="9089010" y="1230710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11F6F1-5F4E-4984-939F-9CF78B36B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48" y="2419356"/>
            <a:ext cx="2685714" cy="295238"/>
          </a:xfrm>
          <a:prstGeom prst="rect">
            <a:avLst/>
          </a:prstGeom>
        </p:spPr>
      </p:pic>
      <p:sp>
        <p:nvSpPr>
          <p:cNvPr id="10" name="Double Bracket 9">
            <a:extLst>
              <a:ext uri="{FF2B5EF4-FFF2-40B4-BE49-F238E27FC236}">
                <a16:creationId xmlns:a16="http://schemas.microsoft.com/office/drawing/2014/main" id="{E479B2A8-7EF5-4B99-A136-232D12E5C681}"/>
              </a:ext>
            </a:extLst>
          </p:cNvPr>
          <p:cNvSpPr/>
          <p:nvPr/>
        </p:nvSpPr>
        <p:spPr>
          <a:xfrm>
            <a:off x="3393649" y="1875934"/>
            <a:ext cx="4949073" cy="140459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47BEAF-626B-4C24-8091-54A46D81C9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79F94-3E47-4D09-A83E-AEBC88C0CCAD}"/>
              </a:ext>
            </a:extLst>
          </p:cNvPr>
          <p:cNvSpPr txBox="1"/>
          <p:nvPr/>
        </p:nvSpPr>
        <p:spPr>
          <a:xfrm>
            <a:off x="4309620" y="348792"/>
            <a:ext cx="357275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9E71D-32A6-4C1C-B932-2CCBD6AA38BD}"/>
              </a:ext>
            </a:extLst>
          </p:cNvPr>
          <p:cNvSpPr txBox="1"/>
          <p:nvPr/>
        </p:nvSpPr>
        <p:spPr>
          <a:xfrm>
            <a:off x="292231" y="1357460"/>
            <a:ext cx="22341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Our Loss Function: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2CDA2-8073-42C5-8E00-765E538E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92" y="2041958"/>
            <a:ext cx="4242350" cy="105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C3389-EC9A-435F-97B4-11783B7E1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01" y="1131166"/>
            <a:ext cx="3331385" cy="3693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56B768-6EFA-4FCC-B4D9-3466390DE4AB}"/>
              </a:ext>
            </a:extLst>
          </p:cNvPr>
          <p:cNvSpPr/>
          <p:nvPr/>
        </p:nvSpPr>
        <p:spPr>
          <a:xfrm>
            <a:off x="8342722" y="1238569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7C872-E658-43D5-8F9D-56093ACA8257}"/>
              </a:ext>
            </a:extLst>
          </p:cNvPr>
          <p:cNvSpPr/>
          <p:nvPr/>
        </p:nvSpPr>
        <p:spPr>
          <a:xfrm>
            <a:off x="9089010" y="1230710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11F6F1-5F4E-4984-939F-9CF78B36B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48" y="2419356"/>
            <a:ext cx="2685714" cy="295238"/>
          </a:xfrm>
          <a:prstGeom prst="rect">
            <a:avLst/>
          </a:prstGeom>
        </p:spPr>
      </p:pic>
      <p:sp>
        <p:nvSpPr>
          <p:cNvPr id="10" name="Double Bracket 9">
            <a:extLst>
              <a:ext uri="{FF2B5EF4-FFF2-40B4-BE49-F238E27FC236}">
                <a16:creationId xmlns:a16="http://schemas.microsoft.com/office/drawing/2014/main" id="{E479B2A8-7EF5-4B99-A136-232D12E5C681}"/>
              </a:ext>
            </a:extLst>
          </p:cNvPr>
          <p:cNvSpPr/>
          <p:nvPr/>
        </p:nvSpPr>
        <p:spPr>
          <a:xfrm>
            <a:off x="3393649" y="1875934"/>
            <a:ext cx="4949073" cy="140459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472A3-B19F-4E0F-A737-01E2DDF90AA7}"/>
              </a:ext>
            </a:extLst>
          </p:cNvPr>
          <p:cNvSpPr txBox="1"/>
          <p:nvPr/>
        </p:nvSpPr>
        <p:spPr>
          <a:xfrm>
            <a:off x="4110088" y="3311581"/>
            <a:ext cx="336537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To Minimize the Loss: w1=w2</a:t>
            </a:r>
            <a:r>
              <a:rPr lang="en-US" dirty="0">
                <a:effectLst/>
              </a:rPr>
              <a:t>≈0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47BEAF-626B-4C24-8091-54A46D81C9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2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79F94-3E47-4D09-A83E-AEBC88C0CCAD}"/>
              </a:ext>
            </a:extLst>
          </p:cNvPr>
          <p:cNvSpPr txBox="1"/>
          <p:nvPr/>
        </p:nvSpPr>
        <p:spPr>
          <a:xfrm>
            <a:off x="4309620" y="348792"/>
            <a:ext cx="357275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9E71D-32A6-4C1C-B932-2CCBD6AA38BD}"/>
              </a:ext>
            </a:extLst>
          </p:cNvPr>
          <p:cNvSpPr txBox="1"/>
          <p:nvPr/>
        </p:nvSpPr>
        <p:spPr>
          <a:xfrm>
            <a:off x="292231" y="1357460"/>
            <a:ext cx="22341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Our Loss Function: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2CDA2-8073-42C5-8E00-765E538E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92" y="2041958"/>
            <a:ext cx="4242350" cy="105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C3389-EC9A-435F-97B4-11783B7E1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01" y="1131166"/>
            <a:ext cx="3331385" cy="3693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56B768-6EFA-4FCC-B4D9-3466390DE4AB}"/>
              </a:ext>
            </a:extLst>
          </p:cNvPr>
          <p:cNvSpPr/>
          <p:nvPr/>
        </p:nvSpPr>
        <p:spPr>
          <a:xfrm>
            <a:off x="8342722" y="1238569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7C872-E658-43D5-8F9D-56093ACA8257}"/>
              </a:ext>
            </a:extLst>
          </p:cNvPr>
          <p:cNvSpPr/>
          <p:nvPr/>
        </p:nvSpPr>
        <p:spPr>
          <a:xfrm>
            <a:off x="9089010" y="1230710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11F6F1-5F4E-4984-939F-9CF78B36B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48" y="2419356"/>
            <a:ext cx="2685714" cy="295238"/>
          </a:xfrm>
          <a:prstGeom prst="rect">
            <a:avLst/>
          </a:prstGeom>
        </p:spPr>
      </p:pic>
      <p:sp>
        <p:nvSpPr>
          <p:cNvPr id="10" name="Double Bracket 9">
            <a:extLst>
              <a:ext uri="{FF2B5EF4-FFF2-40B4-BE49-F238E27FC236}">
                <a16:creationId xmlns:a16="http://schemas.microsoft.com/office/drawing/2014/main" id="{E479B2A8-7EF5-4B99-A136-232D12E5C681}"/>
              </a:ext>
            </a:extLst>
          </p:cNvPr>
          <p:cNvSpPr/>
          <p:nvPr/>
        </p:nvSpPr>
        <p:spPr>
          <a:xfrm>
            <a:off x="3393649" y="1875934"/>
            <a:ext cx="4949073" cy="140459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472A3-B19F-4E0F-A737-01E2DDF90AA7}"/>
              </a:ext>
            </a:extLst>
          </p:cNvPr>
          <p:cNvSpPr txBox="1"/>
          <p:nvPr/>
        </p:nvSpPr>
        <p:spPr>
          <a:xfrm>
            <a:off x="4110088" y="3311581"/>
            <a:ext cx="336537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To Minimize the Loss: w1=w2</a:t>
            </a:r>
            <a:r>
              <a:rPr lang="en-US" dirty="0">
                <a:effectLst/>
              </a:rPr>
              <a:t>≈0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12C58-0D74-4445-B562-130189C6286B}"/>
              </a:ext>
            </a:extLst>
          </p:cNvPr>
          <p:cNvSpPr txBox="1"/>
          <p:nvPr/>
        </p:nvSpPr>
        <p:spPr>
          <a:xfrm>
            <a:off x="414780" y="3921551"/>
            <a:ext cx="15459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In General: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1CA5F2-572E-4916-81B0-96CA9474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80" y="4595425"/>
            <a:ext cx="4242350" cy="1050034"/>
          </a:xfrm>
          <a:prstGeom prst="rect">
            <a:avLst/>
          </a:prstGeom>
        </p:spPr>
      </p:pic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D7477E5-2918-45C0-8DE1-01F4C7BD4F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32" y="4734727"/>
            <a:ext cx="1333333" cy="771429"/>
          </a:xfrm>
          <a:prstGeom prst="rect">
            <a:avLst/>
          </a:prstGeom>
        </p:spPr>
      </p:pic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66E38FC7-5BEC-45B7-88F8-5E0DC9CA9209}"/>
              </a:ext>
            </a:extLst>
          </p:cNvPr>
          <p:cNvSpPr/>
          <p:nvPr/>
        </p:nvSpPr>
        <p:spPr>
          <a:xfrm>
            <a:off x="3241100" y="4410960"/>
            <a:ext cx="3665605" cy="159313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47BEAF-626B-4C24-8091-54A46D81C9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87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79F94-3E47-4D09-A83E-AEBC88C0CCAD}"/>
              </a:ext>
            </a:extLst>
          </p:cNvPr>
          <p:cNvSpPr txBox="1"/>
          <p:nvPr/>
        </p:nvSpPr>
        <p:spPr>
          <a:xfrm>
            <a:off x="4309620" y="348792"/>
            <a:ext cx="357275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9E71D-32A6-4C1C-B932-2CCBD6AA38BD}"/>
              </a:ext>
            </a:extLst>
          </p:cNvPr>
          <p:cNvSpPr txBox="1"/>
          <p:nvPr/>
        </p:nvSpPr>
        <p:spPr>
          <a:xfrm>
            <a:off x="292231" y="1357460"/>
            <a:ext cx="22341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Our Loss Function: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2CDA2-8073-42C5-8E00-765E538E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92" y="2041958"/>
            <a:ext cx="4242350" cy="105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C3389-EC9A-435F-97B4-11783B7E1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01" y="1131166"/>
            <a:ext cx="3331385" cy="3693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56B768-6EFA-4FCC-B4D9-3466390DE4AB}"/>
              </a:ext>
            </a:extLst>
          </p:cNvPr>
          <p:cNvSpPr/>
          <p:nvPr/>
        </p:nvSpPr>
        <p:spPr>
          <a:xfrm>
            <a:off x="8342722" y="1238569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7C872-E658-43D5-8F9D-56093ACA8257}"/>
              </a:ext>
            </a:extLst>
          </p:cNvPr>
          <p:cNvSpPr/>
          <p:nvPr/>
        </p:nvSpPr>
        <p:spPr>
          <a:xfrm>
            <a:off x="9089010" y="1230710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11F6F1-5F4E-4984-939F-9CF78B36B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48" y="2419356"/>
            <a:ext cx="2685714" cy="295238"/>
          </a:xfrm>
          <a:prstGeom prst="rect">
            <a:avLst/>
          </a:prstGeom>
        </p:spPr>
      </p:pic>
      <p:sp>
        <p:nvSpPr>
          <p:cNvPr id="10" name="Double Bracket 9">
            <a:extLst>
              <a:ext uri="{FF2B5EF4-FFF2-40B4-BE49-F238E27FC236}">
                <a16:creationId xmlns:a16="http://schemas.microsoft.com/office/drawing/2014/main" id="{E479B2A8-7EF5-4B99-A136-232D12E5C681}"/>
              </a:ext>
            </a:extLst>
          </p:cNvPr>
          <p:cNvSpPr/>
          <p:nvPr/>
        </p:nvSpPr>
        <p:spPr>
          <a:xfrm>
            <a:off x="3393649" y="1875934"/>
            <a:ext cx="4949073" cy="140459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472A3-B19F-4E0F-A737-01E2DDF90AA7}"/>
              </a:ext>
            </a:extLst>
          </p:cNvPr>
          <p:cNvSpPr txBox="1"/>
          <p:nvPr/>
        </p:nvSpPr>
        <p:spPr>
          <a:xfrm>
            <a:off x="4110088" y="3311581"/>
            <a:ext cx="336537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To Minimize the Loss: w1=w2</a:t>
            </a:r>
            <a:r>
              <a:rPr lang="en-US" dirty="0">
                <a:effectLst/>
              </a:rPr>
              <a:t>≈0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12C58-0D74-4445-B562-130189C6286B}"/>
              </a:ext>
            </a:extLst>
          </p:cNvPr>
          <p:cNvSpPr txBox="1"/>
          <p:nvPr/>
        </p:nvSpPr>
        <p:spPr>
          <a:xfrm>
            <a:off x="414780" y="3921551"/>
            <a:ext cx="15459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In General: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1CA5F2-572E-4916-81B0-96CA9474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80" y="4595425"/>
            <a:ext cx="4242350" cy="1050034"/>
          </a:xfrm>
          <a:prstGeom prst="rect">
            <a:avLst/>
          </a:prstGeom>
        </p:spPr>
      </p:pic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D7477E5-2918-45C0-8DE1-01F4C7BD4F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32" y="4734727"/>
            <a:ext cx="1333333" cy="771429"/>
          </a:xfrm>
          <a:prstGeom prst="rect">
            <a:avLst/>
          </a:prstGeom>
        </p:spPr>
      </p:pic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66E38FC7-5BEC-45B7-88F8-5E0DC9CA9209}"/>
              </a:ext>
            </a:extLst>
          </p:cNvPr>
          <p:cNvSpPr/>
          <p:nvPr/>
        </p:nvSpPr>
        <p:spPr>
          <a:xfrm>
            <a:off x="3241100" y="4410960"/>
            <a:ext cx="3665605" cy="159313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72AF70-99AC-49B9-88F0-C3C60AD1BFAE}"/>
              </a:ext>
            </a:extLst>
          </p:cNvPr>
          <p:cNvSpPr txBox="1"/>
          <p:nvPr/>
        </p:nvSpPr>
        <p:spPr>
          <a:xfrm>
            <a:off x="7957501" y="4100621"/>
            <a:ext cx="2248586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where, </a:t>
            </a:r>
            <a:r>
              <a:rPr lang="el-GR" dirty="0"/>
              <a:t>λ</a:t>
            </a:r>
            <a:r>
              <a:rPr lang="en-IN" dirty="0"/>
              <a:t> is a hyperparameter which can be tuned to get best result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7B7B8C-9DE3-4E39-B083-A82AA631D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0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79F94-3E47-4D09-A83E-AEBC88C0CCAD}"/>
              </a:ext>
            </a:extLst>
          </p:cNvPr>
          <p:cNvSpPr txBox="1"/>
          <p:nvPr/>
        </p:nvSpPr>
        <p:spPr>
          <a:xfrm>
            <a:off x="4309620" y="348792"/>
            <a:ext cx="357275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9E71D-32A6-4C1C-B932-2CCBD6AA38BD}"/>
              </a:ext>
            </a:extLst>
          </p:cNvPr>
          <p:cNvSpPr txBox="1"/>
          <p:nvPr/>
        </p:nvSpPr>
        <p:spPr>
          <a:xfrm>
            <a:off x="292231" y="1357460"/>
            <a:ext cx="22341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Our Loss Function: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2CDA2-8073-42C5-8E00-765E538E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92" y="2041958"/>
            <a:ext cx="4242350" cy="105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C3389-EC9A-435F-97B4-11783B7E1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01" y="1131166"/>
            <a:ext cx="3331385" cy="3693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56B768-6EFA-4FCC-B4D9-3466390DE4AB}"/>
              </a:ext>
            </a:extLst>
          </p:cNvPr>
          <p:cNvSpPr/>
          <p:nvPr/>
        </p:nvSpPr>
        <p:spPr>
          <a:xfrm>
            <a:off x="8342722" y="1238569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7C872-E658-43D5-8F9D-56093ACA8257}"/>
              </a:ext>
            </a:extLst>
          </p:cNvPr>
          <p:cNvSpPr/>
          <p:nvPr/>
        </p:nvSpPr>
        <p:spPr>
          <a:xfrm>
            <a:off x="9089010" y="1230710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11F6F1-5F4E-4984-939F-9CF78B36B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48" y="2419356"/>
            <a:ext cx="2685714" cy="295238"/>
          </a:xfrm>
          <a:prstGeom prst="rect">
            <a:avLst/>
          </a:prstGeom>
        </p:spPr>
      </p:pic>
      <p:sp>
        <p:nvSpPr>
          <p:cNvPr id="10" name="Double Bracket 9">
            <a:extLst>
              <a:ext uri="{FF2B5EF4-FFF2-40B4-BE49-F238E27FC236}">
                <a16:creationId xmlns:a16="http://schemas.microsoft.com/office/drawing/2014/main" id="{E479B2A8-7EF5-4B99-A136-232D12E5C681}"/>
              </a:ext>
            </a:extLst>
          </p:cNvPr>
          <p:cNvSpPr/>
          <p:nvPr/>
        </p:nvSpPr>
        <p:spPr>
          <a:xfrm>
            <a:off x="3393649" y="1875934"/>
            <a:ext cx="4949073" cy="140459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472A3-B19F-4E0F-A737-01E2DDF90AA7}"/>
              </a:ext>
            </a:extLst>
          </p:cNvPr>
          <p:cNvSpPr txBox="1"/>
          <p:nvPr/>
        </p:nvSpPr>
        <p:spPr>
          <a:xfrm>
            <a:off x="4110088" y="3311581"/>
            <a:ext cx="336537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To Minimize the Loss: w1=w2</a:t>
            </a:r>
            <a:r>
              <a:rPr lang="en-US" dirty="0">
                <a:effectLst/>
              </a:rPr>
              <a:t>≈0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12C58-0D74-4445-B562-130189C6286B}"/>
              </a:ext>
            </a:extLst>
          </p:cNvPr>
          <p:cNvSpPr txBox="1"/>
          <p:nvPr/>
        </p:nvSpPr>
        <p:spPr>
          <a:xfrm>
            <a:off x="414780" y="3921551"/>
            <a:ext cx="15459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In General: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1CA5F2-572E-4916-81B0-96CA9474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80" y="4595425"/>
            <a:ext cx="4242350" cy="1050034"/>
          </a:xfrm>
          <a:prstGeom prst="rect">
            <a:avLst/>
          </a:prstGeom>
        </p:spPr>
      </p:pic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D7477E5-2918-45C0-8DE1-01F4C7BD4F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32" y="4734727"/>
            <a:ext cx="1333333" cy="771429"/>
          </a:xfrm>
          <a:prstGeom prst="rect">
            <a:avLst/>
          </a:prstGeom>
        </p:spPr>
      </p:pic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66E38FC7-5BEC-45B7-88F8-5E0DC9CA9209}"/>
              </a:ext>
            </a:extLst>
          </p:cNvPr>
          <p:cNvSpPr/>
          <p:nvPr/>
        </p:nvSpPr>
        <p:spPr>
          <a:xfrm>
            <a:off x="3241100" y="4410960"/>
            <a:ext cx="3665605" cy="159313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D269D-A74C-45BB-9FB2-18D69033BE00}"/>
              </a:ext>
            </a:extLst>
          </p:cNvPr>
          <p:cNvSpPr txBox="1"/>
          <p:nvPr/>
        </p:nvSpPr>
        <p:spPr>
          <a:xfrm>
            <a:off x="2093925" y="6139876"/>
            <a:ext cx="595995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Trade off between Squared error and Magnitude of weights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F5C84C-A825-4ED1-8A2F-C53F42904F72}"/>
              </a:ext>
            </a:extLst>
          </p:cNvPr>
          <p:cNvCxnSpPr>
            <a:cxnSpLocks/>
          </p:cNvCxnSpPr>
          <p:nvPr/>
        </p:nvCxnSpPr>
        <p:spPr>
          <a:xfrm flipV="1">
            <a:off x="4590855" y="5382706"/>
            <a:ext cx="0" cy="68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E51A91-1728-48A6-AC3C-7AA4B1E70283}"/>
              </a:ext>
            </a:extLst>
          </p:cNvPr>
          <p:cNvCxnSpPr>
            <a:cxnSpLocks/>
          </p:cNvCxnSpPr>
          <p:nvPr/>
        </p:nvCxnSpPr>
        <p:spPr>
          <a:xfrm flipV="1">
            <a:off x="6504495" y="5391243"/>
            <a:ext cx="0" cy="67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72AF70-99AC-49B9-88F0-C3C60AD1BFAE}"/>
              </a:ext>
            </a:extLst>
          </p:cNvPr>
          <p:cNvSpPr txBox="1"/>
          <p:nvPr/>
        </p:nvSpPr>
        <p:spPr>
          <a:xfrm>
            <a:off x="7957501" y="4100621"/>
            <a:ext cx="2248586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where, </a:t>
            </a:r>
            <a:r>
              <a:rPr lang="el-GR" dirty="0"/>
              <a:t>λ</a:t>
            </a:r>
            <a:r>
              <a:rPr lang="en-IN" dirty="0"/>
              <a:t> is a hyperparameter which can be tuned to get best result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7B7B8C-9DE3-4E39-B083-A82AA631D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79F94-3E47-4D09-A83E-AEBC88C0CCAD}"/>
              </a:ext>
            </a:extLst>
          </p:cNvPr>
          <p:cNvSpPr txBox="1"/>
          <p:nvPr/>
        </p:nvSpPr>
        <p:spPr>
          <a:xfrm>
            <a:off x="4309620" y="348792"/>
            <a:ext cx="357275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9E71D-32A6-4C1C-B932-2CCBD6AA38BD}"/>
              </a:ext>
            </a:extLst>
          </p:cNvPr>
          <p:cNvSpPr txBox="1"/>
          <p:nvPr/>
        </p:nvSpPr>
        <p:spPr>
          <a:xfrm>
            <a:off x="292231" y="1357460"/>
            <a:ext cx="22341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Our Loss Function: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2CDA2-8073-42C5-8E00-765E538E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92" y="2041958"/>
            <a:ext cx="4242350" cy="105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C3389-EC9A-435F-97B4-11783B7E1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01" y="1131166"/>
            <a:ext cx="3331385" cy="3693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56B768-6EFA-4FCC-B4D9-3466390DE4AB}"/>
              </a:ext>
            </a:extLst>
          </p:cNvPr>
          <p:cNvSpPr/>
          <p:nvPr/>
        </p:nvSpPr>
        <p:spPr>
          <a:xfrm>
            <a:off x="8342722" y="1238569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7C872-E658-43D5-8F9D-56093ACA8257}"/>
              </a:ext>
            </a:extLst>
          </p:cNvPr>
          <p:cNvSpPr/>
          <p:nvPr/>
        </p:nvSpPr>
        <p:spPr>
          <a:xfrm>
            <a:off x="9089010" y="1230710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11F6F1-5F4E-4984-939F-9CF78B36B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48" y="2419356"/>
            <a:ext cx="2685714" cy="295238"/>
          </a:xfrm>
          <a:prstGeom prst="rect">
            <a:avLst/>
          </a:prstGeom>
        </p:spPr>
      </p:pic>
      <p:sp>
        <p:nvSpPr>
          <p:cNvPr id="10" name="Double Bracket 9">
            <a:extLst>
              <a:ext uri="{FF2B5EF4-FFF2-40B4-BE49-F238E27FC236}">
                <a16:creationId xmlns:a16="http://schemas.microsoft.com/office/drawing/2014/main" id="{E479B2A8-7EF5-4B99-A136-232D12E5C681}"/>
              </a:ext>
            </a:extLst>
          </p:cNvPr>
          <p:cNvSpPr/>
          <p:nvPr/>
        </p:nvSpPr>
        <p:spPr>
          <a:xfrm>
            <a:off x="3393649" y="1875934"/>
            <a:ext cx="4949073" cy="140459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472A3-B19F-4E0F-A737-01E2DDF90AA7}"/>
              </a:ext>
            </a:extLst>
          </p:cNvPr>
          <p:cNvSpPr txBox="1"/>
          <p:nvPr/>
        </p:nvSpPr>
        <p:spPr>
          <a:xfrm>
            <a:off x="4110088" y="3311581"/>
            <a:ext cx="336537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To Minimize the Loss: w1=w2</a:t>
            </a:r>
            <a:r>
              <a:rPr lang="en-US" dirty="0">
                <a:effectLst/>
              </a:rPr>
              <a:t>≈0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12C58-0D74-4445-B562-130189C6286B}"/>
              </a:ext>
            </a:extLst>
          </p:cNvPr>
          <p:cNvSpPr txBox="1"/>
          <p:nvPr/>
        </p:nvSpPr>
        <p:spPr>
          <a:xfrm>
            <a:off x="414780" y="3921551"/>
            <a:ext cx="15459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In General: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1CA5F2-572E-4916-81B0-96CA9474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80" y="4595425"/>
            <a:ext cx="4242350" cy="1050034"/>
          </a:xfrm>
          <a:prstGeom prst="rect">
            <a:avLst/>
          </a:prstGeom>
        </p:spPr>
      </p:pic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D7477E5-2918-45C0-8DE1-01F4C7BD4F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32" y="4734727"/>
            <a:ext cx="1333333" cy="771429"/>
          </a:xfrm>
          <a:prstGeom prst="rect">
            <a:avLst/>
          </a:prstGeom>
        </p:spPr>
      </p:pic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66E38FC7-5BEC-45B7-88F8-5E0DC9CA9209}"/>
              </a:ext>
            </a:extLst>
          </p:cNvPr>
          <p:cNvSpPr/>
          <p:nvPr/>
        </p:nvSpPr>
        <p:spPr>
          <a:xfrm>
            <a:off x="3241100" y="4410960"/>
            <a:ext cx="3665605" cy="159313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D269D-A74C-45BB-9FB2-18D69033BE00}"/>
              </a:ext>
            </a:extLst>
          </p:cNvPr>
          <p:cNvSpPr txBox="1"/>
          <p:nvPr/>
        </p:nvSpPr>
        <p:spPr>
          <a:xfrm>
            <a:off x="2093925" y="6139876"/>
            <a:ext cx="595995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Trade off between Squared error and Magnitude of weights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F5C84C-A825-4ED1-8A2F-C53F42904F72}"/>
              </a:ext>
            </a:extLst>
          </p:cNvPr>
          <p:cNvCxnSpPr>
            <a:cxnSpLocks/>
          </p:cNvCxnSpPr>
          <p:nvPr/>
        </p:nvCxnSpPr>
        <p:spPr>
          <a:xfrm flipV="1">
            <a:off x="4590855" y="5382706"/>
            <a:ext cx="0" cy="68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E51A91-1728-48A6-AC3C-7AA4B1E70283}"/>
              </a:ext>
            </a:extLst>
          </p:cNvPr>
          <p:cNvCxnSpPr>
            <a:cxnSpLocks/>
          </p:cNvCxnSpPr>
          <p:nvPr/>
        </p:nvCxnSpPr>
        <p:spPr>
          <a:xfrm flipV="1">
            <a:off x="6504495" y="5391243"/>
            <a:ext cx="0" cy="67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857BAF-6631-42C8-8B58-FB5F7FCCEAC2}"/>
              </a:ext>
            </a:extLst>
          </p:cNvPr>
          <p:cNvSpPr txBox="1"/>
          <p:nvPr/>
        </p:nvSpPr>
        <p:spPr>
          <a:xfrm>
            <a:off x="1985913" y="3915955"/>
            <a:ext cx="290345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L2 Regularization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72AF70-99AC-49B9-88F0-C3C60AD1BFAE}"/>
              </a:ext>
            </a:extLst>
          </p:cNvPr>
          <p:cNvSpPr txBox="1"/>
          <p:nvPr/>
        </p:nvSpPr>
        <p:spPr>
          <a:xfrm>
            <a:off x="7957501" y="4100621"/>
            <a:ext cx="2248586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where, </a:t>
            </a:r>
            <a:r>
              <a:rPr lang="el-GR" dirty="0"/>
              <a:t>λ</a:t>
            </a:r>
            <a:r>
              <a:rPr lang="en-IN" dirty="0"/>
              <a:t> is a hyperparameter which can be tuned to get best result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7B7B8C-9DE3-4E39-B083-A82AA631D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2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79F94-3E47-4D09-A83E-AEBC88C0CCAD}"/>
              </a:ext>
            </a:extLst>
          </p:cNvPr>
          <p:cNvSpPr txBox="1"/>
          <p:nvPr/>
        </p:nvSpPr>
        <p:spPr>
          <a:xfrm>
            <a:off x="4309620" y="348792"/>
            <a:ext cx="357275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9E71D-32A6-4C1C-B932-2CCBD6AA38BD}"/>
              </a:ext>
            </a:extLst>
          </p:cNvPr>
          <p:cNvSpPr txBox="1"/>
          <p:nvPr/>
        </p:nvSpPr>
        <p:spPr>
          <a:xfrm>
            <a:off x="292231" y="1357460"/>
            <a:ext cx="22341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Our Loss Function: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2CDA2-8073-42C5-8E00-765E538E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92" y="2041958"/>
            <a:ext cx="4242350" cy="105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C3389-EC9A-435F-97B4-11783B7E1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01" y="1131166"/>
            <a:ext cx="3331385" cy="3693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56B768-6EFA-4FCC-B4D9-3466390DE4AB}"/>
              </a:ext>
            </a:extLst>
          </p:cNvPr>
          <p:cNvSpPr/>
          <p:nvPr/>
        </p:nvSpPr>
        <p:spPr>
          <a:xfrm>
            <a:off x="8342722" y="1238569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7C872-E658-43D5-8F9D-56093ACA8257}"/>
              </a:ext>
            </a:extLst>
          </p:cNvPr>
          <p:cNvSpPr/>
          <p:nvPr/>
        </p:nvSpPr>
        <p:spPr>
          <a:xfrm>
            <a:off x="9089010" y="1230710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11F6F1-5F4E-4984-939F-9CF78B36B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48" y="2419356"/>
            <a:ext cx="2685714" cy="295238"/>
          </a:xfrm>
          <a:prstGeom prst="rect">
            <a:avLst/>
          </a:prstGeom>
        </p:spPr>
      </p:pic>
      <p:sp>
        <p:nvSpPr>
          <p:cNvPr id="10" name="Double Bracket 9">
            <a:extLst>
              <a:ext uri="{FF2B5EF4-FFF2-40B4-BE49-F238E27FC236}">
                <a16:creationId xmlns:a16="http://schemas.microsoft.com/office/drawing/2014/main" id="{E479B2A8-7EF5-4B99-A136-232D12E5C681}"/>
              </a:ext>
            </a:extLst>
          </p:cNvPr>
          <p:cNvSpPr/>
          <p:nvPr/>
        </p:nvSpPr>
        <p:spPr>
          <a:xfrm>
            <a:off x="3393649" y="1875934"/>
            <a:ext cx="4949073" cy="140459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472A3-B19F-4E0F-A737-01E2DDF90AA7}"/>
              </a:ext>
            </a:extLst>
          </p:cNvPr>
          <p:cNvSpPr txBox="1"/>
          <p:nvPr/>
        </p:nvSpPr>
        <p:spPr>
          <a:xfrm>
            <a:off x="4110088" y="3311581"/>
            <a:ext cx="336537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To Minimize the Loss: w1=w2</a:t>
            </a:r>
            <a:r>
              <a:rPr lang="en-US" dirty="0">
                <a:effectLst/>
              </a:rPr>
              <a:t>≈0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12C58-0D74-4445-B562-130189C6286B}"/>
              </a:ext>
            </a:extLst>
          </p:cNvPr>
          <p:cNvSpPr txBox="1"/>
          <p:nvPr/>
        </p:nvSpPr>
        <p:spPr>
          <a:xfrm>
            <a:off x="414780" y="3921551"/>
            <a:ext cx="15459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In General: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1CA5F2-572E-4916-81B0-96CA9474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80" y="4595425"/>
            <a:ext cx="4242350" cy="1050034"/>
          </a:xfrm>
          <a:prstGeom prst="rect">
            <a:avLst/>
          </a:prstGeom>
        </p:spPr>
      </p:pic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66E38FC7-5BEC-45B7-88F8-5E0DC9CA9209}"/>
              </a:ext>
            </a:extLst>
          </p:cNvPr>
          <p:cNvSpPr/>
          <p:nvPr/>
        </p:nvSpPr>
        <p:spPr>
          <a:xfrm>
            <a:off x="3241100" y="4410960"/>
            <a:ext cx="3665605" cy="159313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D269D-A74C-45BB-9FB2-18D69033BE00}"/>
              </a:ext>
            </a:extLst>
          </p:cNvPr>
          <p:cNvSpPr txBox="1"/>
          <p:nvPr/>
        </p:nvSpPr>
        <p:spPr>
          <a:xfrm>
            <a:off x="2093925" y="6139876"/>
            <a:ext cx="595995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Trade off between Squared error and Magnitude of weights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F5C84C-A825-4ED1-8A2F-C53F42904F72}"/>
              </a:ext>
            </a:extLst>
          </p:cNvPr>
          <p:cNvCxnSpPr>
            <a:cxnSpLocks/>
          </p:cNvCxnSpPr>
          <p:nvPr/>
        </p:nvCxnSpPr>
        <p:spPr>
          <a:xfrm flipV="1">
            <a:off x="4590855" y="5382706"/>
            <a:ext cx="0" cy="68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E51A91-1728-48A6-AC3C-7AA4B1E70283}"/>
              </a:ext>
            </a:extLst>
          </p:cNvPr>
          <p:cNvCxnSpPr>
            <a:cxnSpLocks/>
          </p:cNvCxnSpPr>
          <p:nvPr/>
        </p:nvCxnSpPr>
        <p:spPr>
          <a:xfrm flipV="1">
            <a:off x="6504495" y="5391243"/>
            <a:ext cx="0" cy="67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857BAF-6631-42C8-8B58-FB5F7FCCEAC2}"/>
              </a:ext>
            </a:extLst>
          </p:cNvPr>
          <p:cNvSpPr txBox="1"/>
          <p:nvPr/>
        </p:nvSpPr>
        <p:spPr>
          <a:xfrm>
            <a:off x="1985913" y="3915955"/>
            <a:ext cx="290345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L1 Regularization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72AF70-99AC-49B9-88F0-C3C60AD1BFAE}"/>
              </a:ext>
            </a:extLst>
          </p:cNvPr>
          <p:cNvSpPr txBox="1"/>
          <p:nvPr/>
        </p:nvSpPr>
        <p:spPr>
          <a:xfrm>
            <a:off x="7957501" y="4100621"/>
            <a:ext cx="2248586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where, </a:t>
            </a:r>
            <a:r>
              <a:rPr lang="el-GR" dirty="0"/>
              <a:t>λ</a:t>
            </a:r>
            <a:r>
              <a:rPr lang="en-IN" dirty="0"/>
              <a:t> is a hyperparameter which can be tuned to get best result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7B7B8C-9DE3-4E39-B083-A82AA631D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C51B8DD-C89E-4E61-ADB5-89FEF219E6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41" y="4736549"/>
            <a:ext cx="1419242" cy="7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32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34B1AA8-7909-4365-A80D-9A1D7D11E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600075"/>
            <a:ext cx="6153150" cy="5657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04EE3-8854-4819-A07E-3A63C36B8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0B8E54-E039-4986-83BF-20E1F7216FC3}"/>
              </a:ext>
            </a:extLst>
          </p:cNvPr>
          <p:cNvSpPr txBox="1"/>
          <p:nvPr/>
        </p:nvSpPr>
        <p:spPr>
          <a:xfrm>
            <a:off x="3902697" y="1168924"/>
            <a:ext cx="5184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600" dirty="0"/>
              <a:t>λ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298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85611-656F-4098-B79E-129B1989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4B20F6-64B9-4F1C-88F3-87ED6480D661}"/>
              </a:ext>
            </a:extLst>
          </p:cNvPr>
          <p:cNvSpPr txBox="1"/>
          <p:nvPr/>
        </p:nvSpPr>
        <p:spPr>
          <a:xfrm>
            <a:off x="168677" y="6027029"/>
            <a:ext cx="3107184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/>
              <a:t>Lecture By Arjun Pukale</a:t>
            </a:r>
          </a:p>
        </p:txBody>
      </p:sp>
    </p:spTree>
    <p:extLst>
      <p:ext uri="{BB962C8B-B14F-4D97-AF65-F5344CB8AC3E}">
        <p14:creationId xmlns:p14="http://schemas.microsoft.com/office/powerpoint/2010/main" val="82343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D3848-B2A3-44FB-A9E8-44999C55C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6" y="626740"/>
            <a:ext cx="4242350" cy="1050034"/>
          </a:xfrm>
          <a:prstGeom prst="rect">
            <a:avLst/>
          </a:prstGeom>
        </p:spPr>
      </p:pic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3C793AF-22CE-47C1-84A4-447F2555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28" y="766042"/>
            <a:ext cx="1333333" cy="77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6583E5-87F1-4EC5-837C-374CDF2C096C}"/>
              </a:ext>
            </a:extLst>
          </p:cNvPr>
          <p:cNvSpPr txBox="1"/>
          <p:nvPr/>
        </p:nvSpPr>
        <p:spPr>
          <a:xfrm>
            <a:off x="499619" y="2082164"/>
            <a:ext cx="4553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λ</a:t>
            </a:r>
            <a:r>
              <a:rPr lang="en-IN" dirty="0"/>
              <a:t> ≥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l-GR" dirty="0"/>
              <a:t>λ</a:t>
            </a:r>
            <a:r>
              <a:rPr lang="en-IN" dirty="0"/>
              <a:t> = 0: No 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</a:t>
            </a:r>
            <a:r>
              <a:rPr lang="el-GR" dirty="0"/>
              <a:t>λ</a:t>
            </a:r>
            <a:r>
              <a:rPr lang="en-IN" dirty="0"/>
              <a:t> =&gt; High Regularization (Increasing Bias)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 </a:t>
            </a:r>
            <a:r>
              <a:rPr lang="el-GR" dirty="0"/>
              <a:t>λ</a:t>
            </a:r>
            <a:r>
              <a:rPr lang="en-IN" dirty="0"/>
              <a:t> =&gt; Low Regularization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F4B5A1-14B4-4DE7-AD3A-FDAAD18B1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96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D3848-B2A3-44FB-A9E8-44999C55C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6" y="626740"/>
            <a:ext cx="4242350" cy="1050034"/>
          </a:xfrm>
          <a:prstGeom prst="rect">
            <a:avLst/>
          </a:prstGeom>
        </p:spPr>
      </p:pic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3C793AF-22CE-47C1-84A4-447F2555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28" y="766042"/>
            <a:ext cx="1333333" cy="77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6583E5-87F1-4EC5-837C-374CDF2C096C}"/>
              </a:ext>
            </a:extLst>
          </p:cNvPr>
          <p:cNvSpPr txBox="1"/>
          <p:nvPr/>
        </p:nvSpPr>
        <p:spPr>
          <a:xfrm>
            <a:off x="499619" y="2082164"/>
            <a:ext cx="4553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λ</a:t>
            </a:r>
            <a:r>
              <a:rPr lang="en-IN" dirty="0"/>
              <a:t> ≥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l-GR" dirty="0"/>
              <a:t>λ</a:t>
            </a:r>
            <a:r>
              <a:rPr lang="en-IN" dirty="0"/>
              <a:t> = 0: No 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</a:t>
            </a:r>
            <a:r>
              <a:rPr lang="el-GR" dirty="0"/>
              <a:t>λ</a:t>
            </a:r>
            <a:r>
              <a:rPr lang="en-IN" dirty="0"/>
              <a:t> =&gt; High Regularization (Increasing Bias)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 </a:t>
            </a:r>
            <a:r>
              <a:rPr lang="el-GR" dirty="0"/>
              <a:t>λ</a:t>
            </a:r>
            <a:r>
              <a:rPr lang="en-IN" dirty="0"/>
              <a:t> =&gt; Low Regularization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A67C9-0B80-45E2-9798-5BDC9F34A498}"/>
              </a:ext>
            </a:extLst>
          </p:cNvPr>
          <p:cNvSpPr txBox="1"/>
          <p:nvPr/>
        </p:nvSpPr>
        <p:spPr>
          <a:xfrm>
            <a:off x="641023" y="3930977"/>
            <a:ext cx="38461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So, How to find the best value of </a:t>
            </a:r>
            <a:r>
              <a:rPr lang="el-GR" dirty="0"/>
              <a:t>λ</a:t>
            </a:r>
            <a:r>
              <a:rPr lang="en-IN" dirty="0"/>
              <a:t> ???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746B7-0CD8-45C8-A3DC-28F51DADD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26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D3848-B2A3-44FB-A9E8-44999C55C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6" y="626740"/>
            <a:ext cx="4242350" cy="1050034"/>
          </a:xfrm>
          <a:prstGeom prst="rect">
            <a:avLst/>
          </a:prstGeom>
        </p:spPr>
      </p:pic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3C793AF-22CE-47C1-84A4-447F2555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28" y="766042"/>
            <a:ext cx="1333333" cy="77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6583E5-87F1-4EC5-837C-374CDF2C096C}"/>
              </a:ext>
            </a:extLst>
          </p:cNvPr>
          <p:cNvSpPr txBox="1"/>
          <p:nvPr/>
        </p:nvSpPr>
        <p:spPr>
          <a:xfrm>
            <a:off x="499619" y="2082164"/>
            <a:ext cx="4553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λ</a:t>
            </a:r>
            <a:r>
              <a:rPr lang="en-IN" dirty="0"/>
              <a:t> ≥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l-GR" dirty="0"/>
              <a:t>λ</a:t>
            </a:r>
            <a:r>
              <a:rPr lang="en-IN" dirty="0"/>
              <a:t> = 0: No 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</a:t>
            </a:r>
            <a:r>
              <a:rPr lang="el-GR" dirty="0"/>
              <a:t>λ</a:t>
            </a:r>
            <a:r>
              <a:rPr lang="en-IN" dirty="0"/>
              <a:t> =&gt; High Regularization (Increasing Bias)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 </a:t>
            </a:r>
            <a:r>
              <a:rPr lang="el-GR" dirty="0"/>
              <a:t>λ</a:t>
            </a:r>
            <a:r>
              <a:rPr lang="en-IN" dirty="0"/>
              <a:t> =&gt; Low Regularization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A67C9-0B80-45E2-9798-5BDC9F34A498}"/>
              </a:ext>
            </a:extLst>
          </p:cNvPr>
          <p:cNvSpPr txBox="1"/>
          <p:nvPr/>
        </p:nvSpPr>
        <p:spPr>
          <a:xfrm>
            <a:off x="641023" y="3930977"/>
            <a:ext cx="38461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So, How to find the best value of </a:t>
            </a:r>
            <a:r>
              <a:rPr lang="el-GR" dirty="0"/>
              <a:t>λ</a:t>
            </a:r>
            <a:r>
              <a:rPr lang="en-IN" dirty="0"/>
              <a:t> ???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19073-304C-4720-9EFC-0D1B69AA0FB1}"/>
              </a:ext>
            </a:extLst>
          </p:cNvPr>
          <p:cNvSpPr txBox="1"/>
          <p:nvPr/>
        </p:nvSpPr>
        <p:spPr>
          <a:xfrm>
            <a:off x="641022" y="4703975"/>
            <a:ext cx="33842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Divide the dataset into </a:t>
            </a:r>
          </a:p>
          <a:p>
            <a:r>
              <a:rPr lang="en-IN" dirty="0"/>
              <a:t>Train and Test/validation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C96C5-B0A0-4175-A076-446822541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0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D3848-B2A3-44FB-A9E8-44999C55C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6" y="626740"/>
            <a:ext cx="4242350" cy="1050034"/>
          </a:xfrm>
          <a:prstGeom prst="rect">
            <a:avLst/>
          </a:prstGeom>
        </p:spPr>
      </p:pic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3C793AF-22CE-47C1-84A4-447F2555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28" y="766042"/>
            <a:ext cx="1333333" cy="77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6583E5-87F1-4EC5-837C-374CDF2C096C}"/>
              </a:ext>
            </a:extLst>
          </p:cNvPr>
          <p:cNvSpPr txBox="1"/>
          <p:nvPr/>
        </p:nvSpPr>
        <p:spPr>
          <a:xfrm>
            <a:off x="499619" y="2082164"/>
            <a:ext cx="4553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λ</a:t>
            </a:r>
            <a:r>
              <a:rPr lang="en-IN" dirty="0"/>
              <a:t> ≥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l-GR" dirty="0"/>
              <a:t>λ</a:t>
            </a:r>
            <a:r>
              <a:rPr lang="en-IN" dirty="0"/>
              <a:t> = 0: No 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</a:t>
            </a:r>
            <a:r>
              <a:rPr lang="el-GR" dirty="0"/>
              <a:t>λ</a:t>
            </a:r>
            <a:r>
              <a:rPr lang="en-IN" dirty="0"/>
              <a:t> =&gt; High Regularization (Increasing Bias)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 </a:t>
            </a:r>
            <a:r>
              <a:rPr lang="el-GR" dirty="0"/>
              <a:t>λ</a:t>
            </a:r>
            <a:r>
              <a:rPr lang="en-IN" dirty="0"/>
              <a:t> =&gt; Low Regularization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A67C9-0B80-45E2-9798-5BDC9F34A498}"/>
              </a:ext>
            </a:extLst>
          </p:cNvPr>
          <p:cNvSpPr txBox="1"/>
          <p:nvPr/>
        </p:nvSpPr>
        <p:spPr>
          <a:xfrm>
            <a:off x="641023" y="3930977"/>
            <a:ext cx="38461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So, How to find the best value of </a:t>
            </a:r>
            <a:r>
              <a:rPr lang="el-GR" dirty="0"/>
              <a:t>λ</a:t>
            </a:r>
            <a:r>
              <a:rPr lang="en-IN" dirty="0"/>
              <a:t> ???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21DA75-45DD-4C5C-BC21-658372716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84" y="1958012"/>
            <a:ext cx="5782499" cy="35001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519073-304C-4720-9EFC-0D1B69AA0FB1}"/>
              </a:ext>
            </a:extLst>
          </p:cNvPr>
          <p:cNvSpPr txBox="1"/>
          <p:nvPr/>
        </p:nvSpPr>
        <p:spPr>
          <a:xfrm>
            <a:off x="641022" y="4703975"/>
            <a:ext cx="33842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Divide the dataset into </a:t>
            </a:r>
          </a:p>
          <a:p>
            <a:r>
              <a:rPr lang="en-IN" dirty="0"/>
              <a:t>Train and Test/validation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6521F-6E5C-44E2-9289-F97E6B18A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0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8BBC8-03BC-4B10-B6AB-4E855C09A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5433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17B46-BC92-47DB-AFE3-6717511F8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5" r="25252" b="19225"/>
          <a:stretch/>
        </p:blipFill>
        <p:spPr>
          <a:xfrm>
            <a:off x="461441" y="4355783"/>
            <a:ext cx="4832935" cy="1283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6F0A07-E83C-4FC8-A1DE-03103F054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16" y="4324716"/>
            <a:ext cx="6933883" cy="13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6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88864-2B12-49A1-9CCA-4F23F7E4798C}"/>
              </a:ext>
            </a:extLst>
          </p:cNvPr>
          <p:cNvSpPr txBox="1"/>
          <p:nvPr/>
        </p:nvSpPr>
        <p:spPr>
          <a:xfrm>
            <a:off x="2707064" y="2110858"/>
            <a:ext cx="677787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Regularization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211E4-B469-4924-BEC0-B11F8E4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8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76B9D1-39E2-427C-BA62-6071015689CA}"/>
              </a:ext>
            </a:extLst>
          </p:cNvPr>
          <p:cNvSpPr txBox="1"/>
          <p:nvPr/>
        </p:nvSpPr>
        <p:spPr>
          <a:xfrm>
            <a:off x="3663884" y="509047"/>
            <a:ext cx="486423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Understanding the problem of Overfitting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DEC5C9-80AA-4A71-A36B-B1FDC4C1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1" y="2076450"/>
            <a:ext cx="37052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09A311-2F37-4892-B327-915EA65D6A81}"/>
              </a:ext>
            </a:extLst>
          </p:cNvPr>
          <p:cNvSpPr txBox="1"/>
          <p:nvPr/>
        </p:nvSpPr>
        <p:spPr>
          <a:xfrm>
            <a:off x="1168924" y="1442301"/>
            <a:ext cx="23755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Original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BDAB9-70FD-4591-8E49-29A6C393D88A}"/>
              </a:ext>
            </a:extLst>
          </p:cNvPr>
          <p:cNvSpPr txBox="1"/>
          <p:nvPr/>
        </p:nvSpPr>
        <p:spPr>
          <a:xfrm>
            <a:off x="5030770" y="1442301"/>
            <a:ext cx="23755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Ideal 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039FE-67B7-4CB3-AF05-A61DE64526FD}"/>
              </a:ext>
            </a:extLst>
          </p:cNvPr>
          <p:cNvSpPr txBox="1"/>
          <p:nvPr/>
        </p:nvSpPr>
        <p:spPr>
          <a:xfrm>
            <a:off x="8963318" y="1442301"/>
            <a:ext cx="23755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Over Fit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64836F6-B957-4534-A07E-3CC58AA0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2133600"/>
            <a:ext cx="37052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D4FF559-7988-4D18-87F5-01883C75A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85" y="2076450"/>
            <a:ext cx="37052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CEB3AD68-3E56-499A-9C26-880970789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65" y="4781550"/>
            <a:ext cx="2346187" cy="369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2E8B8-97DD-4FE2-967A-BEDA96298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02" y="4747401"/>
            <a:ext cx="3331385" cy="369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A9B703-216E-46E4-A609-764E9864C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5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76B9D1-39E2-427C-BA62-6071015689CA}"/>
              </a:ext>
            </a:extLst>
          </p:cNvPr>
          <p:cNvSpPr txBox="1"/>
          <p:nvPr/>
        </p:nvSpPr>
        <p:spPr>
          <a:xfrm>
            <a:off x="3663884" y="509047"/>
            <a:ext cx="486423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Understanding the problem of Overfitting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DEC5C9-80AA-4A71-A36B-B1FDC4C1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1" y="2076450"/>
            <a:ext cx="37052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09A311-2F37-4892-B327-915EA65D6A81}"/>
              </a:ext>
            </a:extLst>
          </p:cNvPr>
          <p:cNvSpPr txBox="1"/>
          <p:nvPr/>
        </p:nvSpPr>
        <p:spPr>
          <a:xfrm>
            <a:off x="1168924" y="1442301"/>
            <a:ext cx="23755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Original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BDAB9-70FD-4591-8E49-29A6C393D88A}"/>
              </a:ext>
            </a:extLst>
          </p:cNvPr>
          <p:cNvSpPr txBox="1"/>
          <p:nvPr/>
        </p:nvSpPr>
        <p:spPr>
          <a:xfrm>
            <a:off x="5030770" y="1442301"/>
            <a:ext cx="23755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Ideal 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039FE-67B7-4CB3-AF05-A61DE64526FD}"/>
              </a:ext>
            </a:extLst>
          </p:cNvPr>
          <p:cNvSpPr txBox="1"/>
          <p:nvPr/>
        </p:nvSpPr>
        <p:spPr>
          <a:xfrm>
            <a:off x="8963318" y="1442301"/>
            <a:ext cx="23755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Over Fit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64836F6-B957-4534-A07E-3CC58AA0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2133600"/>
            <a:ext cx="37052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D4FF559-7988-4D18-87F5-01883C75A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85" y="2076450"/>
            <a:ext cx="37052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CEB3AD68-3E56-499A-9C26-880970789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65" y="4781550"/>
            <a:ext cx="2346187" cy="369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2E8B8-97DD-4FE2-967A-BEDA96298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02" y="4747401"/>
            <a:ext cx="3331385" cy="369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2F4149-F95B-4E8B-8FB4-C52A7B36EC18}"/>
              </a:ext>
            </a:extLst>
          </p:cNvPr>
          <p:cNvSpPr txBox="1"/>
          <p:nvPr/>
        </p:nvSpPr>
        <p:spPr>
          <a:xfrm>
            <a:off x="8804632" y="5415699"/>
            <a:ext cx="2692923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What if w1, w2 = 0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C96D5-6A6B-42C8-A514-22FD836BF2BF}"/>
              </a:ext>
            </a:extLst>
          </p:cNvPr>
          <p:cNvSpPr/>
          <p:nvPr/>
        </p:nvSpPr>
        <p:spPr>
          <a:xfrm>
            <a:off x="8870623" y="4854804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408F47-D2F5-403D-9654-C8A384E21268}"/>
              </a:ext>
            </a:extLst>
          </p:cNvPr>
          <p:cNvSpPr/>
          <p:nvPr/>
        </p:nvSpPr>
        <p:spPr>
          <a:xfrm>
            <a:off x="9616911" y="4846945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786675-5757-45AB-8F1B-CA2197229E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7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76B9D1-39E2-427C-BA62-6071015689CA}"/>
              </a:ext>
            </a:extLst>
          </p:cNvPr>
          <p:cNvSpPr txBox="1"/>
          <p:nvPr/>
        </p:nvSpPr>
        <p:spPr>
          <a:xfrm>
            <a:off x="3663884" y="509047"/>
            <a:ext cx="486423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Understanding the problem of Overfitting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DEC5C9-80AA-4A71-A36B-B1FDC4C1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1" y="2076450"/>
            <a:ext cx="37052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09A311-2F37-4892-B327-915EA65D6A81}"/>
              </a:ext>
            </a:extLst>
          </p:cNvPr>
          <p:cNvSpPr txBox="1"/>
          <p:nvPr/>
        </p:nvSpPr>
        <p:spPr>
          <a:xfrm>
            <a:off x="1168924" y="1442301"/>
            <a:ext cx="23755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Original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BDAB9-70FD-4591-8E49-29A6C393D88A}"/>
              </a:ext>
            </a:extLst>
          </p:cNvPr>
          <p:cNvSpPr txBox="1"/>
          <p:nvPr/>
        </p:nvSpPr>
        <p:spPr>
          <a:xfrm>
            <a:off x="5030770" y="1442301"/>
            <a:ext cx="23755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Ideal 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039FE-67B7-4CB3-AF05-A61DE64526FD}"/>
              </a:ext>
            </a:extLst>
          </p:cNvPr>
          <p:cNvSpPr txBox="1"/>
          <p:nvPr/>
        </p:nvSpPr>
        <p:spPr>
          <a:xfrm>
            <a:off x="8963318" y="1442301"/>
            <a:ext cx="23755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Over Fit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64836F6-B957-4534-A07E-3CC58AA0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2133600"/>
            <a:ext cx="37052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D4FF559-7988-4D18-87F5-01883C75A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85" y="2076450"/>
            <a:ext cx="37052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CEB3AD68-3E56-499A-9C26-880970789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65" y="4781550"/>
            <a:ext cx="2346187" cy="369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2E8B8-97DD-4FE2-967A-BEDA96298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02" y="4747401"/>
            <a:ext cx="3331385" cy="369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2F4149-F95B-4E8B-8FB4-C52A7B36EC18}"/>
              </a:ext>
            </a:extLst>
          </p:cNvPr>
          <p:cNvSpPr txBox="1"/>
          <p:nvPr/>
        </p:nvSpPr>
        <p:spPr>
          <a:xfrm>
            <a:off x="8804632" y="5415699"/>
            <a:ext cx="2692923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What if w1, w2 = 0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C96D5-6A6B-42C8-A514-22FD836BF2BF}"/>
              </a:ext>
            </a:extLst>
          </p:cNvPr>
          <p:cNvSpPr/>
          <p:nvPr/>
        </p:nvSpPr>
        <p:spPr>
          <a:xfrm>
            <a:off x="8870623" y="4854804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408F47-D2F5-403D-9654-C8A384E21268}"/>
              </a:ext>
            </a:extLst>
          </p:cNvPr>
          <p:cNvSpPr/>
          <p:nvPr/>
        </p:nvSpPr>
        <p:spPr>
          <a:xfrm>
            <a:off x="9616911" y="4846945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301A4B-5FD6-4B64-B598-C58E7BA7D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17" y="5841506"/>
            <a:ext cx="2371429" cy="314286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54E784CE-69E0-40CB-8E0C-A5ACFD6BA3CE}"/>
              </a:ext>
            </a:extLst>
          </p:cNvPr>
          <p:cNvSpPr/>
          <p:nvPr/>
        </p:nvSpPr>
        <p:spPr>
          <a:xfrm rot="4200986">
            <a:off x="8078770" y="5372349"/>
            <a:ext cx="339365" cy="904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786675-5757-45AB-8F1B-CA2197229E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2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76B9D1-39E2-427C-BA62-6071015689CA}"/>
              </a:ext>
            </a:extLst>
          </p:cNvPr>
          <p:cNvSpPr txBox="1"/>
          <p:nvPr/>
        </p:nvSpPr>
        <p:spPr>
          <a:xfrm>
            <a:off x="3663884" y="509047"/>
            <a:ext cx="486423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Understanding the problem of Overfitting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DEC5C9-80AA-4A71-A36B-B1FDC4C1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1" y="2076450"/>
            <a:ext cx="37052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09A311-2F37-4892-B327-915EA65D6A81}"/>
              </a:ext>
            </a:extLst>
          </p:cNvPr>
          <p:cNvSpPr txBox="1"/>
          <p:nvPr/>
        </p:nvSpPr>
        <p:spPr>
          <a:xfrm>
            <a:off x="1168924" y="1442301"/>
            <a:ext cx="23755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Original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BDAB9-70FD-4591-8E49-29A6C393D88A}"/>
              </a:ext>
            </a:extLst>
          </p:cNvPr>
          <p:cNvSpPr txBox="1"/>
          <p:nvPr/>
        </p:nvSpPr>
        <p:spPr>
          <a:xfrm>
            <a:off x="5030770" y="1442301"/>
            <a:ext cx="23755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Ideal 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039FE-67B7-4CB3-AF05-A61DE64526FD}"/>
              </a:ext>
            </a:extLst>
          </p:cNvPr>
          <p:cNvSpPr txBox="1"/>
          <p:nvPr/>
        </p:nvSpPr>
        <p:spPr>
          <a:xfrm>
            <a:off x="8963318" y="1442301"/>
            <a:ext cx="23755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Over Fit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64836F6-B957-4534-A07E-3CC58AA0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2133600"/>
            <a:ext cx="37052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D4FF559-7988-4D18-87F5-01883C75A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85" y="2076450"/>
            <a:ext cx="37052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CEB3AD68-3E56-499A-9C26-880970789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65" y="4781550"/>
            <a:ext cx="2346187" cy="369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2E8B8-97DD-4FE2-967A-BEDA96298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02" y="4747401"/>
            <a:ext cx="3331385" cy="369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2F4149-F95B-4E8B-8FB4-C52A7B36EC18}"/>
              </a:ext>
            </a:extLst>
          </p:cNvPr>
          <p:cNvSpPr txBox="1"/>
          <p:nvPr/>
        </p:nvSpPr>
        <p:spPr>
          <a:xfrm>
            <a:off x="8804632" y="5415699"/>
            <a:ext cx="2692923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What if w1, w2 = 0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C96D5-6A6B-42C8-A514-22FD836BF2BF}"/>
              </a:ext>
            </a:extLst>
          </p:cNvPr>
          <p:cNvSpPr/>
          <p:nvPr/>
        </p:nvSpPr>
        <p:spPr>
          <a:xfrm>
            <a:off x="8870623" y="4854804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408F47-D2F5-403D-9654-C8A384E21268}"/>
              </a:ext>
            </a:extLst>
          </p:cNvPr>
          <p:cNvSpPr/>
          <p:nvPr/>
        </p:nvSpPr>
        <p:spPr>
          <a:xfrm>
            <a:off x="9616911" y="4846945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301A4B-5FD6-4B64-B598-C58E7BA7D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17" y="5841506"/>
            <a:ext cx="2371429" cy="314286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54E784CE-69E0-40CB-8E0C-A5ACFD6BA3CE}"/>
              </a:ext>
            </a:extLst>
          </p:cNvPr>
          <p:cNvSpPr/>
          <p:nvPr/>
        </p:nvSpPr>
        <p:spPr>
          <a:xfrm rot="4200986">
            <a:off x="8078770" y="5372349"/>
            <a:ext cx="339365" cy="904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E1102-A735-4168-8044-E4B8E9A42ADF}"/>
              </a:ext>
            </a:extLst>
          </p:cNvPr>
          <p:cNvSpPr txBox="1"/>
          <p:nvPr/>
        </p:nvSpPr>
        <p:spPr>
          <a:xfrm>
            <a:off x="5092565" y="6275901"/>
            <a:ext cx="274110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Ideal Fit!!!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786675-5757-45AB-8F1B-CA2197229E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76B9D1-39E2-427C-BA62-6071015689CA}"/>
              </a:ext>
            </a:extLst>
          </p:cNvPr>
          <p:cNvSpPr txBox="1"/>
          <p:nvPr/>
        </p:nvSpPr>
        <p:spPr>
          <a:xfrm>
            <a:off x="3663884" y="509047"/>
            <a:ext cx="486423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Understanding the problem of Overfitting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DEC5C9-80AA-4A71-A36B-B1FDC4C1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1" y="2076450"/>
            <a:ext cx="37052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09A311-2F37-4892-B327-915EA65D6A81}"/>
              </a:ext>
            </a:extLst>
          </p:cNvPr>
          <p:cNvSpPr txBox="1"/>
          <p:nvPr/>
        </p:nvSpPr>
        <p:spPr>
          <a:xfrm>
            <a:off x="1168924" y="1442301"/>
            <a:ext cx="23755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Original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BDAB9-70FD-4591-8E49-29A6C393D88A}"/>
              </a:ext>
            </a:extLst>
          </p:cNvPr>
          <p:cNvSpPr txBox="1"/>
          <p:nvPr/>
        </p:nvSpPr>
        <p:spPr>
          <a:xfrm>
            <a:off x="5030770" y="1442301"/>
            <a:ext cx="23755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Ideal 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039FE-67B7-4CB3-AF05-A61DE64526FD}"/>
              </a:ext>
            </a:extLst>
          </p:cNvPr>
          <p:cNvSpPr txBox="1"/>
          <p:nvPr/>
        </p:nvSpPr>
        <p:spPr>
          <a:xfrm>
            <a:off x="8963318" y="1442301"/>
            <a:ext cx="23755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Over Fit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64836F6-B957-4534-A07E-3CC58AA0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2133600"/>
            <a:ext cx="37052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D4FF559-7988-4D18-87F5-01883C75A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85" y="2076450"/>
            <a:ext cx="37052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CEB3AD68-3E56-499A-9C26-880970789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65" y="4781550"/>
            <a:ext cx="2346187" cy="369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2E8B8-97DD-4FE2-967A-BEDA96298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02" y="4747401"/>
            <a:ext cx="3331385" cy="369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2F4149-F95B-4E8B-8FB4-C52A7B36EC18}"/>
              </a:ext>
            </a:extLst>
          </p:cNvPr>
          <p:cNvSpPr txBox="1"/>
          <p:nvPr/>
        </p:nvSpPr>
        <p:spPr>
          <a:xfrm>
            <a:off x="8804632" y="5415699"/>
            <a:ext cx="2692923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What if w1, w2 = 0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C96D5-6A6B-42C8-A514-22FD836BF2BF}"/>
              </a:ext>
            </a:extLst>
          </p:cNvPr>
          <p:cNvSpPr/>
          <p:nvPr/>
        </p:nvSpPr>
        <p:spPr>
          <a:xfrm>
            <a:off x="8870623" y="4854804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408F47-D2F5-403D-9654-C8A384E21268}"/>
              </a:ext>
            </a:extLst>
          </p:cNvPr>
          <p:cNvSpPr/>
          <p:nvPr/>
        </p:nvSpPr>
        <p:spPr>
          <a:xfrm>
            <a:off x="9616911" y="4846945"/>
            <a:ext cx="263950" cy="29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301A4B-5FD6-4B64-B598-C58E7BA7D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17" y="5841506"/>
            <a:ext cx="2371429" cy="314286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54E784CE-69E0-40CB-8E0C-A5ACFD6BA3CE}"/>
              </a:ext>
            </a:extLst>
          </p:cNvPr>
          <p:cNvSpPr/>
          <p:nvPr/>
        </p:nvSpPr>
        <p:spPr>
          <a:xfrm rot="4200986">
            <a:off x="8078770" y="5372349"/>
            <a:ext cx="339365" cy="904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E1102-A735-4168-8044-E4B8E9A42ADF}"/>
              </a:ext>
            </a:extLst>
          </p:cNvPr>
          <p:cNvSpPr txBox="1"/>
          <p:nvPr/>
        </p:nvSpPr>
        <p:spPr>
          <a:xfrm>
            <a:off x="5092565" y="6275901"/>
            <a:ext cx="274110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Ideal Fit!!!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786675-5757-45AB-8F1B-CA2197229E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5CA24E-48C9-4C16-98C5-028044400F9F}"/>
              </a:ext>
            </a:extLst>
          </p:cNvPr>
          <p:cNvSpPr txBox="1"/>
          <p:nvPr/>
        </p:nvSpPr>
        <p:spPr>
          <a:xfrm>
            <a:off x="725864" y="5150883"/>
            <a:ext cx="3073138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But How the model will do this by its own?</a:t>
            </a:r>
          </a:p>
        </p:txBody>
      </p:sp>
    </p:spTree>
    <p:extLst>
      <p:ext uri="{BB962C8B-B14F-4D97-AF65-F5344CB8AC3E}">
        <p14:creationId xmlns:p14="http://schemas.microsoft.com/office/powerpoint/2010/main" val="115344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79F94-3E47-4D09-A83E-AEBC88C0CCAD}"/>
              </a:ext>
            </a:extLst>
          </p:cNvPr>
          <p:cNvSpPr txBox="1"/>
          <p:nvPr/>
        </p:nvSpPr>
        <p:spPr>
          <a:xfrm>
            <a:off x="4309620" y="348792"/>
            <a:ext cx="357275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Regularization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EB0F33-C0F3-470F-A934-A96EF6E0E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9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467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Pukale</dc:creator>
  <cp:lastModifiedBy>Arjun Pukale</cp:lastModifiedBy>
  <cp:revision>13</cp:revision>
  <dcterms:created xsi:type="dcterms:W3CDTF">2020-06-21T09:36:40Z</dcterms:created>
  <dcterms:modified xsi:type="dcterms:W3CDTF">2020-06-21T12:31:18Z</dcterms:modified>
</cp:coreProperties>
</file>