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9" r:id="rId5"/>
    <p:sldId id="286" r:id="rId6"/>
    <p:sldId id="303" r:id="rId7"/>
    <p:sldId id="285" r:id="rId8"/>
    <p:sldId id="281" r:id="rId9"/>
    <p:sldId id="289" r:id="rId10"/>
    <p:sldId id="290" r:id="rId11"/>
    <p:sldId id="288" r:id="rId12"/>
    <p:sldId id="278" r:id="rId13"/>
    <p:sldId id="293" r:id="rId14"/>
    <p:sldId id="292" r:id="rId15"/>
    <p:sldId id="291" r:id="rId16"/>
    <p:sldId id="295" r:id="rId17"/>
    <p:sldId id="294" r:id="rId18"/>
    <p:sldId id="283" r:id="rId19"/>
    <p:sldId id="296" r:id="rId20"/>
    <p:sldId id="297" r:id="rId21"/>
    <p:sldId id="304" r:id="rId22"/>
    <p:sldId id="298" r:id="rId23"/>
    <p:sldId id="301" r:id="rId24"/>
    <p:sldId id="300" r:id="rId25"/>
    <p:sldId id="299" r:id="rId26"/>
    <p:sldId id="302" r:id="rId27"/>
    <p:sldId id="305" r:id="rId28"/>
    <p:sldId id="306" r:id="rId29"/>
    <p:sldId id="30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BFC3-E1D8-45B1-8EBF-F8828FA7E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FCAEA-5AF9-4001-B53C-4EF23F4F3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D0093-5EB7-4285-90A7-D5A77466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71B3-A5A4-4B1A-96BA-DF4D8A647B7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A43FA-35AA-4DE3-A4C6-74D6B9B1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9CFD7-98DF-4628-9E3B-8AF67691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63F5-C83C-4672-9EC2-78BE33D60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7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4DFD-CFAB-4B11-9A27-B006BC3A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4224E-71D0-4AD2-B5DE-2511A8C6C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5D3DE-6AB4-4814-893F-BBB3B53C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71B3-A5A4-4B1A-96BA-DF4D8A647B7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6BFB0-CFD0-47E0-AD7E-E468B644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3E607-54CB-4F30-A523-32768465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63F5-C83C-4672-9EC2-78BE33D60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08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38481-51AF-4C82-B71B-1E7351009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8D46B-886A-442C-936B-7EC626A95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5533F-4C60-404D-8656-E031FE84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71B3-A5A4-4B1A-96BA-DF4D8A647B7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4E2E8-02B2-4A3D-A452-6F9F4894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39BDE-A002-46AA-8F69-15BC37B5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63F5-C83C-4672-9EC2-78BE33D60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66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9AAA-B22E-48BA-9D89-0D00C15E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B0A6-7999-4B5E-B70E-981A444A8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73864-1484-4B39-9C34-8A4E9C56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71B3-A5A4-4B1A-96BA-DF4D8A647B7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19987-8358-4F33-A0B4-9E2FFB5D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163EB-1DF8-4328-BA35-89417941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63F5-C83C-4672-9EC2-78BE33D60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00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C8F3-CA24-46E5-9FD7-8CE0BD3D1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45BCA-05E0-4C79-9D65-CF3487E09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20F31-05F7-4F3D-8A93-37F62C0E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71B3-A5A4-4B1A-96BA-DF4D8A647B7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84BE1-8FB9-4FFD-83BF-5C625AF3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08254-0D86-474D-8ED1-70735AA9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63F5-C83C-4672-9EC2-78BE33D60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61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A1FC-070D-4F30-9252-64F186C9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36740-F04B-44DA-BA52-33B6F3C9F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F2523-2C0F-4247-A0BA-3EFF15B23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36FE0-9F32-494D-8325-A984A0F1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71B3-A5A4-4B1A-96BA-DF4D8A647B7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59FEB-9DC1-473A-B4A6-62AA7DF9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09DDA-0D6D-4AA1-9451-24C4CE4A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63F5-C83C-4672-9EC2-78BE33D60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73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EF7D-3B0F-4DB0-A81B-74A43448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05CD1-6D5F-4C60-8EA0-DD507B9BE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9BBFD-CA79-42CE-8316-A88AD1E6E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35B08-C405-41F7-BE5D-457F27F5D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90DB1-60B4-4410-9C18-5E2D74FBD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DFB18-4EDD-440F-8C85-4505F966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71B3-A5A4-4B1A-96BA-DF4D8A647B7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08F57-6A61-47A9-BF96-3680802C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E085D-AC95-4604-A4A2-DCAF8137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63F5-C83C-4672-9EC2-78BE33D60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81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AF2D-5102-413B-B5D1-E6C8DC3B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F4B70-78A9-416C-8EE0-461ED5A8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71B3-A5A4-4B1A-96BA-DF4D8A647B7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58C32-368B-4205-AB44-5578918F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C1611-E64F-49D8-ADEE-2A23F633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63F5-C83C-4672-9EC2-78BE33D60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54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4A16F-C79F-41FC-B768-19A61CD1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71B3-A5A4-4B1A-96BA-DF4D8A647B7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7CF876-3DA3-4AAF-89CA-9DF81844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9CFE9-A019-416F-84B5-651C6E2C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63F5-C83C-4672-9EC2-78BE33D60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7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412F-E4C8-40D7-88BB-AD935096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D59FE-F29A-4CC4-87C9-4ECFB610F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F1C01-4CD5-470E-BD68-E398931C8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6B662-A476-4C8A-9862-BC8889FB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71B3-A5A4-4B1A-96BA-DF4D8A647B7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1F2CC-C5D7-464C-A279-33340F20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875E2-7F68-4F6F-9105-F450FA02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63F5-C83C-4672-9EC2-78BE33D60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87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A9AC-AD7D-4C77-A88F-1A20BAC4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9E7DC-8E82-4F84-9C37-5AAC1C12E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39225-4541-41D3-A573-B75E9CE76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658C9-56A9-4AF3-8AAA-C059620B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71B3-A5A4-4B1A-96BA-DF4D8A647B7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24EAE-F6E3-4FBC-9CB3-D4DC1D0E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49BD6-155A-405E-941F-933591D7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63F5-C83C-4672-9EC2-78BE33D60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01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AFC13-441B-4039-B181-7B22D7AD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C206D-F44C-45B7-ABE5-C4E4704CB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A81D1-6E03-4A98-B6F5-ED9AEE1A5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571B3-A5A4-4B1A-96BA-DF4D8A647B7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AC425-F16F-4E39-A479-FD73C492F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C6BBE-4D6C-4022-8633-CADD7B394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C63F5-C83C-4672-9EC2-78BE33D60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31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70.png"/><Relationship Id="rId9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9.png"/><Relationship Id="rId4" Type="http://schemas.openxmlformats.org/officeDocument/2006/relationships/image" Target="../media/image170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30.png"/><Relationship Id="rId5" Type="http://schemas.openxmlformats.org/officeDocument/2006/relationships/image" Target="../media/image18.png"/><Relationship Id="rId1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19.png"/><Relationship Id="rId10" Type="http://schemas.openxmlformats.org/officeDocument/2006/relationships/image" Target="../media/image28.png"/><Relationship Id="rId4" Type="http://schemas.openxmlformats.org/officeDocument/2006/relationships/image" Target="../media/image9.png"/><Relationship Id="rId9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12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9.png"/><Relationship Id="rId5" Type="http://schemas.openxmlformats.org/officeDocument/2006/relationships/image" Target="../media/image19.png"/><Relationship Id="rId10" Type="http://schemas.openxmlformats.org/officeDocument/2006/relationships/image" Target="../media/image28.png"/><Relationship Id="rId4" Type="http://schemas.openxmlformats.org/officeDocument/2006/relationships/image" Target="../media/image9.png"/><Relationship Id="rId9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285611-656F-4098-B79E-129B19896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65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DC422D-7D51-4CBC-85B7-E6639E0668CC}"/>
              </a:ext>
            </a:extLst>
          </p:cNvPr>
          <p:cNvSpPr/>
          <p:nvPr/>
        </p:nvSpPr>
        <p:spPr>
          <a:xfrm>
            <a:off x="349898" y="4230526"/>
            <a:ext cx="2640563" cy="369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2211E4-B469-4924-BEC0-B11F8E437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3545CC-6573-4420-9186-937FE2B3A630}"/>
              </a:ext>
            </a:extLst>
          </p:cNvPr>
          <p:cNvSpPr/>
          <p:nvPr/>
        </p:nvSpPr>
        <p:spPr>
          <a:xfrm>
            <a:off x="466531" y="457199"/>
            <a:ext cx="1912775" cy="485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F222A-D5C5-4374-B1D3-EBF63EC61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63" y="1187032"/>
            <a:ext cx="1912776" cy="24542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3E33B3-E07E-461F-96CF-A607EC82E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101" y="1163585"/>
            <a:ext cx="5406122" cy="32516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9EDB795-51AB-4817-B791-C559CD5B5339}"/>
              </a:ext>
            </a:extLst>
          </p:cNvPr>
          <p:cNvSpPr txBox="1"/>
          <p:nvPr/>
        </p:nvSpPr>
        <p:spPr>
          <a:xfrm>
            <a:off x="667138" y="4230526"/>
            <a:ext cx="192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What Is The Task?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9CCEFD-C757-4580-B58E-353119532BF2}"/>
              </a:ext>
            </a:extLst>
          </p:cNvPr>
          <p:cNvSpPr/>
          <p:nvPr/>
        </p:nvSpPr>
        <p:spPr>
          <a:xfrm>
            <a:off x="275253" y="5490315"/>
            <a:ext cx="2985796" cy="4851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Classification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0B009E-3FFA-4468-A23D-793D31F4CC77}"/>
              </a:ext>
            </a:extLst>
          </p:cNvPr>
          <p:cNvSpPr/>
          <p:nvPr/>
        </p:nvSpPr>
        <p:spPr>
          <a:xfrm>
            <a:off x="4520682" y="4981796"/>
            <a:ext cx="5307895" cy="15022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After Training the model, given it an input ‘x’, it must tell whether this point belongs to class 1 ( y = 1) or class 0 (y = 0)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FC6909-27B8-4891-A824-15F989B6D522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 flipV="1">
            <a:off x="3261049" y="5732910"/>
            <a:ext cx="125963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306A0089-82D1-493A-A8B0-5C89A6B9D13D}"/>
              </a:ext>
            </a:extLst>
          </p:cNvPr>
          <p:cNvSpPr/>
          <p:nvPr/>
        </p:nvSpPr>
        <p:spPr>
          <a:xfrm>
            <a:off x="6466114" y="3530469"/>
            <a:ext cx="382555" cy="323073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75199FA6-F17B-4653-B782-7EA9D0FCECE5}"/>
              </a:ext>
            </a:extLst>
          </p:cNvPr>
          <p:cNvSpPr/>
          <p:nvPr/>
        </p:nvSpPr>
        <p:spPr>
          <a:xfrm>
            <a:off x="5218922" y="3530469"/>
            <a:ext cx="382555" cy="323073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C991BD54-B2A3-4490-B3BF-28FCBC354A82}"/>
              </a:ext>
            </a:extLst>
          </p:cNvPr>
          <p:cNvSpPr/>
          <p:nvPr/>
        </p:nvSpPr>
        <p:spPr>
          <a:xfrm>
            <a:off x="8279363" y="3530468"/>
            <a:ext cx="382555" cy="323073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hought Bubble: Cloud 29">
            <a:extLst>
              <a:ext uri="{FF2B5EF4-FFF2-40B4-BE49-F238E27FC236}">
                <a16:creationId xmlns:a16="http://schemas.microsoft.com/office/drawing/2014/main" id="{4AF62E93-2DB9-4D43-835B-94C76C522E1C}"/>
              </a:ext>
            </a:extLst>
          </p:cNvPr>
          <p:cNvSpPr/>
          <p:nvPr/>
        </p:nvSpPr>
        <p:spPr>
          <a:xfrm>
            <a:off x="8177223" y="2762032"/>
            <a:ext cx="1233197" cy="651923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6"/>
                </a:solidFill>
              </a:rPr>
              <a:t>0</a:t>
            </a:r>
            <a:r>
              <a:rPr lang="en-IN" sz="1600" dirty="0"/>
              <a:t> or </a:t>
            </a:r>
            <a:r>
              <a:rPr lang="en-IN" sz="1600" dirty="0">
                <a:solidFill>
                  <a:srgbClr val="FF0000"/>
                </a:solidFill>
              </a:rPr>
              <a:t>1</a:t>
            </a:r>
            <a:r>
              <a:rPr lang="en-IN" sz="1600" dirty="0"/>
              <a:t>?</a:t>
            </a:r>
          </a:p>
        </p:txBody>
      </p:sp>
      <p:sp>
        <p:nvSpPr>
          <p:cNvPr id="31" name="Thought Bubble: Cloud 30">
            <a:extLst>
              <a:ext uri="{FF2B5EF4-FFF2-40B4-BE49-F238E27FC236}">
                <a16:creationId xmlns:a16="http://schemas.microsoft.com/office/drawing/2014/main" id="{A6AA0C3F-48B3-4D8B-ABD1-7CB5303D3B3F}"/>
              </a:ext>
            </a:extLst>
          </p:cNvPr>
          <p:cNvSpPr/>
          <p:nvPr/>
        </p:nvSpPr>
        <p:spPr>
          <a:xfrm>
            <a:off x="5135998" y="2762031"/>
            <a:ext cx="1233197" cy="651923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6"/>
                </a:solidFill>
              </a:rPr>
              <a:t>0</a:t>
            </a:r>
            <a:r>
              <a:rPr lang="en-IN" sz="1600" dirty="0"/>
              <a:t> or </a:t>
            </a:r>
            <a:r>
              <a:rPr lang="en-IN" sz="1600" dirty="0">
                <a:solidFill>
                  <a:srgbClr val="FF0000"/>
                </a:solidFill>
              </a:rPr>
              <a:t>1</a:t>
            </a:r>
            <a:r>
              <a:rPr lang="en-IN" sz="1600" dirty="0"/>
              <a:t>?</a:t>
            </a:r>
          </a:p>
        </p:txBody>
      </p:sp>
      <p:sp>
        <p:nvSpPr>
          <p:cNvPr id="32" name="Thought Bubble: Cloud 31">
            <a:extLst>
              <a:ext uri="{FF2B5EF4-FFF2-40B4-BE49-F238E27FC236}">
                <a16:creationId xmlns:a16="http://schemas.microsoft.com/office/drawing/2014/main" id="{0515A7EC-DCB6-44A4-9CCB-EA3FC21C8564}"/>
              </a:ext>
            </a:extLst>
          </p:cNvPr>
          <p:cNvSpPr/>
          <p:nvPr/>
        </p:nvSpPr>
        <p:spPr>
          <a:xfrm>
            <a:off x="6466114" y="2777076"/>
            <a:ext cx="1233197" cy="651923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6"/>
                </a:solidFill>
              </a:rPr>
              <a:t>0</a:t>
            </a:r>
            <a:r>
              <a:rPr lang="en-IN" sz="1600" dirty="0"/>
              <a:t> or </a:t>
            </a:r>
            <a:r>
              <a:rPr lang="en-IN" sz="1600" dirty="0">
                <a:solidFill>
                  <a:srgbClr val="FF0000"/>
                </a:solidFill>
              </a:rPr>
              <a:t>1</a:t>
            </a:r>
            <a:r>
              <a:rPr lang="en-IN" sz="1600" dirty="0"/>
              <a:t>?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817A66-0FA1-40DB-9895-4D38DAA7EDFE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628191" y="4599858"/>
            <a:ext cx="1" cy="8904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7AE5DA-544B-40EC-A99D-D4A15CF992EE}"/>
              </a:ext>
            </a:extLst>
          </p:cNvPr>
          <p:cNvSpPr txBox="1"/>
          <p:nvPr/>
        </p:nvSpPr>
        <p:spPr>
          <a:xfrm>
            <a:off x="6673468" y="426580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  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87A0A4-0280-4399-9CBB-46D3BA8EDCBA}"/>
              </a:ext>
            </a:extLst>
          </p:cNvPr>
          <p:cNvSpPr txBox="1"/>
          <p:nvPr/>
        </p:nvSpPr>
        <p:spPr>
          <a:xfrm>
            <a:off x="3884663" y="240251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78105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DC422D-7D51-4CBC-85B7-E6639E0668CC}"/>
              </a:ext>
            </a:extLst>
          </p:cNvPr>
          <p:cNvSpPr/>
          <p:nvPr/>
        </p:nvSpPr>
        <p:spPr>
          <a:xfrm>
            <a:off x="349898" y="4230526"/>
            <a:ext cx="2640563" cy="369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2211E4-B469-4924-BEC0-B11F8E437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3545CC-6573-4420-9186-937FE2B3A630}"/>
              </a:ext>
            </a:extLst>
          </p:cNvPr>
          <p:cNvSpPr/>
          <p:nvPr/>
        </p:nvSpPr>
        <p:spPr>
          <a:xfrm>
            <a:off x="466531" y="457199"/>
            <a:ext cx="1912775" cy="485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F222A-D5C5-4374-B1D3-EBF63EC61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63" y="1187032"/>
            <a:ext cx="1912776" cy="24542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3E33B3-E07E-461F-96CF-A607EC82E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101" y="1163585"/>
            <a:ext cx="5406122" cy="32516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9EDB795-51AB-4817-B791-C559CD5B5339}"/>
              </a:ext>
            </a:extLst>
          </p:cNvPr>
          <p:cNvSpPr txBox="1"/>
          <p:nvPr/>
        </p:nvSpPr>
        <p:spPr>
          <a:xfrm>
            <a:off x="667138" y="4230526"/>
            <a:ext cx="192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What Is The Task?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9CCEFD-C757-4580-B58E-353119532BF2}"/>
              </a:ext>
            </a:extLst>
          </p:cNvPr>
          <p:cNvSpPr/>
          <p:nvPr/>
        </p:nvSpPr>
        <p:spPr>
          <a:xfrm>
            <a:off x="275253" y="5490315"/>
            <a:ext cx="2985796" cy="4851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Classification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0B009E-3FFA-4468-A23D-793D31F4CC77}"/>
              </a:ext>
            </a:extLst>
          </p:cNvPr>
          <p:cNvSpPr/>
          <p:nvPr/>
        </p:nvSpPr>
        <p:spPr>
          <a:xfrm>
            <a:off x="4520682" y="4981796"/>
            <a:ext cx="5307895" cy="15022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After Training the model, given it an input ‘x’, it must tell whether this point belongs to class 1 ( y = 1) or class 0 (y = 0)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FC6909-27B8-4891-A824-15F989B6D522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 flipV="1">
            <a:off x="3261049" y="5732910"/>
            <a:ext cx="125963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306A0089-82D1-493A-A8B0-5C89A6B9D13D}"/>
              </a:ext>
            </a:extLst>
          </p:cNvPr>
          <p:cNvSpPr/>
          <p:nvPr/>
        </p:nvSpPr>
        <p:spPr>
          <a:xfrm>
            <a:off x="6466114" y="3530469"/>
            <a:ext cx="382555" cy="323073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75199FA6-F17B-4653-B782-7EA9D0FCECE5}"/>
              </a:ext>
            </a:extLst>
          </p:cNvPr>
          <p:cNvSpPr/>
          <p:nvPr/>
        </p:nvSpPr>
        <p:spPr>
          <a:xfrm>
            <a:off x="5218922" y="3530469"/>
            <a:ext cx="382555" cy="323073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C991BD54-B2A3-4490-B3BF-28FCBC354A82}"/>
              </a:ext>
            </a:extLst>
          </p:cNvPr>
          <p:cNvSpPr/>
          <p:nvPr/>
        </p:nvSpPr>
        <p:spPr>
          <a:xfrm>
            <a:off x="8279363" y="3530468"/>
            <a:ext cx="382555" cy="323073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hought Bubble: Cloud 29">
            <a:extLst>
              <a:ext uri="{FF2B5EF4-FFF2-40B4-BE49-F238E27FC236}">
                <a16:creationId xmlns:a16="http://schemas.microsoft.com/office/drawing/2014/main" id="{4AF62E93-2DB9-4D43-835B-94C76C522E1C}"/>
              </a:ext>
            </a:extLst>
          </p:cNvPr>
          <p:cNvSpPr/>
          <p:nvPr/>
        </p:nvSpPr>
        <p:spPr>
          <a:xfrm>
            <a:off x="8177223" y="2762032"/>
            <a:ext cx="1233197" cy="651923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6"/>
                </a:solidFill>
              </a:rPr>
              <a:t>0</a:t>
            </a:r>
            <a:r>
              <a:rPr lang="en-IN" sz="1600" dirty="0"/>
              <a:t> or </a:t>
            </a:r>
            <a:r>
              <a:rPr lang="en-IN" sz="1600" dirty="0">
                <a:solidFill>
                  <a:srgbClr val="FF0000"/>
                </a:solidFill>
              </a:rPr>
              <a:t>1</a:t>
            </a:r>
            <a:r>
              <a:rPr lang="en-IN" sz="1600" dirty="0"/>
              <a:t>?</a:t>
            </a:r>
          </a:p>
        </p:txBody>
      </p:sp>
      <p:sp>
        <p:nvSpPr>
          <p:cNvPr id="31" name="Thought Bubble: Cloud 30">
            <a:extLst>
              <a:ext uri="{FF2B5EF4-FFF2-40B4-BE49-F238E27FC236}">
                <a16:creationId xmlns:a16="http://schemas.microsoft.com/office/drawing/2014/main" id="{A6AA0C3F-48B3-4D8B-ABD1-7CB5303D3B3F}"/>
              </a:ext>
            </a:extLst>
          </p:cNvPr>
          <p:cNvSpPr/>
          <p:nvPr/>
        </p:nvSpPr>
        <p:spPr>
          <a:xfrm>
            <a:off x="5135998" y="2762031"/>
            <a:ext cx="1233197" cy="651923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6"/>
                </a:solidFill>
              </a:rPr>
              <a:t>0</a:t>
            </a:r>
            <a:r>
              <a:rPr lang="en-IN" sz="1600" dirty="0"/>
              <a:t> or </a:t>
            </a:r>
            <a:r>
              <a:rPr lang="en-IN" sz="1600" dirty="0">
                <a:solidFill>
                  <a:srgbClr val="FF0000"/>
                </a:solidFill>
              </a:rPr>
              <a:t>1</a:t>
            </a:r>
            <a:r>
              <a:rPr lang="en-IN" sz="1600" dirty="0"/>
              <a:t>?</a:t>
            </a:r>
          </a:p>
        </p:txBody>
      </p:sp>
      <p:sp>
        <p:nvSpPr>
          <p:cNvPr id="32" name="Thought Bubble: Cloud 31">
            <a:extLst>
              <a:ext uri="{FF2B5EF4-FFF2-40B4-BE49-F238E27FC236}">
                <a16:creationId xmlns:a16="http://schemas.microsoft.com/office/drawing/2014/main" id="{0515A7EC-DCB6-44A4-9CCB-EA3FC21C8564}"/>
              </a:ext>
            </a:extLst>
          </p:cNvPr>
          <p:cNvSpPr/>
          <p:nvPr/>
        </p:nvSpPr>
        <p:spPr>
          <a:xfrm>
            <a:off x="6466114" y="2777076"/>
            <a:ext cx="1233197" cy="651923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6"/>
                </a:solidFill>
              </a:rPr>
              <a:t>0</a:t>
            </a:r>
            <a:r>
              <a:rPr lang="en-IN" sz="1600" dirty="0"/>
              <a:t> or </a:t>
            </a:r>
            <a:r>
              <a:rPr lang="en-IN" sz="1600" dirty="0">
                <a:solidFill>
                  <a:srgbClr val="FF0000"/>
                </a:solidFill>
              </a:rPr>
              <a:t>1</a:t>
            </a:r>
            <a:r>
              <a:rPr lang="en-IN" sz="1600" dirty="0"/>
              <a:t>?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817A66-0FA1-40DB-9895-4D38DAA7EDFE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628191" y="4599858"/>
            <a:ext cx="1" cy="8904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2786C41-FFD7-4DD3-8AFD-14218CF8C5FA}"/>
              </a:ext>
            </a:extLst>
          </p:cNvPr>
          <p:cNvSpPr txBox="1"/>
          <p:nvPr/>
        </p:nvSpPr>
        <p:spPr>
          <a:xfrm>
            <a:off x="10356980" y="1163585"/>
            <a:ext cx="62055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C8801-6A48-488B-9ED8-04B58FDEB71C}"/>
              </a:ext>
            </a:extLst>
          </p:cNvPr>
          <p:cNvSpPr txBox="1"/>
          <p:nvPr/>
        </p:nvSpPr>
        <p:spPr>
          <a:xfrm>
            <a:off x="10270353" y="2284242"/>
            <a:ext cx="79380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A2BBB4-0594-4C7C-9FFA-69BD91230157}"/>
              </a:ext>
            </a:extLst>
          </p:cNvPr>
          <p:cNvSpPr txBox="1"/>
          <p:nvPr/>
        </p:nvSpPr>
        <p:spPr>
          <a:xfrm>
            <a:off x="10013376" y="3188407"/>
            <a:ext cx="130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or  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5C4E99-AF66-4403-97F2-8D4FC8190F0C}"/>
              </a:ext>
            </a:extLst>
          </p:cNvPr>
          <p:cNvSpPr/>
          <p:nvPr/>
        </p:nvSpPr>
        <p:spPr>
          <a:xfrm>
            <a:off x="10093523" y="3310293"/>
            <a:ext cx="226714" cy="1920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9766C3C-D2C3-4F93-919C-86DBCF8A91CF}"/>
              </a:ext>
            </a:extLst>
          </p:cNvPr>
          <p:cNvSpPr/>
          <p:nvPr/>
        </p:nvSpPr>
        <p:spPr>
          <a:xfrm>
            <a:off x="11064160" y="3317929"/>
            <a:ext cx="226714" cy="1920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CF7463-9718-42B8-8F17-26D4C8455E25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10667257" y="1532917"/>
            <a:ext cx="0" cy="751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85E53A4-02FE-4B4A-AA27-41F6D31E19C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0667256" y="2653574"/>
            <a:ext cx="1" cy="534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C60893-4C23-4587-88C3-8B8C08B4DE1B}"/>
              </a:ext>
            </a:extLst>
          </p:cNvPr>
          <p:cNvSpPr txBox="1"/>
          <p:nvPr/>
        </p:nvSpPr>
        <p:spPr>
          <a:xfrm>
            <a:off x="10713056" y="1726551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Training</a:t>
            </a: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1904A8A8-05EC-4D05-8BE2-BA2897687C46}"/>
              </a:ext>
            </a:extLst>
          </p:cNvPr>
          <p:cNvSpPr/>
          <p:nvPr/>
        </p:nvSpPr>
        <p:spPr>
          <a:xfrm>
            <a:off x="9504046" y="2307371"/>
            <a:ext cx="382555" cy="323073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ADA756-88C4-41A9-B68D-F1AFF77A5BA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9695324" y="2468908"/>
            <a:ext cx="5750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AFB012-0D05-4339-9925-0228E21E8547}"/>
              </a:ext>
            </a:extLst>
          </p:cNvPr>
          <p:cNvSpPr txBox="1"/>
          <p:nvPr/>
        </p:nvSpPr>
        <p:spPr>
          <a:xfrm>
            <a:off x="9701008" y="2059071"/>
            <a:ext cx="734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input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7AE5DA-544B-40EC-A99D-D4A15CF992EE}"/>
              </a:ext>
            </a:extLst>
          </p:cNvPr>
          <p:cNvSpPr txBox="1"/>
          <p:nvPr/>
        </p:nvSpPr>
        <p:spPr>
          <a:xfrm>
            <a:off x="6673468" y="426580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  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87A0A4-0280-4399-9CBB-46D3BA8EDCBA}"/>
              </a:ext>
            </a:extLst>
          </p:cNvPr>
          <p:cNvSpPr txBox="1"/>
          <p:nvPr/>
        </p:nvSpPr>
        <p:spPr>
          <a:xfrm>
            <a:off x="3884663" y="240251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22927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B4CFEC-001D-4C0C-99E3-24F4483C2640}"/>
              </a:ext>
            </a:extLst>
          </p:cNvPr>
          <p:cNvSpPr txBox="1"/>
          <p:nvPr/>
        </p:nvSpPr>
        <p:spPr>
          <a:xfrm>
            <a:off x="3804755" y="340572"/>
            <a:ext cx="458826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How do we model this?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98AB9-68DE-4753-B4E1-EA86D431C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18" y="1634365"/>
            <a:ext cx="4911082" cy="33572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B43AEC-C451-4EF2-8E6D-E4EC81C21ED6}"/>
              </a:ext>
            </a:extLst>
          </p:cNvPr>
          <p:cNvSpPr txBox="1"/>
          <p:nvPr/>
        </p:nvSpPr>
        <p:spPr>
          <a:xfrm>
            <a:off x="3825285" y="480694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64E47-54D7-4764-88BF-3508FB6A35F9}"/>
              </a:ext>
            </a:extLst>
          </p:cNvPr>
          <p:cNvSpPr txBox="1"/>
          <p:nvPr/>
        </p:nvSpPr>
        <p:spPr>
          <a:xfrm>
            <a:off x="1036480" y="294365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6138FF8-0F95-442C-931B-F511663248F1}"/>
              </a:ext>
            </a:extLst>
          </p:cNvPr>
          <p:cNvCxnSpPr>
            <a:cxnSpLocks/>
          </p:cNvCxnSpPr>
          <p:nvPr/>
        </p:nvCxnSpPr>
        <p:spPr>
          <a:xfrm flipV="1">
            <a:off x="1884784" y="1847461"/>
            <a:ext cx="3918857" cy="2388639"/>
          </a:xfrm>
          <a:prstGeom prst="bentConnector3">
            <a:avLst>
              <a:gd name="adj1" fmla="val 43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F3F118-84A6-4158-AFE2-864AB420FDB6}"/>
              </a:ext>
            </a:extLst>
          </p:cNvPr>
          <p:cNvSpPr txBox="1"/>
          <p:nvPr/>
        </p:nvSpPr>
        <p:spPr>
          <a:xfrm>
            <a:off x="3402253" y="4252949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6.5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9368F-3C52-48CB-B407-2FF824D7805A}"/>
              </a:ext>
            </a:extLst>
          </p:cNvPr>
          <p:cNvSpPr txBox="1"/>
          <p:nvPr/>
        </p:nvSpPr>
        <p:spPr>
          <a:xfrm>
            <a:off x="2424368" y="1203649"/>
            <a:ext cx="24321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A simple step function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6E67D29-E828-4A08-AE14-4D129BC76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33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B4CFEC-001D-4C0C-99E3-24F4483C2640}"/>
              </a:ext>
            </a:extLst>
          </p:cNvPr>
          <p:cNvSpPr txBox="1"/>
          <p:nvPr/>
        </p:nvSpPr>
        <p:spPr>
          <a:xfrm>
            <a:off x="3804755" y="340572"/>
            <a:ext cx="458826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How do we model this?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98AB9-68DE-4753-B4E1-EA86D431C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18" y="1634365"/>
            <a:ext cx="4911082" cy="33572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B43AEC-C451-4EF2-8E6D-E4EC81C21ED6}"/>
              </a:ext>
            </a:extLst>
          </p:cNvPr>
          <p:cNvSpPr txBox="1"/>
          <p:nvPr/>
        </p:nvSpPr>
        <p:spPr>
          <a:xfrm>
            <a:off x="3825285" y="480694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64E47-54D7-4764-88BF-3508FB6A35F9}"/>
              </a:ext>
            </a:extLst>
          </p:cNvPr>
          <p:cNvSpPr txBox="1"/>
          <p:nvPr/>
        </p:nvSpPr>
        <p:spPr>
          <a:xfrm>
            <a:off x="1036480" y="294365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6138FF8-0F95-442C-931B-F511663248F1}"/>
              </a:ext>
            </a:extLst>
          </p:cNvPr>
          <p:cNvCxnSpPr>
            <a:cxnSpLocks/>
          </p:cNvCxnSpPr>
          <p:nvPr/>
        </p:nvCxnSpPr>
        <p:spPr>
          <a:xfrm flipV="1">
            <a:off x="1884784" y="1847461"/>
            <a:ext cx="3918857" cy="2388639"/>
          </a:xfrm>
          <a:prstGeom prst="bentConnector3">
            <a:avLst>
              <a:gd name="adj1" fmla="val 43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979D5A-A04A-47B7-A663-B2BF3BBA1847}"/>
              </a:ext>
            </a:extLst>
          </p:cNvPr>
          <p:cNvSpPr txBox="1"/>
          <p:nvPr/>
        </p:nvSpPr>
        <p:spPr>
          <a:xfrm>
            <a:off x="4130177" y="3526972"/>
            <a:ext cx="1033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Threshold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4A994D-63F5-403E-962E-116D532C383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640459" y="3696249"/>
            <a:ext cx="489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F3F118-84A6-4158-AFE2-864AB420FDB6}"/>
              </a:ext>
            </a:extLst>
          </p:cNvPr>
          <p:cNvSpPr txBox="1"/>
          <p:nvPr/>
        </p:nvSpPr>
        <p:spPr>
          <a:xfrm>
            <a:off x="3402253" y="4252949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6.5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EA6237-6444-41C8-A3E9-B300F64EC552}"/>
              </a:ext>
            </a:extLst>
          </p:cNvPr>
          <p:cNvSpPr txBox="1"/>
          <p:nvPr/>
        </p:nvSpPr>
        <p:spPr>
          <a:xfrm>
            <a:off x="7371183" y="1558662"/>
            <a:ext cx="3425297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if x &gt;= Threshold ,</a:t>
            </a:r>
          </a:p>
          <a:p>
            <a:r>
              <a:rPr lang="en-IN" dirty="0"/>
              <a:t>	then it belongs to class 1</a:t>
            </a:r>
          </a:p>
          <a:p>
            <a:r>
              <a:rPr lang="en-IN" dirty="0"/>
              <a:t>if x &lt; Threshold,</a:t>
            </a:r>
          </a:p>
          <a:p>
            <a:r>
              <a:rPr lang="en-IN" dirty="0"/>
              <a:t>	then it belongs to class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9368F-3C52-48CB-B407-2FF824D7805A}"/>
              </a:ext>
            </a:extLst>
          </p:cNvPr>
          <p:cNvSpPr txBox="1"/>
          <p:nvPr/>
        </p:nvSpPr>
        <p:spPr>
          <a:xfrm>
            <a:off x="2424368" y="1203649"/>
            <a:ext cx="24321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A simple step function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6E67D29-E828-4A08-AE14-4D129BC76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67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B4CFEC-001D-4C0C-99E3-24F4483C2640}"/>
              </a:ext>
            </a:extLst>
          </p:cNvPr>
          <p:cNvSpPr txBox="1"/>
          <p:nvPr/>
        </p:nvSpPr>
        <p:spPr>
          <a:xfrm>
            <a:off x="3804755" y="340572"/>
            <a:ext cx="458826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How do we model this?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98AB9-68DE-4753-B4E1-EA86D431C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18" y="1634365"/>
            <a:ext cx="4911082" cy="33572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B43AEC-C451-4EF2-8E6D-E4EC81C21ED6}"/>
              </a:ext>
            </a:extLst>
          </p:cNvPr>
          <p:cNvSpPr txBox="1"/>
          <p:nvPr/>
        </p:nvSpPr>
        <p:spPr>
          <a:xfrm>
            <a:off x="3825285" y="480694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64E47-54D7-4764-88BF-3508FB6A35F9}"/>
              </a:ext>
            </a:extLst>
          </p:cNvPr>
          <p:cNvSpPr txBox="1"/>
          <p:nvPr/>
        </p:nvSpPr>
        <p:spPr>
          <a:xfrm>
            <a:off x="1036480" y="294365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6138FF8-0F95-442C-931B-F511663248F1}"/>
              </a:ext>
            </a:extLst>
          </p:cNvPr>
          <p:cNvCxnSpPr>
            <a:cxnSpLocks/>
          </p:cNvCxnSpPr>
          <p:nvPr/>
        </p:nvCxnSpPr>
        <p:spPr>
          <a:xfrm flipV="1">
            <a:off x="1884784" y="1847461"/>
            <a:ext cx="3918857" cy="2388639"/>
          </a:xfrm>
          <a:prstGeom prst="bentConnector3">
            <a:avLst>
              <a:gd name="adj1" fmla="val 43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979D5A-A04A-47B7-A663-B2BF3BBA1847}"/>
              </a:ext>
            </a:extLst>
          </p:cNvPr>
          <p:cNvSpPr txBox="1"/>
          <p:nvPr/>
        </p:nvSpPr>
        <p:spPr>
          <a:xfrm>
            <a:off x="4130177" y="3526972"/>
            <a:ext cx="1033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Threshold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4A994D-63F5-403E-962E-116D532C383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640459" y="3696249"/>
            <a:ext cx="489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F3F118-84A6-4158-AFE2-864AB420FDB6}"/>
              </a:ext>
            </a:extLst>
          </p:cNvPr>
          <p:cNvSpPr txBox="1"/>
          <p:nvPr/>
        </p:nvSpPr>
        <p:spPr>
          <a:xfrm>
            <a:off x="3402253" y="4252949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6.5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EA6237-6444-41C8-A3E9-B300F64EC552}"/>
              </a:ext>
            </a:extLst>
          </p:cNvPr>
          <p:cNvSpPr txBox="1"/>
          <p:nvPr/>
        </p:nvSpPr>
        <p:spPr>
          <a:xfrm>
            <a:off x="7371183" y="1558662"/>
            <a:ext cx="3425297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if x &gt;= Threshold ,</a:t>
            </a:r>
          </a:p>
          <a:p>
            <a:r>
              <a:rPr lang="en-IN" dirty="0"/>
              <a:t>	then it belongs to class 1</a:t>
            </a:r>
          </a:p>
          <a:p>
            <a:r>
              <a:rPr lang="en-IN" dirty="0"/>
              <a:t>if x &lt; Threshold,</a:t>
            </a:r>
          </a:p>
          <a:p>
            <a:r>
              <a:rPr lang="en-IN" dirty="0"/>
              <a:t>	then it belongs to class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C24CDD-D8DC-4E8C-9DE4-9AC42C9C6A09}"/>
              </a:ext>
            </a:extLst>
          </p:cNvPr>
          <p:cNvSpPr txBox="1"/>
          <p:nvPr/>
        </p:nvSpPr>
        <p:spPr>
          <a:xfrm>
            <a:off x="7371183" y="3342306"/>
            <a:ext cx="223189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Is there any problem?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9368F-3C52-48CB-B407-2FF824D7805A}"/>
              </a:ext>
            </a:extLst>
          </p:cNvPr>
          <p:cNvSpPr txBox="1"/>
          <p:nvPr/>
        </p:nvSpPr>
        <p:spPr>
          <a:xfrm>
            <a:off x="2424368" y="1203649"/>
            <a:ext cx="24321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A simple step function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6E67D29-E828-4A08-AE14-4D129BC76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51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B4CFEC-001D-4C0C-99E3-24F4483C2640}"/>
              </a:ext>
            </a:extLst>
          </p:cNvPr>
          <p:cNvSpPr txBox="1"/>
          <p:nvPr/>
        </p:nvSpPr>
        <p:spPr>
          <a:xfrm>
            <a:off x="3804755" y="340572"/>
            <a:ext cx="458826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How do we model this?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98AB9-68DE-4753-B4E1-EA86D431C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18" y="1634365"/>
            <a:ext cx="4911082" cy="33572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B43AEC-C451-4EF2-8E6D-E4EC81C21ED6}"/>
              </a:ext>
            </a:extLst>
          </p:cNvPr>
          <p:cNvSpPr txBox="1"/>
          <p:nvPr/>
        </p:nvSpPr>
        <p:spPr>
          <a:xfrm>
            <a:off x="3825285" y="480694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64E47-54D7-4764-88BF-3508FB6A35F9}"/>
              </a:ext>
            </a:extLst>
          </p:cNvPr>
          <p:cNvSpPr txBox="1"/>
          <p:nvPr/>
        </p:nvSpPr>
        <p:spPr>
          <a:xfrm>
            <a:off x="1036480" y="294365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6138FF8-0F95-442C-931B-F511663248F1}"/>
              </a:ext>
            </a:extLst>
          </p:cNvPr>
          <p:cNvCxnSpPr>
            <a:cxnSpLocks/>
          </p:cNvCxnSpPr>
          <p:nvPr/>
        </p:nvCxnSpPr>
        <p:spPr>
          <a:xfrm flipV="1">
            <a:off x="1884784" y="1847461"/>
            <a:ext cx="3918857" cy="2388639"/>
          </a:xfrm>
          <a:prstGeom prst="bentConnector3">
            <a:avLst>
              <a:gd name="adj1" fmla="val 43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979D5A-A04A-47B7-A663-B2BF3BBA1847}"/>
              </a:ext>
            </a:extLst>
          </p:cNvPr>
          <p:cNvSpPr txBox="1"/>
          <p:nvPr/>
        </p:nvSpPr>
        <p:spPr>
          <a:xfrm>
            <a:off x="4130177" y="3526972"/>
            <a:ext cx="1033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Threshold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4A994D-63F5-403E-962E-116D532C383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640459" y="3696249"/>
            <a:ext cx="489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F3F118-84A6-4158-AFE2-864AB420FDB6}"/>
              </a:ext>
            </a:extLst>
          </p:cNvPr>
          <p:cNvSpPr txBox="1"/>
          <p:nvPr/>
        </p:nvSpPr>
        <p:spPr>
          <a:xfrm>
            <a:off x="3402253" y="4252949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6.5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EA6237-6444-41C8-A3E9-B300F64EC552}"/>
              </a:ext>
            </a:extLst>
          </p:cNvPr>
          <p:cNvSpPr txBox="1"/>
          <p:nvPr/>
        </p:nvSpPr>
        <p:spPr>
          <a:xfrm>
            <a:off x="7371183" y="1558662"/>
            <a:ext cx="3425297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if x &gt;= Threshold ,</a:t>
            </a:r>
          </a:p>
          <a:p>
            <a:r>
              <a:rPr lang="en-IN" dirty="0"/>
              <a:t>	then it belongs to class 1</a:t>
            </a:r>
          </a:p>
          <a:p>
            <a:r>
              <a:rPr lang="en-IN" dirty="0"/>
              <a:t>if x &lt; Threshold,</a:t>
            </a:r>
          </a:p>
          <a:p>
            <a:r>
              <a:rPr lang="en-IN" dirty="0"/>
              <a:t>	then it belongs to class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C24CDD-D8DC-4E8C-9DE4-9AC42C9C6A09}"/>
              </a:ext>
            </a:extLst>
          </p:cNvPr>
          <p:cNvSpPr txBox="1"/>
          <p:nvPr/>
        </p:nvSpPr>
        <p:spPr>
          <a:xfrm>
            <a:off x="7371183" y="3342306"/>
            <a:ext cx="223189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Is there any problem?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FB61D4-BB7E-4413-9634-BAACC35F2C9A}"/>
              </a:ext>
            </a:extLst>
          </p:cNvPr>
          <p:cNvSpPr txBox="1"/>
          <p:nvPr/>
        </p:nvSpPr>
        <p:spPr>
          <a:xfrm>
            <a:off x="339200" y="5531244"/>
            <a:ext cx="4613827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According to this model,</a:t>
            </a:r>
          </a:p>
          <a:p>
            <a:r>
              <a:rPr lang="en-IN" dirty="0"/>
              <a:t>A person with a salary of 6.49 will not buy a car</a:t>
            </a:r>
          </a:p>
          <a:p>
            <a:r>
              <a:rPr lang="en-IN" dirty="0"/>
              <a:t>A person with a salary of 6.51 will buy a car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9368F-3C52-48CB-B407-2FF824D7805A}"/>
              </a:ext>
            </a:extLst>
          </p:cNvPr>
          <p:cNvSpPr txBox="1"/>
          <p:nvPr/>
        </p:nvSpPr>
        <p:spPr>
          <a:xfrm>
            <a:off x="2424368" y="1203649"/>
            <a:ext cx="24321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A simple step function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6E67D29-E828-4A08-AE14-4D129BC76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1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B4CFEC-001D-4C0C-99E3-24F4483C2640}"/>
              </a:ext>
            </a:extLst>
          </p:cNvPr>
          <p:cNvSpPr txBox="1"/>
          <p:nvPr/>
        </p:nvSpPr>
        <p:spPr>
          <a:xfrm>
            <a:off x="3804755" y="340572"/>
            <a:ext cx="458826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How do we model this?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98AB9-68DE-4753-B4E1-EA86D431C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18" y="1634365"/>
            <a:ext cx="4911082" cy="33572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B43AEC-C451-4EF2-8E6D-E4EC81C21ED6}"/>
              </a:ext>
            </a:extLst>
          </p:cNvPr>
          <p:cNvSpPr txBox="1"/>
          <p:nvPr/>
        </p:nvSpPr>
        <p:spPr>
          <a:xfrm>
            <a:off x="3825285" y="480694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64E47-54D7-4764-88BF-3508FB6A35F9}"/>
              </a:ext>
            </a:extLst>
          </p:cNvPr>
          <p:cNvSpPr txBox="1"/>
          <p:nvPr/>
        </p:nvSpPr>
        <p:spPr>
          <a:xfrm>
            <a:off x="1036480" y="294365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6138FF8-0F95-442C-931B-F511663248F1}"/>
              </a:ext>
            </a:extLst>
          </p:cNvPr>
          <p:cNvCxnSpPr>
            <a:cxnSpLocks/>
          </p:cNvCxnSpPr>
          <p:nvPr/>
        </p:nvCxnSpPr>
        <p:spPr>
          <a:xfrm flipV="1">
            <a:off x="1884784" y="1847461"/>
            <a:ext cx="3918857" cy="2388639"/>
          </a:xfrm>
          <a:prstGeom prst="bentConnector3">
            <a:avLst>
              <a:gd name="adj1" fmla="val 43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979D5A-A04A-47B7-A663-B2BF3BBA1847}"/>
              </a:ext>
            </a:extLst>
          </p:cNvPr>
          <p:cNvSpPr txBox="1"/>
          <p:nvPr/>
        </p:nvSpPr>
        <p:spPr>
          <a:xfrm>
            <a:off x="4130177" y="3526972"/>
            <a:ext cx="1033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Threshold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4A994D-63F5-403E-962E-116D532C383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640459" y="3696249"/>
            <a:ext cx="489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F3F118-84A6-4158-AFE2-864AB420FDB6}"/>
              </a:ext>
            </a:extLst>
          </p:cNvPr>
          <p:cNvSpPr txBox="1"/>
          <p:nvPr/>
        </p:nvSpPr>
        <p:spPr>
          <a:xfrm>
            <a:off x="3402253" y="4252949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6.5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EA6237-6444-41C8-A3E9-B300F64EC552}"/>
              </a:ext>
            </a:extLst>
          </p:cNvPr>
          <p:cNvSpPr txBox="1"/>
          <p:nvPr/>
        </p:nvSpPr>
        <p:spPr>
          <a:xfrm>
            <a:off x="7371183" y="1558662"/>
            <a:ext cx="3425297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if x &gt;= Threshold ,</a:t>
            </a:r>
          </a:p>
          <a:p>
            <a:r>
              <a:rPr lang="en-IN" dirty="0"/>
              <a:t>	then it belongs to class 1</a:t>
            </a:r>
          </a:p>
          <a:p>
            <a:r>
              <a:rPr lang="en-IN" dirty="0"/>
              <a:t>if x &lt; Threshold,</a:t>
            </a:r>
          </a:p>
          <a:p>
            <a:r>
              <a:rPr lang="en-IN" dirty="0"/>
              <a:t>	then it belongs to class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C24CDD-D8DC-4E8C-9DE4-9AC42C9C6A09}"/>
              </a:ext>
            </a:extLst>
          </p:cNvPr>
          <p:cNvSpPr txBox="1"/>
          <p:nvPr/>
        </p:nvSpPr>
        <p:spPr>
          <a:xfrm>
            <a:off x="7371183" y="3342306"/>
            <a:ext cx="223189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Is there any problem?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FB61D4-BB7E-4413-9634-BAACC35F2C9A}"/>
              </a:ext>
            </a:extLst>
          </p:cNvPr>
          <p:cNvSpPr txBox="1"/>
          <p:nvPr/>
        </p:nvSpPr>
        <p:spPr>
          <a:xfrm>
            <a:off x="339200" y="5531244"/>
            <a:ext cx="4613827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According to this model,</a:t>
            </a:r>
          </a:p>
          <a:p>
            <a:r>
              <a:rPr lang="en-IN" dirty="0"/>
              <a:t>A person with a salary of 6.49 will not buy a car</a:t>
            </a:r>
          </a:p>
          <a:p>
            <a:r>
              <a:rPr lang="en-IN" dirty="0"/>
              <a:t>A person with a salary of 6.51 will buy a car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4E0344E-C43A-4084-A441-C72BCCA2C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864" y="5564372"/>
            <a:ext cx="1033553" cy="1033553"/>
          </a:xfrm>
          <a:prstGeom prst="rect">
            <a:avLst/>
          </a:prstGeom>
        </p:spPr>
      </p:pic>
      <p:sp>
        <p:nvSpPr>
          <p:cNvPr id="42" name="Speech Bubble: Oval 41">
            <a:extLst>
              <a:ext uri="{FF2B5EF4-FFF2-40B4-BE49-F238E27FC236}">
                <a16:creationId xmlns:a16="http://schemas.microsoft.com/office/drawing/2014/main" id="{8A6D3679-D5B7-4AC2-8496-77376FC46987}"/>
              </a:ext>
            </a:extLst>
          </p:cNvPr>
          <p:cNvSpPr/>
          <p:nvPr/>
        </p:nvSpPr>
        <p:spPr>
          <a:xfrm rot="1671319">
            <a:off x="5619947" y="4962164"/>
            <a:ext cx="2542479" cy="939740"/>
          </a:xfrm>
          <a:prstGeom prst="wedgeEllipseCallou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DEC5CA-25F8-4491-AD5A-01837DC7247B}"/>
              </a:ext>
            </a:extLst>
          </p:cNvPr>
          <p:cNvSpPr txBox="1"/>
          <p:nvPr/>
        </p:nvSpPr>
        <p:spPr>
          <a:xfrm rot="1812733">
            <a:off x="6197407" y="5238212"/>
            <a:ext cx="138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So Unreal !!!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9368F-3C52-48CB-B407-2FF824D7805A}"/>
              </a:ext>
            </a:extLst>
          </p:cNvPr>
          <p:cNvSpPr txBox="1"/>
          <p:nvPr/>
        </p:nvSpPr>
        <p:spPr>
          <a:xfrm>
            <a:off x="2424368" y="1203649"/>
            <a:ext cx="24321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A simple step function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6E67D29-E828-4A08-AE14-4D129BC76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44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B4CFEC-001D-4C0C-99E3-24F4483C2640}"/>
              </a:ext>
            </a:extLst>
          </p:cNvPr>
          <p:cNvSpPr txBox="1"/>
          <p:nvPr/>
        </p:nvSpPr>
        <p:spPr>
          <a:xfrm>
            <a:off x="3804755" y="340572"/>
            <a:ext cx="458826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How do we model this?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98AB9-68DE-4753-B4E1-EA86D431C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18" y="1634365"/>
            <a:ext cx="4911082" cy="33572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B43AEC-C451-4EF2-8E6D-E4EC81C21ED6}"/>
              </a:ext>
            </a:extLst>
          </p:cNvPr>
          <p:cNvSpPr txBox="1"/>
          <p:nvPr/>
        </p:nvSpPr>
        <p:spPr>
          <a:xfrm>
            <a:off x="3825285" y="480694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64E47-54D7-4764-88BF-3508FB6A35F9}"/>
              </a:ext>
            </a:extLst>
          </p:cNvPr>
          <p:cNvSpPr txBox="1"/>
          <p:nvPr/>
        </p:nvSpPr>
        <p:spPr>
          <a:xfrm>
            <a:off x="1036480" y="294365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6138FF8-0F95-442C-931B-F511663248F1}"/>
              </a:ext>
            </a:extLst>
          </p:cNvPr>
          <p:cNvCxnSpPr>
            <a:cxnSpLocks/>
          </p:cNvCxnSpPr>
          <p:nvPr/>
        </p:nvCxnSpPr>
        <p:spPr>
          <a:xfrm flipV="1">
            <a:off x="1884784" y="1847461"/>
            <a:ext cx="3918857" cy="2388639"/>
          </a:xfrm>
          <a:prstGeom prst="bentConnector3">
            <a:avLst>
              <a:gd name="adj1" fmla="val 43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979D5A-A04A-47B7-A663-B2BF3BBA1847}"/>
              </a:ext>
            </a:extLst>
          </p:cNvPr>
          <p:cNvSpPr txBox="1"/>
          <p:nvPr/>
        </p:nvSpPr>
        <p:spPr>
          <a:xfrm>
            <a:off x="4130177" y="3526972"/>
            <a:ext cx="1033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Threshold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4A994D-63F5-403E-962E-116D532C383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640459" y="3696249"/>
            <a:ext cx="489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F3F118-84A6-4158-AFE2-864AB420FDB6}"/>
              </a:ext>
            </a:extLst>
          </p:cNvPr>
          <p:cNvSpPr txBox="1"/>
          <p:nvPr/>
        </p:nvSpPr>
        <p:spPr>
          <a:xfrm>
            <a:off x="3402253" y="4252949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6.5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EA6237-6444-41C8-A3E9-B300F64EC552}"/>
              </a:ext>
            </a:extLst>
          </p:cNvPr>
          <p:cNvSpPr txBox="1"/>
          <p:nvPr/>
        </p:nvSpPr>
        <p:spPr>
          <a:xfrm>
            <a:off x="7371183" y="1558662"/>
            <a:ext cx="3425297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if x &gt;= Threshold ,</a:t>
            </a:r>
          </a:p>
          <a:p>
            <a:r>
              <a:rPr lang="en-IN" dirty="0"/>
              <a:t>	then it belongs to class 1</a:t>
            </a:r>
          </a:p>
          <a:p>
            <a:r>
              <a:rPr lang="en-IN" dirty="0"/>
              <a:t>if x &lt; Threshold,</a:t>
            </a:r>
          </a:p>
          <a:p>
            <a:r>
              <a:rPr lang="en-IN" dirty="0"/>
              <a:t>	then it belongs to class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C24CDD-D8DC-4E8C-9DE4-9AC42C9C6A09}"/>
              </a:ext>
            </a:extLst>
          </p:cNvPr>
          <p:cNvSpPr txBox="1"/>
          <p:nvPr/>
        </p:nvSpPr>
        <p:spPr>
          <a:xfrm>
            <a:off x="7371183" y="3342306"/>
            <a:ext cx="223189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Is there any problem?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E9D7E0-F417-4DD3-AEFE-E99D366C5B84}"/>
              </a:ext>
            </a:extLst>
          </p:cNvPr>
          <p:cNvSpPr txBox="1"/>
          <p:nvPr/>
        </p:nvSpPr>
        <p:spPr>
          <a:xfrm>
            <a:off x="7319669" y="3883617"/>
            <a:ext cx="3069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Harsh transition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Non Differentiable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Can’t use gradient descent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FB61D4-BB7E-4413-9634-BAACC35F2C9A}"/>
              </a:ext>
            </a:extLst>
          </p:cNvPr>
          <p:cNvSpPr txBox="1"/>
          <p:nvPr/>
        </p:nvSpPr>
        <p:spPr>
          <a:xfrm>
            <a:off x="339200" y="5531244"/>
            <a:ext cx="4613827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According to this model,</a:t>
            </a:r>
          </a:p>
          <a:p>
            <a:r>
              <a:rPr lang="en-IN" dirty="0"/>
              <a:t>A person with a salary of 6.49 will not buy a car</a:t>
            </a:r>
          </a:p>
          <a:p>
            <a:r>
              <a:rPr lang="en-IN" dirty="0"/>
              <a:t>A person with a salary of 6.51 will buy a car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4E0344E-C43A-4084-A441-C72BCCA2C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864" y="5564372"/>
            <a:ext cx="1033553" cy="1033553"/>
          </a:xfrm>
          <a:prstGeom prst="rect">
            <a:avLst/>
          </a:prstGeom>
        </p:spPr>
      </p:pic>
      <p:sp>
        <p:nvSpPr>
          <p:cNvPr id="42" name="Speech Bubble: Oval 41">
            <a:extLst>
              <a:ext uri="{FF2B5EF4-FFF2-40B4-BE49-F238E27FC236}">
                <a16:creationId xmlns:a16="http://schemas.microsoft.com/office/drawing/2014/main" id="{8A6D3679-D5B7-4AC2-8496-77376FC46987}"/>
              </a:ext>
            </a:extLst>
          </p:cNvPr>
          <p:cNvSpPr/>
          <p:nvPr/>
        </p:nvSpPr>
        <p:spPr>
          <a:xfrm rot="1671319">
            <a:off x="5619947" y="4962164"/>
            <a:ext cx="2542479" cy="939740"/>
          </a:xfrm>
          <a:prstGeom prst="wedgeEllipseCallou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DEC5CA-25F8-4491-AD5A-01837DC7247B}"/>
              </a:ext>
            </a:extLst>
          </p:cNvPr>
          <p:cNvSpPr txBox="1"/>
          <p:nvPr/>
        </p:nvSpPr>
        <p:spPr>
          <a:xfrm rot="1812733">
            <a:off x="6197407" y="5238212"/>
            <a:ext cx="138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So Unreal !!!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9368F-3C52-48CB-B407-2FF824D7805A}"/>
              </a:ext>
            </a:extLst>
          </p:cNvPr>
          <p:cNvSpPr txBox="1"/>
          <p:nvPr/>
        </p:nvSpPr>
        <p:spPr>
          <a:xfrm>
            <a:off x="2424368" y="1203649"/>
            <a:ext cx="24321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A simple step function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6E67D29-E828-4A08-AE14-4D129BC76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61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B6CAFCB-F365-473F-AD0A-5B3855787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91" y="1671837"/>
            <a:ext cx="4862690" cy="329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B43AEC-C451-4EF2-8E6D-E4EC81C21ED6}"/>
              </a:ext>
            </a:extLst>
          </p:cNvPr>
          <p:cNvSpPr txBox="1"/>
          <p:nvPr/>
        </p:nvSpPr>
        <p:spPr>
          <a:xfrm>
            <a:off x="3825285" y="480694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64E47-54D7-4764-88BF-3508FB6A35F9}"/>
              </a:ext>
            </a:extLst>
          </p:cNvPr>
          <p:cNvSpPr txBox="1"/>
          <p:nvPr/>
        </p:nvSpPr>
        <p:spPr>
          <a:xfrm>
            <a:off x="921866" y="29475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6138FF8-0F95-442C-931B-F511663248F1}"/>
              </a:ext>
            </a:extLst>
          </p:cNvPr>
          <p:cNvCxnSpPr>
            <a:cxnSpLocks/>
          </p:cNvCxnSpPr>
          <p:nvPr/>
        </p:nvCxnSpPr>
        <p:spPr>
          <a:xfrm flipV="1">
            <a:off x="2071396" y="2175171"/>
            <a:ext cx="3573624" cy="1892975"/>
          </a:xfrm>
          <a:prstGeom prst="bentConnector3">
            <a:avLst>
              <a:gd name="adj1" fmla="val 434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979D5A-A04A-47B7-A663-B2BF3BBA1847}"/>
              </a:ext>
            </a:extLst>
          </p:cNvPr>
          <p:cNvSpPr txBox="1"/>
          <p:nvPr/>
        </p:nvSpPr>
        <p:spPr>
          <a:xfrm>
            <a:off x="4130177" y="3526972"/>
            <a:ext cx="1033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Threshold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4A994D-63F5-403E-962E-116D532C383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640459" y="3696249"/>
            <a:ext cx="489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F3F118-84A6-4158-AFE2-864AB420FDB6}"/>
              </a:ext>
            </a:extLst>
          </p:cNvPr>
          <p:cNvSpPr txBox="1"/>
          <p:nvPr/>
        </p:nvSpPr>
        <p:spPr>
          <a:xfrm>
            <a:off x="3418283" y="4298821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6.5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EA6237-6444-41C8-A3E9-B300F64EC552}"/>
              </a:ext>
            </a:extLst>
          </p:cNvPr>
          <p:cNvSpPr txBox="1"/>
          <p:nvPr/>
        </p:nvSpPr>
        <p:spPr>
          <a:xfrm>
            <a:off x="7371183" y="1558662"/>
            <a:ext cx="3425297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if x &gt;= Threshold ,</a:t>
            </a:r>
          </a:p>
          <a:p>
            <a:r>
              <a:rPr lang="en-IN" dirty="0"/>
              <a:t>	then it belongs to class 1</a:t>
            </a:r>
          </a:p>
          <a:p>
            <a:r>
              <a:rPr lang="en-IN" dirty="0"/>
              <a:t>if x &lt; Threshold,</a:t>
            </a:r>
          </a:p>
          <a:p>
            <a:r>
              <a:rPr lang="en-IN" dirty="0"/>
              <a:t>	then it belongs to class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C24CDD-D8DC-4E8C-9DE4-9AC42C9C6A09}"/>
              </a:ext>
            </a:extLst>
          </p:cNvPr>
          <p:cNvSpPr txBox="1"/>
          <p:nvPr/>
        </p:nvSpPr>
        <p:spPr>
          <a:xfrm>
            <a:off x="7371183" y="3342306"/>
            <a:ext cx="223189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Is there any problem?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E9D7E0-F417-4DD3-AEFE-E99D366C5B84}"/>
              </a:ext>
            </a:extLst>
          </p:cNvPr>
          <p:cNvSpPr txBox="1"/>
          <p:nvPr/>
        </p:nvSpPr>
        <p:spPr>
          <a:xfrm>
            <a:off x="7319669" y="3883617"/>
            <a:ext cx="3069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Harsh transition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Non Differentiable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Can’t use gradient descent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FB61D4-BB7E-4413-9634-BAACC35F2C9A}"/>
              </a:ext>
            </a:extLst>
          </p:cNvPr>
          <p:cNvSpPr txBox="1"/>
          <p:nvPr/>
        </p:nvSpPr>
        <p:spPr>
          <a:xfrm>
            <a:off x="339200" y="5531244"/>
            <a:ext cx="4613827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According to this model,</a:t>
            </a:r>
          </a:p>
          <a:p>
            <a:r>
              <a:rPr lang="en-IN" dirty="0"/>
              <a:t>A person with a salary of 6.49 will not buy a car</a:t>
            </a:r>
          </a:p>
          <a:p>
            <a:r>
              <a:rPr lang="en-IN" dirty="0"/>
              <a:t>A person with a salary of 6.51 will buy a car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4E0344E-C43A-4084-A441-C72BCCA2C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864" y="5564372"/>
            <a:ext cx="1033553" cy="1033553"/>
          </a:xfrm>
          <a:prstGeom prst="rect">
            <a:avLst/>
          </a:prstGeom>
        </p:spPr>
      </p:pic>
      <p:sp>
        <p:nvSpPr>
          <p:cNvPr id="42" name="Speech Bubble: Oval 41">
            <a:extLst>
              <a:ext uri="{FF2B5EF4-FFF2-40B4-BE49-F238E27FC236}">
                <a16:creationId xmlns:a16="http://schemas.microsoft.com/office/drawing/2014/main" id="{8A6D3679-D5B7-4AC2-8496-77376FC46987}"/>
              </a:ext>
            </a:extLst>
          </p:cNvPr>
          <p:cNvSpPr/>
          <p:nvPr/>
        </p:nvSpPr>
        <p:spPr>
          <a:xfrm rot="1671319">
            <a:off x="5619947" y="4962164"/>
            <a:ext cx="2542479" cy="939740"/>
          </a:xfrm>
          <a:prstGeom prst="wedgeEllipseCallou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DEC5CA-25F8-4491-AD5A-01837DC7247B}"/>
              </a:ext>
            </a:extLst>
          </p:cNvPr>
          <p:cNvSpPr txBox="1"/>
          <p:nvPr/>
        </p:nvSpPr>
        <p:spPr>
          <a:xfrm rot="1812733">
            <a:off x="6197407" y="5238212"/>
            <a:ext cx="138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So Unreal !!!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748611-15C5-4FA6-B7D5-9BFE4B8D7EF5}"/>
              </a:ext>
            </a:extLst>
          </p:cNvPr>
          <p:cNvSpPr txBox="1"/>
          <p:nvPr/>
        </p:nvSpPr>
        <p:spPr>
          <a:xfrm>
            <a:off x="3776705" y="2815374"/>
            <a:ext cx="27345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We need a smooth model 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EF3ED0-70A7-4AC5-8759-578AE7CD1024}"/>
              </a:ext>
            </a:extLst>
          </p:cNvPr>
          <p:cNvSpPr txBox="1"/>
          <p:nvPr/>
        </p:nvSpPr>
        <p:spPr>
          <a:xfrm>
            <a:off x="2424368" y="1203649"/>
            <a:ext cx="24321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A simple step function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1D200C-C452-4C09-A39C-226635DBE9C6}"/>
              </a:ext>
            </a:extLst>
          </p:cNvPr>
          <p:cNvCxnSpPr>
            <a:cxnSpLocks/>
          </p:cNvCxnSpPr>
          <p:nvPr/>
        </p:nvCxnSpPr>
        <p:spPr>
          <a:xfrm>
            <a:off x="2276669" y="1082351"/>
            <a:ext cx="2887061" cy="5520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F3266E-8BB2-484A-B32C-179320967747}"/>
              </a:ext>
            </a:extLst>
          </p:cNvPr>
          <p:cNvCxnSpPr>
            <a:cxnSpLocks/>
          </p:cNvCxnSpPr>
          <p:nvPr/>
        </p:nvCxnSpPr>
        <p:spPr>
          <a:xfrm flipV="1">
            <a:off x="2276669" y="1082351"/>
            <a:ext cx="2676358" cy="5520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CC43F7B-408C-4DE9-A3B1-9BDA5C96F56B}"/>
              </a:ext>
            </a:extLst>
          </p:cNvPr>
          <p:cNvSpPr txBox="1"/>
          <p:nvPr/>
        </p:nvSpPr>
        <p:spPr>
          <a:xfrm>
            <a:off x="3804755" y="340572"/>
            <a:ext cx="458826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How do we model this?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DD73544-DE4E-49CF-BA7D-C4C5C578A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53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B6CAFCB-F365-473F-AD0A-5B3855787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91" y="1671837"/>
            <a:ext cx="4862690" cy="329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B43AEC-C451-4EF2-8E6D-E4EC81C21ED6}"/>
              </a:ext>
            </a:extLst>
          </p:cNvPr>
          <p:cNvSpPr txBox="1"/>
          <p:nvPr/>
        </p:nvSpPr>
        <p:spPr>
          <a:xfrm>
            <a:off x="3825285" y="480694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64E47-54D7-4764-88BF-3508FB6A35F9}"/>
              </a:ext>
            </a:extLst>
          </p:cNvPr>
          <p:cNvSpPr txBox="1"/>
          <p:nvPr/>
        </p:nvSpPr>
        <p:spPr>
          <a:xfrm>
            <a:off x="921866" y="29475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6138FF8-0F95-442C-931B-F511663248F1}"/>
              </a:ext>
            </a:extLst>
          </p:cNvPr>
          <p:cNvCxnSpPr>
            <a:cxnSpLocks/>
          </p:cNvCxnSpPr>
          <p:nvPr/>
        </p:nvCxnSpPr>
        <p:spPr>
          <a:xfrm flipV="1">
            <a:off x="2071396" y="2175171"/>
            <a:ext cx="3573624" cy="1892975"/>
          </a:xfrm>
          <a:prstGeom prst="bentConnector3">
            <a:avLst>
              <a:gd name="adj1" fmla="val 434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979D5A-A04A-47B7-A663-B2BF3BBA1847}"/>
              </a:ext>
            </a:extLst>
          </p:cNvPr>
          <p:cNvSpPr txBox="1"/>
          <p:nvPr/>
        </p:nvSpPr>
        <p:spPr>
          <a:xfrm>
            <a:off x="4130177" y="3526972"/>
            <a:ext cx="1033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Threshold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4A994D-63F5-403E-962E-116D532C383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640459" y="3696249"/>
            <a:ext cx="489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F3F118-84A6-4158-AFE2-864AB420FDB6}"/>
              </a:ext>
            </a:extLst>
          </p:cNvPr>
          <p:cNvSpPr txBox="1"/>
          <p:nvPr/>
        </p:nvSpPr>
        <p:spPr>
          <a:xfrm>
            <a:off x="3418283" y="4298821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6.5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EA6237-6444-41C8-A3E9-B300F64EC552}"/>
              </a:ext>
            </a:extLst>
          </p:cNvPr>
          <p:cNvSpPr txBox="1"/>
          <p:nvPr/>
        </p:nvSpPr>
        <p:spPr>
          <a:xfrm>
            <a:off x="7371183" y="1558662"/>
            <a:ext cx="3425297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if x &gt;= Threshold ,</a:t>
            </a:r>
          </a:p>
          <a:p>
            <a:r>
              <a:rPr lang="en-IN" dirty="0"/>
              <a:t>	then it belongs to class 1</a:t>
            </a:r>
          </a:p>
          <a:p>
            <a:r>
              <a:rPr lang="en-IN" dirty="0"/>
              <a:t>if x &lt; Threshold,</a:t>
            </a:r>
          </a:p>
          <a:p>
            <a:r>
              <a:rPr lang="en-IN" dirty="0"/>
              <a:t>	then it belongs to class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C24CDD-D8DC-4E8C-9DE4-9AC42C9C6A09}"/>
              </a:ext>
            </a:extLst>
          </p:cNvPr>
          <p:cNvSpPr txBox="1"/>
          <p:nvPr/>
        </p:nvSpPr>
        <p:spPr>
          <a:xfrm>
            <a:off x="7371183" y="3342306"/>
            <a:ext cx="223189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Is there any problem?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E9D7E0-F417-4DD3-AEFE-E99D366C5B84}"/>
              </a:ext>
            </a:extLst>
          </p:cNvPr>
          <p:cNvSpPr txBox="1"/>
          <p:nvPr/>
        </p:nvSpPr>
        <p:spPr>
          <a:xfrm>
            <a:off x="7319669" y="3883617"/>
            <a:ext cx="3069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Harsh transition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Non Differentiable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Can’t use gradient descent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FB61D4-BB7E-4413-9634-BAACC35F2C9A}"/>
              </a:ext>
            </a:extLst>
          </p:cNvPr>
          <p:cNvSpPr txBox="1"/>
          <p:nvPr/>
        </p:nvSpPr>
        <p:spPr>
          <a:xfrm>
            <a:off x="339200" y="5531244"/>
            <a:ext cx="4613827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According to this model,</a:t>
            </a:r>
          </a:p>
          <a:p>
            <a:r>
              <a:rPr lang="en-IN" dirty="0"/>
              <a:t>A person with a salary of 6.49 will not buy a car</a:t>
            </a:r>
          </a:p>
          <a:p>
            <a:r>
              <a:rPr lang="en-IN" dirty="0"/>
              <a:t>A person with a salary of 6.51 will buy a car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4E0344E-C43A-4084-A441-C72BCCA2C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864" y="5564372"/>
            <a:ext cx="1033553" cy="1033553"/>
          </a:xfrm>
          <a:prstGeom prst="rect">
            <a:avLst/>
          </a:prstGeom>
        </p:spPr>
      </p:pic>
      <p:sp>
        <p:nvSpPr>
          <p:cNvPr id="42" name="Speech Bubble: Oval 41">
            <a:extLst>
              <a:ext uri="{FF2B5EF4-FFF2-40B4-BE49-F238E27FC236}">
                <a16:creationId xmlns:a16="http://schemas.microsoft.com/office/drawing/2014/main" id="{8A6D3679-D5B7-4AC2-8496-77376FC46987}"/>
              </a:ext>
            </a:extLst>
          </p:cNvPr>
          <p:cNvSpPr/>
          <p:nvPr/>
        </p:nvSpPr>
        <p:spPr>
          <a:xfrm rot="1671319">
            <a:off x="5619947" y="4962164"/>
            <a:ext cx="2542479" cy="939740"/>
          </a:xfrm>
          <a:prstGeom prst="wedgeEllipseCallou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DEC5CA-25F8-4491-AD5A-01837DC7247B}"/>
              </a:ext>
            </a:extLst>
          </p:cNvPr>
          <p:cNvSpPr txBox="1"/>
          <p:nvPr/>
        </p:nvSpPr>
        <p:spPr>
          <a:xfrm rot="1812733">
            <a:off x="6197407" y="5238212"/>
            <a:ext cx="138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So Unreal !!!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748611-15C5-4FA6-B7D5-9BFE4B8D7EF5}"/>
              </a:ext>
            </a:extLst>
          </p:cNvPr>
          <p:cNvSpPr txBox="1"/>
          <p:nvPr/>
        </p:nvSpPr>
        <p:spPr>
          <a:xfrm>
            <a:off x="3776705" y="2815374"/>
            <a:ext cx="27382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It’s called Sigmoid Function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EF3ED0-70A7-4AC5-8759-578AE7CD1024}"/>
              </a:ext>
            </a:extLst>
          </p:cNvPr>
          <p:cNvSpPr txBox="1"/>
          <p:nvPr/>
        </p:nvSpPr>
        <p:spPr>
          <a:xfrm>
            <a:off x="2424368" y="1203649"/>
            <a:ext cx="24321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A simple step function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1D200C-C452-4C09-A39C-226635DBE9C6}"/>
              </a:ext>
            </a:extLst>
          </p:cNvPr>
          <p:cNvCxnSpPr>
            <a:cxnSpLocks/>
          </p:cNvCxnSpPr>
          <p:nvPr/>
        </p:nvCxnSpPr>
        <p:spPr>
          <a:xfrm>
            <a:off x="2276669" y="1082351"/>
            <a:ext cx="2887061" cy="5520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F3266E-8BB2-484A-B32C-179320967747}"/>
              </a:ext>
            </a:extLst>
          </p:cNvPr>
          <p:cNvCxnSpPr>
            <a:cxnSpLocks/>
          </p:cNvCxnSpPr>
          <p:nvPr/>
        </p:nvCxnSpPr>
        <p:spPr>
          <a:xfrm flipV="1">
            <a:off x="2276669" y="1082351"/>
            <a:ext cx="2676358" cy="5520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CC43F7B-408C-4DE9-A3B1-9BDA5C96F56B}"/>
              </a:ext>
            </a:extLst>
          </p:cNvPr>
          <p:cNvSpPr txBox="1"/>
          <p:nvPr/>
        </p:nvSpPr>
        <p:spPr>
          <a:xfrm>
            <a:off x="3804755" y="340572"/>
            <a:ext cx="458826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How do we model this?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DD73544-DE4E-49CF-BA7D-C4C5C578A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6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285611-656F-4098-B79E-129B19896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4B20F6-64B9-4F1C-88F3-87ED6480D661}"/>
              </a:ext>
            </a:extLst>
          </p:cNvPr>
          <p:cNvSpPr txBox="1"/>
          <p:nvPr/>
        </p:nvSpPr>
        <p:spPr>
          <a:xfrm>
            <a:off x="168677" y="6027029"/>
            <a:ext cx="3107184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000" b="1" dirty="0"/>
              <a:t>Lecture By Arjun Pukale</a:t>
            </a:r>
          </a:p>
        </p:txBody>
      </p:sp>
    </p:spTree>
    <p:extLst>
      <p:ext uri="{BB962C8B-B14F-4D97-AF65-F5344CB8AC3E}">
        <p14:creationId xmlns:p14="http://schemas.microsoft.com/office/powerpoint/2010/main" val="823439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D795B07-D7CA-40A5-9746-C2F4B28FD21B}"/>
              </a:ext>
            </a:extLst>
          </p:cNvPr>
          <p:cNvCxnSpPr>
            <a:cxnSpLocks/>
          </p:cNvCxnSpPr>
          <p:nvPr/>
        </p:nvCxnSpPr>
        <p:spPr>
          <a:xfrm flipV="1">
            <a:off x="1511559" y="1971189"/>
            <a:ext cx="3648270" cy="225557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D1636B4-BA6C-4E1F-BA66-7FF60B6EF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825E16-AA74-4B5F-839C-75840FB83AA2}"/>
              </a:ext>
            </a:extLst>
          </p:cNvPr>
          <p:cNvSpPr txBox="1"/>
          <p:nvPr/>
        </p:nvSpPr>
        <p:spPr>
          <a:xfrm>
            <a:off x="3180183" y="279919"/>
            <a:ext cx="583163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Lets understand this Sigmoid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33C90-8B7D-415C-91D8-DBA482086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48" y="1813764"/>
            <a:ext cx="4207330" cy="2804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CB5D7C-59CF-4F23-84DE-6A36857F1289}"/>
              </a:ext>
            </a:extLst>
          </p:cNvPr>
          <p:cNvSpPr txBox="1"/>
          <p:nvPr/>
        </p:nvSpPr>
        <p:spPr>
          <a:xfrm>
            <a:off x="7332814" y="15763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388C3B-CD97-4741-BA9C-AED497668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145" y="4761526"/>
            <a:ext cx="133333" cy="1333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18CA73-9BD7-40D1-BF35-DA2721B0F9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035" y="1570513"/>
            <a:ext cx="152381" cy="1904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A23732-7BB0-4904-97A7-7E415A640DEC}"/>
              </a:ext>
            </a:extLst>
          </p:cNvPr>
          <p:cNvSpPr txBox="1"/>
          <p:nvPr/>
        </p:nvSpPr>
        <p:spPr>
          <a:xfrm>
            <a:off x="2417358" y="990981"/>
            <a:ext cx="180690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Sigmoid Function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093C6A70-713C-486A-BDB7-792B63EA96A2}"/>
              </a:ext>
            </a:extLst>
          </p:cNvPr>
          <p:cNvSpPr/>
          <p:nvPr/>
        </p:nvSpPr>
        <p:spPr>
          <a:xfrm>
            <a:off x="1073020" y="4894859"/>
            <a:ext cx="168728" cy="17724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D7A51BF6-AC1B-4FE2-A064-0AD0E9FFE5EA}"/>
              </a:ext>
            </a:extLst>
          </p:cNvPr>
          <p:cNvSpPr/>
          <p:nvPr/>
        </p:nvSpPr>
        <p:spPr>
          <a:xfrm>
            <a:off x="1073020" y="5323467"/>
            <a:ext cx="168728" cy="17724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8C6C3C-6CE6-49FC-AB0C-7F57DCBED692}"/>
              </a:ext>
            </a:extLst>
          </p:cNvPr>
          <p:cNvSpPr txBox="1"/>
          <p:nvPr/>
        </p:nvSpPr>
        <p:spPr>
          <a:xfrm>
            <a:off x="1408923" y="4786393"/>
            <a:ext cx="147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 Function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8D96C1-15DE-4EEC-B877-63B839C8BA34}"/>
              </a:ext>
            </a:extLst>
          </p:cNvPr>
          <p:cNvSpPr txBox="1"/>
          <p:nvPr/>
        </p:nvSpPr>
        <p:spPr>
          <a:xfrm>
            <a:off x="1408923" y="5227422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Sigmoid Function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296E9F8-44F6-4FFC-8CF8-198FE989C6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766" y="1132418"/>
            <a:ext cx="2361905" cy="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68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D795B07-D7CA-40A5-9746-C2F4B28FD21B}"/>
              </a:ext>
            </a:extLst>
          </p:cNvPr>
          <p:cNvCxnSpPr>
            <a:cxnSpLocks/>
          </p:cNvCxnSpPr>
          <p:nvPr/>
        </p:nvCxnSpPr>
        <p:spPr>
          <a:xfrm flipV="1">
            <a:off x="1511559" y="1971189"/>
            <a:ext cx="3648270" cy="225557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D1636B4-BA6C-4E1F-BA66-7FF60B6EF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825E16-AA74-4B5F-839C-75840FB83AA2}"/>
              </a:ext>
            </a:extLst>
          </p:cNvPr>
          <p:cNvSpPr txBox="1"/>
          <p:nvPr/>
        </p:nvSpPr>
        <p:spPr>
          <a:xfrm>
            <a:off x="3180183" y="279919"/>
            <a:ext cx="583163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Lets understand this Sigmoid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33C90-8B7D-415C-91D8-DBA482086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48" y="1813764"/>
            <a:ext cx="4207330" cy="2804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CB5D7C-59CF-4F23-84DE-6A36857F1289}"/>
              </a:ext>
            </a:extLst>
          </p:cNvPr>
          <p:cNvSpPr txBox="1"/>
          <p:nvPr/>
        </p:nvSpPr>
        <p:spPr>
          <a:xfrm>
            <a:off x="7332814" y="15763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388C3B-CD97-4741-BA9C-AED497668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145" y="4761526"/>
            <a:ext cx="133333" cy="1333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18CA73-9BD7-40D1-BF35-DA2721B0F9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035" y="1570513"/>
            <a:ext cx="152381" cy="1904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A23732-7BB0-4904-97A7-7E415A640DEC}"/>
              </a:ext>
            </a:extLst>
          </p:cNvPr>
          <p:cNvSpPr txBox="1"/>
          <p:nvPr/>
        </p:nvSpPr>
        <p:spPr>
          <a:xfrm>
            <a:off x="2417358" y="990981"/>
            <a:ext cx="180690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Sigmoid Function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0E639C-F0A8-41C9-8D8D-5A65F3A545FA}"/>
              </a:ext>
            </a:extLst>
          </p:cNvPr>
          <p:cNvSpPr txBox="1"/>
          <p:nvPr/>
        </p:nvSpPr>
        <p:spPr>
          <a:xfrm>
            <a:off x="6313716" y="2071376"/>
            <a:ext cx="4299447" cy="23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u="sng" dirty="0"/>
              <a:t>Some Properties: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Takes any real-valued input, </a:t>
            </a:r>
          </a:p>
          <a:p>
            <a:r>
              <a:rPr lang="en-US" dirty="0"/>
              <a:t>      and outputs a value between 0 and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can be interpreted as probability.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 = 0.5 at z = 0  (Threshold)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Smooth transition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use gradient descent</a:t>
            </a:r>
            <a:endParaRPr lang="en-IN" dirty="0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093C6A70-713C-486A-BDB7-792B63EA96A2}"/>
              </a:ext>
            </a:extLst>
          </p:cNvPr>
          <p:cNvSpPr/>
          <p:nvPr/>
        </p:nvSpPr>
        <p:spPr>
          <a:xfrm>
            <a:off x="1073020" y="4894859"/>
            <a:ext cx="168728" cy="17724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D7A51BF6-AC1B-4FE2-A064-0AD0E9FFE5EA}"/>
              </a:ext>
            </a:extLst>
          </p:cNvPr>
          <p:cNvSpPr/>
          <p:nvPr/>
        </p:nvSpPr>
        <p:spPr>
          <a:xfrm>
            <a:off x="1073020" y="5323467"/>
            <a:ext cx="168728" cy="17724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8C6C3C-6CE6-49FC-AB0C-7F57DCBED692}"/>
              </a:ext>
            </a:extLst>
          </p:cNvPr>
          <p:cNvSpPr txBox="1"/>
          <p:nvPr/>
        </p:nvSpPr>
        <p:spPr>
          <a:xfrm>
            <a:off x="1408923" y="4786393"/>
            <a:ext cx="147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 Function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8D96C1-15DE-4EEC-B877-63B839C8BA34}"/>
              </a:ext>
            </a:extLst>
          </p:cNvPr>
          <p:cNvSpPr txBox="1"/>
          <p:nvPr/>
        </p:nvSpPr>
        <p:spPr>
          <a:xfrm>
            <a:off x="1408923" y="5227422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Sigmoid Function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296E9F8-44F6-4FFC-8CF8-198FE989C6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766" y="1132418"/>
            <a:ext cx="2361905" cy="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59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51E33C-36EF-4FE0-BB73-E7AEA0265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0BEBB56-D28E-45AD-9AE1-8840831F4068}"/>
              </a:ext>
            </a:extLst>
          </p:cNvPr>
          <p:cNvSpPr/>
          <p:nvPr/>
        </p:nvSpPr>
        <p:spPr>
          <a:xfrm>
            <a:off x="466531" y="457199"/>
            <a:ext cx="1912775" cy="485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3FB5A-7D79-4592-924B-7D589CBCE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63" y="1187032"/>
            <a:ext cx="1912776" cy="245423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3694BE-8E64-49D6-8C9F-CEA78D598D2D}"/>
              </a:ext>
            </a:extLst>
          </p:cNvPr>
          <p:cNvSpPr/>
          <p:nvPr/>
        </p:nvSpPr>
        <p:spPr>
          <a:xfrm>
            <a:off x="466531" y="1187032"/>
            <a:ext cx="1203649" cy="24542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46F68C-9AA8-4EEC-98A6-E044731EAA8C}"/>
              </a:ext>
            </a:extLst>
          </p:cNvPr>
          <p:cNvSpPr/>
          <p:nvPr/>
        </p:nvSpPr>
        <p:spPr>
          <a:xfrm>
            <a:off x="1670180" y="1187031"/>
            <a:ext cx="863591" cy="24542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BFC3A-C32D-4D0B-8271-26E12A854361}"/>
              </a:ext>
            </a:extLst>
          </p:cNvPr>
          <p:cNvSpPr txBox="1"/>
          <p:nvPr/>
        </p:nvSpPr>
        <p:spPr>
          <a:xfrm>
            <a:off x="1010294" y="370124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                 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1802D2-93A2-41F7-A7D2-F1C8DF0EB975}"/>
                  </a:ext>
                </a:extLst>
              </p:cNvPr>
              <p:cNvSpPr txBox="1"/>
              <p:nvPr/>
            </p:nvSpPr>
            <p:spPr>
              <a:xfrm>
                <a:off x="450057" y="4369364"/>
                <a:ext cx="6164424" cy="17543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The X part has only 1 column ‘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‘ (single feature/ variable)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Each row in the dataset can be represented as :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Where       denotes the row number.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err="1"/>
                  <a:t>Eg</a:t>
                </a:r>
                <a:r>
                  <a:rPr lang="en-IN" dirty="0"/>
                  <a:t>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Let </a:t>
                </a:r>
                <a:r>
                  <a:rPr lang="el-GR" b="1" i="1" dirty="0"/>
                  <a:t>ω</a:t>
                </a:r>
                <a:r>
                  <a:rPr lang="en-IN" dirty="0"/>
                  <a:t> be the weight and </a:t>
                </a:r>
                <a:r>
                  <a:rPr lang="en-IN" b="1" i="1" dirty="0"/>
                  <a:t>b</a:t>
                </a:r>
                <a:r>
                  <a:rPr lang="en-IN" dirty="0"/>
                  <a:t> be the bias associated with this column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1802D2-93A2-41F7-A7D2-F1C8DF0EB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57" y="4369364"/>
                <a:ext cx="6164424" cy="1754326"/>
              </a:xfrm>
              <a:prstGeom prst="rect">
                <a:avLst/>
              </a:prstGeom>
              <a:blipFill>
                <a:blip r:embed="rId4"/>
                <a:stretch>
                  <a:fillRect l="-692" t="-2076" b="-41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822BFEBA-2DE3-46EB-B628-D2D4C930ED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465" y="4682490"/>
            <a:ext cx="771429" cy="3047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9A5377-666C-41C3-88BC-23A89BE9CE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66" y="4996583"/>
            <a:ext cx="85714" cy="20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4C52FD-C358-4716-AA72-043089629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261" y="457199"/>
            <a:ext cx="4182045" cy="285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EFF0709-ACE8-4B75-95E3-85A9E1FD70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17" y="5234762"/>
            <a:ext cx="1816443" cy="2691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B499FB7-819E-4F14-9B7E-D7C81C1597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5" y="566461"/>
            <a:ext cx="152381" cy="2666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6E4A03-F308-40FE-ACAF-1DB8CC36E8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444" y="3368154"/>
            <a:ext cx="219506" cy="1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85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51E33C-36EF-4FE0-BB73-E7AEA0265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0BEBB56-D28E-45AD-9AE1-8840831F4068}"/>
              </a:ext>
            </a:extLst>
          </p:cNvPr>
          <p:cNvSpPr/>
          <p:nvPr/>
        </p:nvSpPr>
        <p:spPr>
          <a:xfrm>
            <a:off x="466531" y="457199"/>
            <a:ext cx="1912775" cy="485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3FB5A-7D79-4592-924B-7D589CBCE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63" y="1187032"/>
            <a:ext cx="1912776" cy="245423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3694BE-8E64-49D6-8C9F-CEA78D598D2D}"/>
              </a:ext>
            </a:extLst>
          </p:cNvPr>
          <p:cNvSpPr/>
          <p:nvPr/>
        </p:nvSpPr>
        <p:spPr>
          <a:xfrm>
            <a:off x="466531" y="1187032"/>
            <a:ext cx="1203649" cy="24542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46F68C-9AA8-4EEC-98A6-E044731EAA8C}"/>
              </a:ext>
            </a:extLst>
          </p:cNvPr>
          <p:cNvSpPr/>
          <p:nvPr/>
        </p:nvSpPr>
        <p:spPr>
          <a:xfrm>
            <a:off x="1670180" y="1187031"/>
            <a:ext cx="863591" cy="24542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BFC3A-C32D-4D0B-8271-26E12A854361}"/>
              </a:ext>
            </a:extLst>
          </p:cNvPr>
          <p:cNvSpPr txBox="1"/>
          <p:nvPr/>
        </p:nvSpPr>
        <p:spPr>
          <a:xfrm>
            <a:off x="1010294" y="370124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                 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1802D2-93A2-41F7-A7D2-F1C8DF0EB975}"/>
                  </a:ext>
                </a:extLst>
              </p:cNvPr>
              <p:cNvSpPr txBox="1"/>
              <p:nvPr/>
            </p:nvSpPr>
            <p:spPr>
              <a:xfrm>
                <a:off x="450057" y="4369364"/>
                <a:ext cx="6164424" cy="17543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The X part has only 1 column ‘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‘ (single feature/ variable)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Each row in the dataset can be represented as :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Where       denotes the row number.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err="1"/>
                  <a:t>Eg</a:t>
                </a:r>
                <a:r>
                  <a:rPr lang="en-IN" dirty="0"/>
                  <a:t>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Let </a:t>
                </a:r>
                <a:r>
                  <a:rPr lang="el-GR" b="1" i="1" dirty="0"/>
                  <a:t>ω</a:t>
                </a:r>
                <a:r>
                  <a:rPr lang="en-IN" dirty="0"/>
                  <a:t> be the weight and </a:t>
                </a:r>
                <a:r>
                  <a:rPr lang="en-IN" b="1" i="1" dirty="0"/>
                  <a:t>b</a:t>
                </a:r>
                <a:r>
                  <a:rPr lang="en-IN" dirty="0"/>
                  <a:t> be the bias associated with this column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1802D2-93A2-41F7-A7D2-F1C8DF0EB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57" y="4369364"/>
                <a:ext cx="6164424" cy="1754326"/>
              </a:xfrm>
              <a:prstGeom prst="rect">
                <a:avLst/>
              </a:prstGeom>
              <a:blipFill>
                <a:blip r:embed="rId4"/>
                <a:stretch>
                  <a:fillRect l="-692" t="-2076" b="-41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822BFEBA-2DE3-46EB-B628-D2D4C930ED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465" y="4682490"/>
            <a:ext cx="771429" cy="3047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9A5377-666C-41C3-88BC-23A89BE9CE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66" y="4996583"/>
            <a:ext cx="85714" cy="20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2FD4426-96C3-4D73-AC73-B055464813A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7"/>
          <a:stretch/>
        </p:blipFill>
        <p:spPr>
          <a:xfrm>
            <a:off x="3085477" y="1284737"/>
            <a:ext cx="1637270" cy="5687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49A4720-78CA-4757-837C-C369636F4860}"/>
              </a:ext>
            </a:extLst>
          </p:cNvPr>
          <p:cNvSpPr txBox="1"/>
          <p:nvPr/>
        </p:nvSpPr>
        <p:spPr>
          <a:xfrm>
            <a:off x="2758495" y="952170"/>
            <a:ext cx="381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Let g be the sigmoid function given by: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D50067-1460-485B-A5FF-8598F72583E1}"/>
              </a:ext>
            </a:extLst>
          </p:cNvPr>
          <p:cNvSpPr txBox="1"/>
          <p:nvPr/>
        </p:nvSpPr>
        <p:spPr>
          <a:xfrm>
            <a:off x="2738912" y="2049611"/>
            <a:ext cx="351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Let        be the prediction on input 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6D7EFAE-9EA3-434F-8BE1-3EC863AB79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683" y="2656937"/>
            <a:ext cx="1742857" cy="30476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B93404D-308F-43F8-9604-EA2BD5EE09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987" y="2099025"/>
            <a:ext cx="152381" cy="26666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2CF9E25-9B62-450E-97E1-C0689535FF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352" y="3249928"/>
            <a:ext cx="1615443" cy="56712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4C52FD-C358-4716-AA72-043089629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261" y="457199"/>
            <a:ext cx="4182045" cy="285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EFF0709-ACE8-4B75-95E3-85A9E1FD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17" y="5234762"/>
            <a:ext cx="1816443" cy="2691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B499FB7-819E-4F14-9B7E-D7C81C1597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5" y="566461"/>
            <a:ext cx="152381" cy="2666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B82FACC-1813-4C7B-8585-3772E990FB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105" y="2157683"/>
            <a:ext cx="218592" cy="1800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36CAAF6-FE9A-4EF3-B66F-1C6BFBA546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444" y="3368154"/>
            <a:ext cx="219506" cy="1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95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51E33C-36EF-4FE0-BB73-E7AEA0265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0BEBB56-D28E-45AD-9AE1-8840831F4068}"/>
              </a:ext>
            </a:extLst>
          </p:cNvPr>
          <p:cNvSpPr/>
          <p:nvPr/>
        </p:nvSpPr>
        <p:spPr>
          <a:xfrm>
            <a:off x="466531" y="457199"/>
            <a:ext cx="1912775" cy="485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3FB5A-7D79-4592-924B-7D589CBCE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63" y="1187032"/>
            <a:ext cx="1912776" cy="245423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3694BE-8E64-49D6-8C9F-CEA78D598D2D}"/>
              </a:ext>
            </a:extLst>
          </p:cNvPr>
          <p:cNvSpPr/>
          <p:nvPr/>
        </p:nvSpPr>
        <p:spPr>
          <a:xfrm>
            <a:off x="466531" y="1187032"/>
            <a:ext cx="1203649" cy="24542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46F68C-9AA8-4EEC-98A6-E044731EAA8C}"/>
              </a:ext>
            </a:extLst>
          </p:cNvPr>
          <p:cNvSpPr/>
          <p:nvPr/>
        </p:nvSpPr>
        <p:spPr>
          <a:xfrm>
            <a:off x="1670180" y="1187031"/>
            <a:ext cx="863591" cy="24542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BFC3A-C32D-4D0B-8271-26E12A854361}"/>
              </a:ext>
            </a:extLst>
          </p:cNvPr>
          <p:cNvSpPr txBox="1"/>
          <p:nvPr/>
        </p:nvSpPr>
        <p:spPr>
          <a:xfrm>
            <a:off x="1010294" y="370124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                 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1802D2-93A2-41F7-A7D2-F1C8DF0EB975}"/>
                  </a:ext>
                </a:extLst>
              </p:cNvPr>
              <p:cNvSpPr txBox="1"/>
              <p:nvPr/>
            </p:nvSpPr>
            <p:spPr>
              <a:xfrm>
                <a:off x="450057" y="4369364"/>
                <a:ext cx="6164424" cy="17543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The X part has only 1 column ‘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‘ (single feature/ variable)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Each row in the dataset can be represented as :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Where       denotes the row number.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err="1"/>
                  <a:t>Eg</a:t>
                </a:r>
                <a:r>
                  <a:rPr lang="en-IN" dirty="0"/>
                  <a:t>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Let </a:t>
                </a:r>
                <a:r>
                  <a:rPr lang="el-GR" b="1" i="1" dirty="0"/>
                  <a:t>ω</a:t>
                </a:r>
                <a:r>
                  <a:rPr lang="en-IN" dirty="0"/>
                  <a:t> be the weight and </a:t>
                </a:r>
                <a:r>
                  <a:rPr lang="en-IN" b="1" i="1" dirty="0"/>
                  <a:t>b</a:t>
                </a:r>
                <a:r>
                  <a:rPr lang="en-IN" dirty="0"/>
                  <a:t> be the bias associated with this column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1802D2-93A2-41F7-A7D2-F1C8DF0EB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57" y="4369364"/>
                <a:ext cx="6164424" cy="1754326"/>
              </a:xfrm>
              <a:prstGeom prst="rect">
                <a:avLst/>
              </a:prstGeom>
              <a:blipFill>
                <a:blip r:embed="rId4"/>
                <a:stretch>
                  <a:fillRect l="-692" t="-2076" b="-41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822BFEBA-2DE3-46EB-B628-D2D4C930ED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465" y="4682490"/>
            <a:ext cx="771429" cy="3047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9A5377-666C-41C3-88BC-23A89BE9CE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66" y="4996583"/>
            <a:ext cx="85714" cy="20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2FD4426-96C3-4D73-AC73-B055464813A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7"/>
          <a:stretch/>
        </p:blipFill>
        <p:spPr>
          <a:xfrm>
            <a:off x="3085477" y="1284737"/>
            <a:ext cx="1637270" cy="5687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49A4720-78CA-4757-837C-C369636F4860}"/>
              </a:ext>
            </a:extLst>
          </p:cNvPr>
          <p:cNvSpPr txBox="1"/>
          <p:nvPr/>
        </p:nvSpPr>
        <p:spPr>
          <a:xfrm>
            <a:off x="2758495" y="952170"/>
            <a:ext cx="381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Let g be the sigmoid function given by: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D50067-1460-485B-A5FF-8598F72583E1}"/>
              </a:ext>
            </a:extLst>
          </p:cNvPr>
          <p:cNvSpPr txBox="1"/>
          <p:nvPr/>
        </p:nvSpPr>
        <p:spPr>
          <a:xfrm>
            <a:off x="2738912" y="2049611"/>
            <a:ext cx="351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Let        be the prediction on input 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6D7EFAE-9EA3-434F-8BE1-3EC863AB79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683" y="2656937"/>
            <a:ext cx="1742857" cy="30476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B93404D-308F-43F8-9604-EA2BD5EE09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987" y="2099025"/>
            <a:ext cx="152381" cy="26666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2CF9E25-9B62-450E-97E1-C0689535FF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352" y="3249928"/>
            <a:ext cx="1615443" cy="56712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4C52FD-C358-4716-AA72-043089629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261" y="457199"/>
            <a:ext cx="4182045" cy="285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EFF0709-ACE8-4B75-95E3-85A9E1FD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17" y="5234762"/>
            <a:ext cx="1816443" cy="2691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B499FB7-819E-4F14-9B7E-D7C81C1597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5" y="566461"/>
            <a:ext cx="152381" cy="26666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94DA0DD-4AF7-443F-AA2E-8C99055548AE}"/>
              </a:ext>
            </a:extLst>
          </p:cNvPr>
          <p:cNvSpPr txBox="1"/>
          <p:nvPr/>
        </p:nvSpPr>
        <p:spPr>
          <a:xfrm>
            <a:off x="7163609" y="3683414"/>
            <a:ext cx="233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Lets say </a:t>
            </a:r>
            <a:r>
              <a:rPr lang="el-GR" b="1" i="1" dirty="0"/>
              <a:t>ω</a:t>
            </a:r>
            <a:r>
              <a:rPr lang="en-IN" b="1" i="1" dirty="0"/>
              <a:t> = 3 , b = -20</a:t>
            </a:r>
            <a:r>
              <a:rPr lang="en-IN" dirty="0"/>
              <a:t> 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04E6F17-5B58-4587-9945-97404BB16B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88" y="4112798"/>
            <a:ext cx="1849481" cy="55484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033971C-A4C6-47CD-BA1D-928ADEA0B6C2}"/>
              </a:ext>
            </a:extLst>
          </p:cNvPr>
          <p:cNvSpPr txBox="1"/>
          <p:nvPr/>
        </p:nvSpPr>
        <p:spPr>
          <a:xfrm>
            <a:off x="7165988" y="4895099"/>
            <a:ext cx="104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= 5, 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5990334-E8D9-46A0-8DF9-F5C0C4F8419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468" y="5369523"/>
            <a:ext cx="2183538" cy="54796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3294E95-03EA-49AB-97B0-0E2D8DB3C6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605" y="4918426"/>
            <a:ext cx="1838052" cy="27230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707DB87-95A8-4166-ACC6-89A333808F18}"/>
              </a:ext>
            </a:extLst>
          </p:cNvPr>
          <p:cNvSpPr txBox="1"/>
          <p:nvPr/>
        </p:nvSpPr>
        <p:spPr>
          <a:xfrm flipH="1">
            <a:off x="9578259" y="5477359"/>
            <a:ext cx="1255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0.9241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IN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A05B13-B927-4B43-B70C-753804B11ACB}"/>
              </a:ext>
            </a:extLst>
          </p:cNvPr>
          <p:cNvSpPr txBox="1"/>
          <p:nvPr/>
        </p:nvSpPr>
        <p:spPr>
          <a:xfrm>
            <a:off x="6868965" y="6006163"/>
            <a:ext cx="426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Means, </a:t>
            </a:r>
            <a:r>
              <a:rPr lang="en-IN" sz="1600" b="1" dirty="0"/>
              <a:t>92.41%</a:t>
            </a:r>
            <a:r>
              <a:rPr lang="en-IN" sz="1600" dirty="0"/>
              <a:t> probability of user </a:t>
            </a:r>
            <a:r>
              <a:rPr lang="en-IN" sz="1600" b="1" dirty="0"/>
              <a:t>buying</a:t>
            </a:r>
            <a:r>
              <a:rPr lang="en-IN" sz="1600" dirty="0"/>
              <a:t> the car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C83B2F-7857-4BC7-853A-8B41A3741BA2}"/>
              </a:ext>
            </a:extLst>
          </p:cNvPr>
          <p:cNvSpPr txBox="1"/>
          <p:nvPr/>
        </p:nvSpPr>
        <p:spPr>
          <a:xfrm>
            <a:off x="6826343" y="6364113"/>
            <a:ext cx="4831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Or  </a:t>
            </a:r>
            <a:r>
              <a:rPr lang="en-IN" sz="1600" b="1" dirty="0"/>
              <a:t>7.59%</a:t>
            </a:r>
            <a:r>
              <a:rPr lang="en-IN" sz="1600" dirty="0"/>
              <a:t> probability of user </a:t>
            </a:r>
            <a:r>
              <a:rPr lang="en-IN" sz="1600" b="1" dirty="0"/>
              <a:t>not buying</a:t>
            </a:r>
            <a:r>
              <a:rPr lang="en-IN" sz="1600" dirty="0"/>
              <a:t> the car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B741C0B-98E7-42C5-80ED-2E79A866815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105" y="2157683"/>
            <a:ext cx="218592" cy="18001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E1EF0A5-6595-4F37-AB27-7AE26C743AE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444" y="3368154"/>
            <a:ext cx="219506" cy="1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43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51E33C-36EF-4FE0-BB73-E7AEA0265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0BEBB56-D28E-45AD-9AE1-8840831F4068}"/>
              </a:ext>
            </a:extLst>
          </p:cNvPr>
          <p:cNvSpPr/>
          <p:nvPr/>
        </p:nvSpPr>
        <p:spPr>
          <a:xfrm>
            <a:off x="466531" y="457199"/>
            <a:ext cx="1912775" cy="485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3FB5A-7D79-4592-924B-7D589CBCE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63" y="1187032"/>
            <a:ext cx="1912776" cy="245423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3694BE-8E64-49D6-8C9F-CEA78D598D2D}"/>
              </a:ext>
            </a:extLst>
          </p:cNvPr>
          <p:cNvSpPr/>
          <p:nvPr/>
        </p:nvSpPr>
        <p:spPr>
          <a:xfrm>
            <a:off x="466531" y="1187032"/>
            <a:ext cx="1203649" cy="24542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46F68C-9AA8-4EEC-98A6-E044731EAA8C}"/>
              </a:ext>
            </a:extLst>
          </p:cNvPr>
          <p:cNvSpPr/>
          <p:nvPr/>
        </p:nvSpPr>
        <p:spPr>
          <a:xfrm>
            <a:off x="1670180" y="1187031"/>
            <a:ext cx="863591" cy="24542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BFC3A-C32D-4D0B-8271-26E12A854361}"/>
              </a:ext>
            </a:extLst>
          </p:cNvPr>
          <p:cNvSpPr txBox="1"/>
          <p:nvPr/>
        </p:nvSpPr>
        <p:spPr>
          <a:xfrm>
            <a:off x="1010294" y="370124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                  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FD4426-96C3-4D73-AC73-B055464813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7"/>
          <a:stretch/>
        </p:blipFill>
        <p:spPr>
          <a:xfrm>
            <a:off x="3085477" y="1284737"/>
            <a:ext cx="1637270" cy="5687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49A4720-78CA-4757-837C-C369636F4860}"/>
              </a:ext>
            </a:extLst>
          </p:cNvPr>
          <p:cNvSpPr txBox="1"/>
          <p:nvPr/>
        </p:nvSpPr>
        <p:spPr>
          <a:xfrm>
            <a:off x="2758495" y="952170"/>
            <a:ext cx="381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Let g be the sigmoid function given by: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D50067-1460-485B-A5FF-8598F72583E1}"/>
              </a:ext>
            </a:extLst>
          </p:cNvPr>
          <p:cNvSpPr txBox="1"/>
          <p:nvPr/>
        </p:nvSpPr>
        <p:spPr>
          <a:xfrm>
            <a:off x="2738912" y="2049611"/>
            <a:ext cx="351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Let        be the prediction on input 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6D7EFAE-9EA3-434F-8BE1-3EC863AB7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683" y="2656937"/>
            <a:ext cx="1742857" cy="30476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B93404D-308F-43F8-9604-EA2BD5EE09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987" y="2099025"/>
            <a:ext cx="152381" cy="26666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58B02C8-0F60-485A-86B2-8C30E9B937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105" y="2157683"/>
            <a:ext cx="218592" cy="18001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2CF9E25-9B62-450E-97E1-C0689535FF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352" y="3249928"/>
            <a:ext cx="1615443" cy="56712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4C52FD-C358-4716-AA72-043089629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261" y="457199"/>
            <a:ext cx="4182045" cy="285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5FDA1F5-9323-4F0B-8E8D-74431D1566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444" y="3368154"/>
            <a:ext cx="219506" cy="18076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B499FB7-819E-4F14-9B7E-D7C81C1597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5" y="566461"/>
            <a:ext cx="152381" cy="26666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94DA0DD-4AF7-443F-AA2E-8C99055548AE}"/>
              </a:ext>
            </a:extLst>
          </p:cNvPr>
          <p:cNvSpPr txBox="1"/>
          <p:nvPr/>
        </p:nvSpPr>
        <p:spPr>
          <a:xfrm>
            <a:off x="7163609" y="3683414"/>
            <a:ext cx="233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Lets say </a:t>
            </a:r>
            <a:r>
              <a:rPr lang="el-GR" b="1" i="1" dirty="0"/>
              <a:t>ω</a:t>
            </a:r>
            <a:r>
              <a:rPr lang="en-IN" b="1" i="1" dirty="0"/>
              <a:t> = 3 , b = -20</a:t>
            </a:r>
            <a:r>
              <a:rPr lang="en-IN" dirty="0"/>
              <a:t> 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04E6F17-5B58-4587-9945-97404BB16B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88" y="4112798"/>
            <a:ext cx="1849481" cy="55484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7A05B13-B927-4B43-B70C-753804B11ACB}"/>
              </a:ext>
            </a:extLst>
          </p:cNvPr>
          <p:cNvSpPr txBox="1"/>
          <p:nvPr/>
        </p:nvSpPr>
        <p:spPr>
          <a:xfrm>
            <a:off x="6814992" y="5919145"/>
            <a:ext cx="4025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Means, </a:t>
            </a:r>
            <a:r>
              <a:rPr lang="en-IN" sz="1600" b="1" dirty="0"/>
              <a:t>12%</a:t>
            </a:r>
            <a:r>
              <a:rPr lang="en-IN" sz="1600" dirty="0"/>
              <a:t> probability of user </a:t>
            </a:r>
            <a:r>
              <a:rPr lang="en-IN" sz="1600" b="1" dirty="0"/>
              <a:t>buying</a:t>
            </a:r>
            <a:r>
              <a:rPr lang="en-IN" sz="1600" dirty="0"/>
              <a:t> the car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C83B2F-7857-4BC7-853A-8B41A3741BA2}"/>
              </a:ext>
            </a:extLst>
          </p:cNvPr>
          <p:cNvSpPr txBox="1"/>
          <p:nvPr/>
        </p:nvSpPr>
        <p:spPr>
          <a:xfrm>
            <a:off x="6814992" y="6315302"/>
            <a:ext cx="4182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Or  </a:t>
            </a:r>
            <a:r>
              <a:rPr lang="en-IN" sz="1600" b="1" dirty="0"/>
              <a:t>88%</a:t>
            </a:r>
            <a:r>
              <a:rPr lang="en-IN" sz="1600" dirty="0"/>
              <a:t> probability of user </a:t>
            </a:r>
            <a:r>
              <a:rPr lang="en-IN" sz="1600" b="1" dirty="0"/>
              <a:t>not buying</a:t>
            </a:r>
            <a:r>
              <a:rPr lang="en-IN" sz="1600" dirty="0"/>
              <a:t> the car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8E2F21-5E1F-4AE1-A903-5A01ACFE3C37}"/>
                  </a:ext>
                </a:extLst>
              </p:cNvPr>
              <p:cNvSpPr txBox="1"/>
              <p:nvPr/>
            </p:nvSpPr>
            <p:spPr>
              <a:xfrm>
                <a:off x="7163609" y="4871383"/>
                <a:ext cx="1243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600" dirty="0"/>
                  <a:t>For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b="0" i="0" smtClean="0">
                        <a:latin typeface="Cambria Math" panose="02040503050406030204" pitchFamily="18" charset="0"/>
                      </a:rPr>
                      <m:t>=6.0 ,</m:t>
                    </m:r>
                  </m:oMath>
                </a14:m>
                <a:endParaRPr lang="en-IN" sz="16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8E2F21-5E1F-4AE1-A903-5A01ACFE3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09" y="4871383"/>
                <a:ext cx="1243033" cy="338554"/>
              </a:xfrm>
              <a:prstGeom prst="rect">
                <a:avLst/>
              </a:prstGeom>
              <a:blipFill>
                <a:blip r:embed="rId11"/>
                <a:stretch>
                  <a:fillRect l="-2451" t="-5357" b="-2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D6C4F393-D647-4641-B93C-C3FC220DD3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88" y="5196583"/>
            <a:ext cx="2820146" cy="5395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9FA29AD-CC91-4192-BAF1-192FAB5A7A4D}"/>
                  </a:ext>
                </a:extLst>
              </p:cNvPr>
              <p:cNvSpPr txBox="1"/>
              <p:nvPr/>
            </p:nvSpPr>
            <p:spPr>
              <a:xfrm>
                <a:off x="415077" y="4369379"/>
                <a:ext cx="6164424" cy="17543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The X part has only 1 column ‘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‘ (single feature/ variable)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Each row in the dataset can be represented as :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Where       denotes the row number.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err="1"/>
                  <a:t>Eg</a:t>
                </a:r>
                <a:r>
                  <a:rPr lang="en-IN" dirty="0"/>
                  <a:t>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Let </a:t>
                </a:r>
                <a:r>
                  <a:rPr lang="el-GR" b="1" i="1" dirty="0"/>
                  <a:t>ω</a:t>
                </a:r>
                <a:r>
                  <a:rPr lang="en-IN" dirty="0"/>
                  <a:t> be the weight and </a:t>
                </a:r>
                <a:r>
                  <a:rPr lang="en-IN" b="1" i="1" dirty="0"/>
                  <a:t>b</a:t>
                </a:r>
                <a:r>
                  <a:rPr lang="en-IN" dirty="0"/>
                  <a:t> be the bias associated with this column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9FA29AD-CC91-4192-BAF1-192FAB5A7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77" y="4369379"/>
                <a:ext cx="6164424" cy="1754326"/>
              </a:xfrm>
              <a:prstGeom prst="rect">
                <a:avLst/>
              </a:prstGeom>
              <a:blipFill>
                <a:blip r:embed="rId13"/>
                <a:stretch>
                  <a:fillRect l="-593" t="-2076" b="-41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1ED4B277-4EC5-4A4B-8919-B667D77178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014" y="4686304"/>
            <a:ext cx="771429" cy="30476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3548700-E272-4217-847D-330DA0C130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38" y="4991066"/>
            <a:ext cx="85714" cy="200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2D85A2D-9217-461E-A02C-AEC78DC15D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75" y="5237835"/>
            <a:ext cx="1816443" cy="26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10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7BAE09F-9788-4C27-866A-48DAF1651DDB}"/>
              </a:ext>
            </a:extLst>
          </p:cNvPr>
          <p:cNvSpPr/>
          <p:nvPr/>
        </p:nvSpPr>
        <p:spPr>
          <a:xfrm>
            <a:off x="995951" y="4322054"/>
            <a:ext cx="2873828" cy="16512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909DE3-ABAE-4916-B8D1-DB16E784E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ABB703-C240-47FB-8C0E-FB91D49331B9}"/>
              </a:ext>
            </a:extLst>
          </p:cNvPr>
          <p:cNvSpPr txBox="1"/>
          <p:nvPr/>
        </p:nvSpPr>
        <p:spPr>
          <a:xfrm>
            <a:off x="4276531" y="363894"/>
            <a:ext cx="363893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Threshold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ABFE0-9170-40E0-93B3-21718101C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86" y="1104350"/>
            <a:ext cx="3814942" cy="2543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B69607-33FC-4F0D-A09C-2AE5A2F05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58" y="841619"/>
            <a:ext cx="152381" cy="190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233824-FD8D-4ADA-90AE-E5047CE60D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7"/>
          <a:stretch/>
        </p:blipFill>
        <p:spPr>
          <a:xfrm>
            <a:off x="1375550" y="4452683"/>
            <a:ext cx="1637270" cy="568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20D60A-6DCA-42B8-98B7-C225A04C37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48" y="5377460"/>
            <a:ext cx="1123809" cy="2724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A3E695-4FEF-4239-8BE4-E96A76886C38}"/>
              </a:ext>
            </a:extLst>
          </p:cNvPr>
          <p:cNvSpPr txBox="1"/>
          <p:nvPr/>
        </p:nvSpPr>
        <p:spPr>
          <a:xfrm>
            <a:off x="2460857" y="5311965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, when z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C7C7FC-BBD6-4E31-BCBA-E834959ED6F4}"/>
                  </a:ext>
                </a:extLst>
              </p:cNvPr>
              <p:cNvSpPr txBox="1"/>
              <p:nvPr/>
            </p:nvSpPr>
            <p:spPr>
              <a:xfrm>
                <a:off x="2297864" y="3528474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C7C7FC-BBD6-4E31-BCBA-E834959ED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864" y="3528474"/>
                <a:ext cx="3537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413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7BAE09F-9788-4C27-866A-48DAF1651DDB}"/>
              </a:ext>
            </a:extLst>
          </p:cNvPr>
          <p:cNvSpPr/>
          <p:nvPr/>
        </p:nvSpPr>
        <p:spPr>
          <a:xfrm>
            <a:off x="995951" y="4322054"/>
            <a:ext cx="2873828" cy="16512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909DE3-ABAE-4916-B8D1-DB16E784E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ABB703-C240-47FB-8C0E-FB91D49331B9}"/>
              </a:ext>
            </a:extLst>
          </p:cNvPr>
          <p:cNvSpPr txBox="1"/>
          <p:nvPr/>
        </p:nvSpPr>
        <p:spPr>
          <a:xfrm>
            <a:off x="4276531" y="363894"/>
            <a:ext cx="363893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Threshold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ABFE0-9170-40E0-93B3-21718101C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86" y="1104350"/>
            <a:ext cx="3814942" cy="2543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B69607-33FC-4F0D-A09C-2AE5A2F05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58" y="841619"/>
            <a:ext cx="152381" cy="190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C79EE6-884B-4432-8E85-6766876F6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977" y="2102195"/>
            <a:ext cx="1615443" cy="567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233824-FD8D-4ADA-90AE-E5047CE60DD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7"/>
          <a:stretch/>
        </p:blipFill>
        <p:spPr>
          <a:xfrm>
            <a:off x="1375550" y="4452683"/>
            <a:ext cx="1637270" cy="5687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407F60-14A6-439B-9855-E3805BCDC7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563" y="1569910"/>
            <a:ext cx="1742857" cy="304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20D60A-6DCA-42B8-98B7-C225A04C37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48" y="5377460"/>
            <a:ext cx="1123809" cy="2724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A3E695-4FEF-4239-8BE4-E96A76886C38}"/>
              </a:ext>
            </a:extLst>
          </p:cNvPr>
          <p:cNvSpPr txBox="1"/>
          <p:nvPr/>
        </p:nvSpPr>
        <p:spPr>
          <a:xfrm>
            <a:off x="2460857" y="5311965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, when z = 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F6CF09-F2A8-41A7-8ABA-33A3524AB3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672" y="3114465"/>
            <a:ext cx="895238" cy="266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45EE46-50A1-4C21-BCF9-6F3DEA1E9B3B}"/>
                  </a:ext>
                </a:extLst>
              </p:cNvPr>
              <p:cNvSpPr txBox="1"/>
              <p:nvPr/>
            </p:nvSpPr>
            <p:spPr>
              <a:xfrm>
                <a:off x="6128910" y="3054727"/>
                <a:ext cx="2199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, when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45EE46-50A1-4C21-BCF9-6F3DEA1E9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910" y="3054727"/>
                <a:ext cx="2199705" cy="369332"/>
              </a:xfrm>
              <a:prstGeom prst="rect">
                <a:avLst/>
              </a:prstGeom>
              <a:blipFill>
                <a:blip r:embed="rId10"/>
                <a:stretch>
                  <a:fillRect l="-221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71E6BB-4825-44E3-BC02-7621BAC746E6}"/>
                  </a:ext>
                </a:extLst>
              </p:cNvPr>
              <p:cNvSpPr txBox="1"/>
              <p:nvPr/>
            </p:nvSpPr>
            <p:spPr>
              <a:xfrm>
                <a:off x="2297864" y="3528474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71E6BB-4825-44E3-BC02-7621BAC74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864" y="3528474"/>
                <a:ext cx="3537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834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7BAE09F-9788-4C27-866A-48DAF1651DDB}"/>
              </a:ext>
            </a:extLst>
          </p:cNvPr>
          <p:cNvSpPr/>
          <p:nvPr/>
        </p:nvSpPr>
        <p:spPr>
          <a:xfrm>
            <a:off x="995951" y="4322054"/>
            <a:ext cx="2873828" cy="16512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909DE3-ABAE-4916-B8D1-DB16E784E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ABB703-C240-47FB-8C0E-FB91D49331B9}"/>
              </a:ext>
            </a:extLst>
          </p:cNvPr>
          <p:cNvSpPr txBox="1"/>
          <p:nvPr/>
        </p:nvSpPr>
        <p:spPr>
          <a:xfrm>
            <a:off x="4276531" y="363894"/>
            <a:ext cx="363893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Threshold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ABFE0-9170-40E0-93B3-21718101C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86" y="1104350"/>
            <a:ext cx="3814942" cy="2543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B69607-33FC-4F0D-A09C-2AE5A2F05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58" y="841619"/>
            <a:ext cx="152381" cy="190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C79EE6-884B-4432-8E85-6766876F6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977" y="2102195"/>
            <a:ext cx="1615443" cy="567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233824-FD8D-4ADA-90AE-E5047CE60DD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7"/>
          <a:stretch/>
        </p:blipFill>
        <p:spPr>
          <a:xfrm>
            <a:off x="1375550" y="4452683"/>
            <a:ext cx="1637270" cy="5687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407F60-14A6-439B-9855-E3805BCDC7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563" y="1569910"/>
            <a:ext cx="1742857" cy="304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20D60A-6DCA-42B8-98B7-C225A04C37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48" y="5377460"/>
            <a:ext cx="1123809" cy="2724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A3E695-4FEF-4239-8BE4-E96A76886C38}"/>
              </a:ext>
            </a:extLst>
          </p:cNvPr>
          <p:cNvSpPr txBox="1"/>
          <p:nvPr/>
        </p:nvSpPr>
        <p:spPr>
          <a:xfrm>
            <a:off x="2460857" y="5311965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, when z = 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F6CF09-F2A8-41A7-8ABA-33A3524AB3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672" y="3114465"/>
            <a:ext cx="895238" cy="266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45EE46-50A1-4C21-BCF9-6F3DEA1E9B3B}"/>
                  </a:ext>
                </a:extLst>
              </p:cNvPr>
              <p:cNvSpPr txBox="1"/>
              <p:nvPr/>
            </p:nvSpPr>
            <p:spPr>
              <a:xfrm>
                <a:off x="6128910" y="3054727"/>
                <a:ext cx="2199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, when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45EE46-50A1-4C21-BCF9-6F3DEA1E9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910" y="3054727"/>
                <a:ext cx="2199705" cy="369332"/>
              </a:xfrm>
              <a:prstGeom prst="rect">
                <a:avLst/>
              </a:prstGeom>
              <a:blipFill>
                <a:blip r:embed="rId10"/>
                <a:stretch>
                  <a:fillRect l="-221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1889E884-2432-4BF9-AD4F-0777DB8682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898" y="3741542"/>
            <a:ext cx="1380952" cy="2285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FFD166D-DF72-41DA-B3D2-4C3689EF90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365" y="4268017"/>
            <a:ext cx="933333" cy="61904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7DF56A4-46C3-4D82-A583-3BB4AA0E5456}"/>
              </a:ext>
            </a:extLst>
          </p:cNvPr>
          <p:cNvSpPr txBox="1"/>
          <p:nvPr/>
        </p:nvSpPr>
        <p:spPr>
          <a:xfrm>
            <a:off x="5134702" y="3671161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On solving the eqn: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A951A6-BFDD-435A-9938-F9A6D3C924FE}"/>
              </a:ext>
            </a:extLst>
          </p:cNvPr>
          <p:cNvSpPr txBox="1"/>
          <p:nvPr/>
        </p:nvSpPr>
        <p:spPr>
          <a:xfrm>
            <a:off x="6650145" y="4419448"/>
            <a:ext cx="16576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Threshold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850C40-5E6E-4263-936F-7733849CD1D8}"/>
                  </a:ext>
                </a:extLst>
              </p:cNvPr>
              <p:cNvSpPr txBox="1"/>
              <p:nvPr/>
            </p:nvSpPr>
            <p:spPr>
              <a:xfrm>
                <a:off x="2297864" y="3528474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850C40-5E6E-4263-936F-7733849CD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864" y="3528474"/>
                <a:ext cx="3537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6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B8BBC8-03BC-4B10-B6AB-4E855C09A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5433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17B46-BC92-47DB-AFE3-6717511F88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5" r="25252" b="19225"/>
          <a:stretch/>
        </p:blipFill>
        <p:spPr>
          <a:xfrm>
            <a:off x="461441" y="4355783"/>
            <a:ext cx="4832935" cy="1283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6F0A07-E83C-4FC8-A1DE-03103F054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216" y="4324716"/>
            <a:ext cx="6933883" cy="13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3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B88864-2B12-49A1-9CCA-4F23F7E4798C}"/>
              </a:ext>
            </a:extLst>
          </p:cNvPr>
          <p:cNvSpPr txBox="1"/>
          <p:nvPr/>
        </p:nvSpPr>
        <p:spPr>
          <a:xfrm>
            <a:off x="2707064" y="2110858"/>
            <a:ext cx="677787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Logistic Regression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2211E4-B469-4924-BEC0-B11F8E437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6583E4-752C-461D-B861-B266407E1B64}"/>
              </a:ext>
            </a:extLst>
          </p:cNvPr>
          <p:cNvSpPr txBox="1"/>
          <p:nvPr/>
        </p:nvSpPr>
        <p:spPr>
          <a:xfrm>
            <a:off x="5246248" y="2901822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(Single Variable)</a:t>
            </a:r>
          </a:p>
        </p:txBody>
      </p:sp>
    </p:spTree>
    <p:extLst>
      <p:ext uri="{BB962C8B-B14F-4D97-AF65-F5344CB8AC3E}">
        <p14:creationId xmlns:p14="http://schemas.microsoft.com/office/powerpoint/2010/main" val="374218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2211E4-B469-4924-BEC0-B11F8E437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3545CC-6573-4420-9186-937FE2B3A630}"/>
              </a:ext>
            </a:extLst>
          </p:cNvPr>
          <p:cNvSpPr/>
          <p:nvPr/>
        </p:nvSpPr>
        <p:spPr>
          <a:xfrm>
            <a:off x="1045029" y="625151"/>
            <a:ext cx="1912775" cy="485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F222A-D5C5-4374-B1D3-EBF63EC61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16" y="1427146"/>
            <a:ext cx="2850989" cy="365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4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2211E4-B469-4924-BEC0-B11F8E437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3545CC-6573-4420-9186-937FE2B3A630}"/>
              </a:ext>
            </a:extLst>
          </p:cNvPr>
          <p:cNvSpPr/>
          <p:nvPr/>
        </p:nvSpPr>
        <p:spPr>
          <a:xfrm>
            <a:off x="1045029" y="625151"/>
            <a:ext cx="1912775" cy="485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F222A-D5C5-4374-B1D3-EBF63EC61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16" y="1427146"/>
            <a:ext cx="2850989" cy="36580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BFBC8B-A88A-4E7C-904A-3D31F44A89A0}"/>
              </a:ext>
            </a:extLst>
          </p:cNvPr>
          <p:cNvSpPr txBox="1"/>
          <p:nvPr/>
        </p:nvSpPr>
        <p:spPr>
          <a:xfrm>
            <a:off x="1354298" y="1110343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   (X)                     (Y)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0CF9883-DDAD-41CD-B2DA-7535F8E55AED}"/>
              </a:ext>
            </a:extLst>
          </p:cNvPr>
          <p:cNvSpPr/>
          <p:nvPr/>
        </p:nvSpPr>
        <p:spPr>
          <a:xfrm>
            <a:off x="438539" y="1427146"/>
            <a:ext cx="1791477" cy="3658038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A67374B-0034-4D41-992C-64850741DF38}"/>
              </a:ext>
            </a:extLst>
          </p:cNvPr>
          <p:cNvSpPr/>
          <p:nvPr/>
        </p:nvSpPr>
        <p:spPr>
          <a:xfrm>
            <a:off x="2250037" y="1427145"/>
            <a:ext cx="1327306" cy="3658038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586DFD-5139-4D2B-8400-5755CBED7FDB}"/>
              </a:ext>
            </a:extLst>
          </p:cNvPr>
          <p:cNvSpPr txBox="1"/>
          <p:nvPr/>
        </p:nvSpPr>
        <p:spPr>
          <a:xfrm>
            <a:off x="584522" y="5205343"/>
            <a:ext cx="1539552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Input Feature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F41FD-B24D-4256-8CCD-6F1E9F319C02}"/>
              </a:ext>
            </a:extLst>
          </p:cNvPr>
          <p:cNvSpPr txBox="1"/>
          <p:nvPr/>
        </p:nvSpPr>
        <p:spPr>
          <a:xfrm>
            <a:off x="2393291" y="5205607"/>
            <a:ext cx="1040798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True Label</a:t>
            </a:r>
          </a:p>
        </p:txBody>
      </p:sp>
    </p:spTree>
    <p:extLst>
      <p:ext uri="{BB962C8B-B14F-4D97-AF65-F5344CB8AC3E}">
        <p14:creationId xmlns:p14="http://schemas.microsoft.com/office/powerpoint/2010/main" val="7115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2211E4-B469-4924-BEC0-B11F8E437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3545CC-6573-4420-9186-937FE2B3A630}"/>
              </a:ext>
            </a:extLst>
          </p:cNvPr>
          <p:cNvSpPr/>
          <p:nvPr/>
        </p:nvSpPr>
        <p:spPr>
          <a:xfrm>
            <a:off x="1045029" y="625151"/>
            <a:ext cx="1912775" cy="485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F222A-D5C5-4374-B1D3-EBF63EC61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16" y="1427146"/>
            <a:ext cx="2850989" cy="36580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BFBC8B-A88A-4E7C-904A-3D31F44A89A0}"/>
              </a:ext>
            </a:extLst>
          </p:cNvPr>
          <p:cNvSpPr txBox="1"/>
          <p:nvPr/>
        </p:nvSpPr>
        <p:spPr>
          <a:xfrm>
            <a:off x="1354298" y="1110343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   (X)                     (Y)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0CF9883-DDAD-41CD-B2DA-7535F8E55AED}"/>
              </a:ext>
            </a:extLst>
          </p:cNvPr>
          <p:cNvSpPr/>
          <p:nvPr/>
        </p:nvSpPr>
        <p:spPr>
          <a:xfrm>
            <a:off x="438539" y="1427146"/>
            <a:ext cx="1791477" cy="3658038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A67374B-0034-4D41-992C-64850741DF38}"/>
              </a:ext>
            </a:extLst>
          </p:cNvPr>
          <p:cNvSpPr/>
          <p:nvPr/>
        </p:nvSpPr>
        <p:spPr>
          <a:xfrm>
            <a:off x="2250037" y="1427145"/>
            <a:ext cx="1327306" cy="3658038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586DFD-5139-4D2B-8400-5755CBED7FDB}"/>
              </a:ext>
            </a:extLst>
          </p:cNvPr>
          <p:cNvSpPr txBox="1"/>
          <p:nvPr/>
        </p:nvSpPr>
        <p:spPr>
          <a:xfrm>
            <a:off x="584522" y="5205343"/>
            <a:ext cx="1539552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Input Feature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F41FD-B24D-4256-8CCD-6F1E9F319C02}"/>
              </a:ext>
            </a:extLst>
          </p:cNvPr>
          <p:cNvSpPr txBox="1"/>
          <p:nvPr/>
        </p:nvSpPr>
        <p:spPr>
          <a:xfrm>
            <a:off x="2393291" y="5205607"/>
            <a:ext cx="1040798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True Label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753B68-58FA-44AD-BE3B-7C30A83F9CCB}"/>
              </a:ext>
            </a:extLst>
          </p:cNvPr>
          <p:cNvSpPr txBox="1"/>
          <p:nvPr/>
        </p:nvSpPr>
        <p:spPr>
          <a:xfrm>
            <a:off x="720890" y="5972284"/>
            <a:ext cx="63369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Since Y has only 2 classes (0 and 1), it is called 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47411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2211E4-B469-4924-BEC0-B11F8E437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3545CC-6573-4420-9186-937FE2B3A630}"/>
              </a:ext>
            </a:extLst>
          </p:cNvPr>
          <p:cNvSpPr/>
          <p:nvPr/>
        </p:nvSpPr>
        <p:spPr>
          <a:xfrm>
            <a:off x="1045029" y="625151"/>
            <a:ext cx="1912775" cy="485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F222A-D5C5-4374-B1D3-EBF63EC61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16" y="1427146"/>
            <a:ext cx="2850989" cy="36580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BFBC8B-A88A-4E7C-904A-3D31F44A89A0}"/>
              </a:ext>
            </a:extLst>
          </p:cNvPr>
          <p:cNvSpPr txBox="1"/>
          <p:nvPr/>
        </p:nvSpPr>
        <p:spPr>
          <a:xfrm>
            <a:off x="1354298" y="1110343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   (X)                     (Y)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3E33B3-E07E-461F-96CF-A607EC82E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339" y="1914284"/>
            <a:ext cx="4911082" cy="3357248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B4DF3DE1-801C-408E-8843-72F34EA79F6A}"/>
              </a:ext>
            </a:extLst>
          </p:cNvPr>
          <p:cNvSpPr/>
          <p:nvPr/>
        </p:nvSpPr>
        <p:spPr>
          <a:xfrm>
            <a:off x="3865256" y="3223577"/>
            <a:ext cx="923731" cy="275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9ACCE2-D597-481C-AB49-2E87BE39A771}"/>
              </a:ext>
            </a:extLst>
          </p:cNvPr>
          <p:cNvSpPr txBox="1"/>
          <p:nvPr/>
        </p:nvSpPr>
        <p:spPr>
          <a:xfrm>
            <a:off x="7865706" y="508686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DAF7AC-7A5E-4258-A0BF-D4E3FEFAD08F}"/>
              </a:ext>
            </a:extLst>
          </p:cNvPr>
          <p:cNvSpPr txBox="1"/>
          <p:nvPr/>
        </p:nvSpPr>
        <p:spPr>
          <a:xfrm>
            <a:off x="5076901" y="322357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0CF9883-DDAD-41CD-B2DA-7535F8E55AED}"/>
              </a:ext>
            </a:extLst>
          </p:cNvPr>
          <p:cNvSpPr/>
          <p:nvPr/>
        </p:nvSpPr>
        <p:spPr>
          <a:xfrm>
            <a:off x="438539" y="1427146"/>
            <a:ext cx="1791477" cy="3658038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A67374B-0034-4D41-992C-64850741DF38}"/>
              </a:ext>
            </a:extLst>
          </p:cNvPr>
          <p:cNvSpPr/>
          <p:nvPr/>
        </p:nvSpPr>
        <p:spPr>
          <a:xfrm>
            <a:off x="2250037" y="1427145"/>
            <a:ext cx="1327306" cy="3658038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586DFD-5139-4D2B-8400-5755CBED7FDB}"/>
              </a:ext>
            </a:extLst>
          </p:cNvPr>
          <p:cNvSpPr txBox="1"/>
          <p:nvPr/>
        </p:nvSpPr>
        <p:spPr>
          <a:xfrm>
            <a:off x="584522" y="5205343"/>
            <a:ext cx="1539552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Input Feature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F41FD-B24D-4256-8CCD-6F1E9F319C02}"/>
              </a:ext>
            </a:extLst>
          </p:cNvPr>
          <p:cNvSpPr txBox="1"/>
          <p:nvPr/>
        </p:nvSpPr>
        <p:spPr>
          <a:xfrm>
            <a:off x="2393291" y="5205607"/>
            <a:ext cx="1040798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True Label</a:t>
            </a:r>
          </a:p>
        </p:txBody>
      </p:sp>
    </p:spTree>
    <p:extLst>
      <p:ext uri="{BB962C8B-B14F-4D97-AF65-F5344CB8AC3E}">
        <p14:creationId xmlns:p14="http://schemas.microsoft.com/office/powerpoint/2010/main" val="405967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DC422D-7D51-4CBC-85B7-E6639E0668CC}"/>
              </a:ext>
            </a:extLst>
          </p:cNvPr>
          <p:cNvSpPr/>
          <p:nvPr/>
        </p:nvSpPr>
        <p:spPr>
          <a:xfrm>
            <a:off x="349898" y="4230526"/>
            <a:ext cx="2640563" cy="369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2211E4-B469-4924-BEC0-B11F8E437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3545CC-6573-4420-9186-937FE2B3A630}"/>
              </a:ext>
            </a:extLst>
          </p:cNvPr>
          <p:cNvSpPr/>
          <p:nvPr/>
        </p:nvSpPr>
        <p:spPr>
          <a:xfrm>
            <a:off x="466531" y="457199"/>
            <a:ext cx="1912775" cy="485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F222A-D5C5-4374-B1D3-EBF63EC61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63" y="1187032"/>
            <a:ext cx="1912776" cy="24542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3E33B3-E07E-461F-96CF-A607EC82E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101" y="1163585"/>
            <a:ext cx="5406122" cy="32516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9EDB795-51AB-4817-B791-C559CD5B5339}"/>
              </a:ext>
            </a:extLst>
          </p:cNvPr>
          <p:cNvSpPr txBox="1"/>
          <p:nvPr/>
        </p:nvSpPr>
        <p:spPr>
          <a:xfrm>
            <a:off x="667138" y="4230526"/>
            <a:ext cx="192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What Is The Task?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7AE5DA-544B-40EC-A99D-D4A15CF992EE}"/>
              </a:ext>
            </a:extLst>
          </p:cNvPr>
          <p:cNvSpPr txBox="1"/>
          <p:nvPr/>
        </p:nvSpPr>
        <p:spPr>
          <a:xfrm>
            <a:off x="6673468" y="426580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  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87A0A4-0280-4399-9CBB-46D3BA8EDCBA}"/>
              </a:ext>
            </a:extLst>
          </p:cNvPr>
          <p:cNvSpPr txBox="1"/>
          <p:nvPr/>
        </p:nvSpPr>
        <p:spPr>
          <a:xfrm>
            <a:off x="3884663" y="240251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48140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DC422D-7D51-4CBC-85B7-E6639E0668CC}"/>
              </a:ext>
            </a:extLst>
          </p:cNvPr>
          <p:cNvSpPr/>
          <p:nvPr/>
        </p:nvSpPr>
        <p:spPr>
          <a:xfrm>
            <a:off x="349898" y="4230526"/>
            <a:ext cx="2640563" cy="369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2211E4-B469-4924-BEC0-B11F8E437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3545CC-6573-4420-9186-937FE2B3A630}"/>
              </a:ext>
            </a:extLst>
          </p:cNvPr>
          <p:cNvSpPr/>
          <p:nvPr/>
        </p:nvSpPr>
        <p:spPr>
          <a:xfrm>
            <a:off x="466531" y="457199"/>
            <a:ext cx="1912775" cy="485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F222A-D5C5-4374-B1D3-EBF63EC61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63" y="1187032"/>
            <a:ext cx="1912776" cy="24542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3E33B3-E07E-461F-96CF-A607EC82E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101" y="1163585"/>
            <a:ext cx="5406122" cy="32516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9EDB795-51AB-4817-B791-C559CD5B5339}"/>
              </a:ext>
            </a:extLst>
          </p:cNvPr>
          <p:cNvSpPr txBox="1"/>
          <p:nvPr/>
        </p:nvSpPr>
        <p:spPr>
          <a:xfrm>
            <a:off x="667138" y="4230526"/>
            <a:ext cx="192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What Is The Task?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9CCEFD-C757-4580-B58E-353119532BF2}"/>
              </a:ext>
            </a:extLst>
          </p:cNvPr>
          <p:cNvSpPr/>
          <p:nvPr/>
        </p:nvSpPr>
        <p:spPr>
          <a:xfrm>
            <a:off x="275253" y="5490315"/>
            <a:ext cx="2985796" cy="4851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Classification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817A66-0FA1-40DB-9895-4D38DAA7EDFE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628191" y="4599858"/>
            <a:ext cx="1" cy="8904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7AE5DA-544B-40EC-A99D-D4A15CF992EE}"/>
              </a:ext>
            </a:extLst>
          </p:cNvPr>
          <p:cNvSpPr txBox="1"/>
          <p:nvPr/>
        </p:nvSpPr>
        <p:spPr>
          <a:xfrm>
            <a:off x="6673468" y="426580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  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87A0A4-0280-4399-9CBB-46D3BA8EDCBA}"/>
              </a:ext>
            </a:extLst>
          </p:cNvPr>
          <p:cNvSpPr txBox="1"/>
          <p:nvPr/>
        </p:nvSpPr>
        <p:spPr>
          <a:xfrm>
            <a:off x="3884663" y="240251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12319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1131</Words>
  <Application>Microsoft Office PowerPoint</Application>
  <PresentationFormat>Widescreen</PresentationFormat>
  <Paragraphs>235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Unicode MS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 Pukale</dc:creator>
  <cp:lastModifiedBy>Arjun Pukale</cp:lastModifiedBy>
  <cp:revision>33</cp:revision>
  <dcterms:created xsi:type="dcterms:W3CDTF">2021-01-23T13:52:37Z</dcterms:created>
  <dcterms:modified xsi:type="dcterms:W3CDTF">2021-01-29T10:38:27Z</dcterms:modified>
</cp:coreProperties>
</file>