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5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0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2E84-A6B1-45CF-8C57-D32E3FD48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F143F-FCCA-493A-BE58-0CCC95E98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DE9E-B732-4D90-AE01-DF999609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DCE2-BEE0-4566-9D03-FE9C8AD0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16C6-ED49-406E-8525-E88B5890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542F-1B1E-4CD8-A182-B0522F05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E6715-F098-4F6D-81C7-F06DA696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FF93-5E4C-4E8E-8848-DF46D99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98F9-832F-4565-A6AE-75E50F3F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04B3-3B89-4033-9EFA-6CAEC686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C868C-FCA9-4A26-A504-1C94184D8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5150F-9B49-4447-A44F-E1B1E3F6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616F-C078-43CB-926A-33A292A5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9CC7-ADD0-4623-95E2-B063DD58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8D79-F4A7-4659-A77A-A38522FB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0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3286-7584-4347-874C-C4AE618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FB15-D55A-4C11-B38F-23FD88DD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F78A-0C3A-46EC-B1AD-94043F59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C526-1712-42A4-966A-4ECD4A64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C8FF-3C90-49AB-B513-7B7AFC18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84F5-83A1-4DF5-B968-5A132FAE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20ED-F0D8-4119-B542-A0E5B40B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0408-E8A7-409C-8894-E6F85A80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2927-B8ED-4C7B-9EA7-98F118E5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2FF3-5C57-49D4-9C16-836F33BC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0954-62CC-4DB9-99AF-10D0497D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1BEE-1600-4C38-9770-0CAC89690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1E25-8238-4FD1-BC0B-E4E17563A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02AD-59A5-42DE-A533-084F6EC2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F7221-26BE-44B4-B4E9-FF045B19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2A4F-DE98-42B5-A978-F70B9808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6DA6-CF9D-47BB-BCB8-6E577AF7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D17B2-D0B6-495E-B833-657267F4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BB0-C97C-473D-865D-B54DE073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CD9C-2EC5-417B-A937-DCB0493F9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27D6E-78B6-43D2-A06D-980E40315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123BF-6BAF-4476-8DD1-D7F26774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0CB85-F46E-47DB-A6C8-EDC22F2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505F9-959D-4EFD-A3AB-4D9FBE60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6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6EB7-166F-4721-9BBF-43E69418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D87EB-449A-4807-AEB6-F73768A8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9A55E-6669-47AE-A731-60010B9B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37EDA-4DFA-46E9-BF6B-7E448D57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F1035-3100-47E8-8754-2E39D9D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0DCB0-2BA9-41B1-A207-BC8459D4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8F411-C6DD-492E-8EBD-39DAC082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9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A2C5-FA48-4F95-AABD-883936AA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B8C5-3AF0-43FB-8BEA-29BA5FE9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C9507-4417-4AF9-B8B7-F0F75FD55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DB43-3565-486A-A510-1552490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0F8F-3471-4D57-B8A9-DFE1A1B4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9B10F-79E3-428A-834D-BEDE224C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1FF5-E353-4C80-8430-5C1EF750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13A96-E701-4AFE-8F4A-81A787C8E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5B7DB-CDF2-4149-802C-B3BBD20A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2737F-DED5-45A8-8800-1E237F4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B984A-B175-4461-9B3A-1AF10583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568CD-AEAB-42D2-A854-781FE6B8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9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6CF53-8F7C-4A07-819C-E62D8F84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8E74-D872-417F-A894-FF7336C1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D535-5F56-49CF-A18E-2AA491CE8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334E-05C9-4C40-AE09-AC0D045CE39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B42B-840A-4E81-9B52-B7DE89622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82F6-6225-4D2E-B897-51DEAC1A3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E0D4-89DA-439D-A8FF-11EE18E32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8E27BE3-0BC7-49C8-92E2-E14FDE1EE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5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53A735-099B-4954-8E7E-CD8983F1307C}"/>
              </a:ext>
            </a:extLst>
          </p:cNvPr>
          <p:cNvSpPr txBox="1"/>
          <p:nvPr/>
        </p:nvSpPr>
        <p:spPr>
          <a:xfrm>
            <a:off x="961534" y="5920033"/>
            <a:ext cx="487365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Increase or decrease z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9F2620-88FE-474A-B795-D463D7D51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4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53A735-099B-4954-8E7E-CD8983F1307C}"/>
              </a:ext>
            </a:extLst>
          </p:cNvPr>
          <p:cNvSpPr txBox="1"/>
          <p:nvPr/>
        </p:nvSpPr>
        <p:spPr>
          <a:xfrm>
            <a:off x="1414021" y="5994793"/>
            <a:ext cx="302600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Increase z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415586-3392-4D64-A230-A05BD2DF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53A735-099B-4954-8E7E-CD8983F1307C}"/>
              </a:ext>
            </a:extLst>
          </p:cNvPr>
          <p:cNvSpPr txBox="1"/>
          <p:nvPr/>
        </p:nvSpPr>
        <p:spPr>
          <a:xfrm>
            <a:off x="1414021" y="5994793"/>
            <a:ext cx="3026004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Update z in opposite direction of slope!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B1686D-8AF1-4BA6-AED2-48A90C46E4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6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53A735-099B-4954-8E7E-CD8983F1307C}"/>
              </a:ext>
            </a:extLst>
          </p:cNvPr>
          <p:cNvSpPr txBox="1"/>
          <p:nvPr/>
        </p:nvSpPr>
        <p:spPr>
          <a:xfrm>
            <a:off x="1414021" y="5994793"/>
            <a:ext cx="3026004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Update z in opposite direction of slope!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/>
              <p:nvPr/>
            </p:nvSpPr>
            <p:spPr>
              <a:xfrm>
                <a:off x="8110196" y="5608038"/>
                <a:ext cx="1795620" cy="540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96" y="5608038"/>
                <a:ext cx="1795620" cy="540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82AEBEB-CAD5-4EF2-BCEA-FC615F9FF1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1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53A735-099B-4954-8E7E-CD8983F1307C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53A735-099B-4954-8E7E-CD8983F13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/>
              <p:nvPr/>
            </p:nvSpPr>
            <p:spPr>
              <a:xfrm>
                <a:off x="8110196" y="5608038"/>
                <a:ext cx="1795620" cy="540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96" y="5608038"/>
                <a:ext cx="1795620" cy="540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0BACD2E-F8C6-4D8C-8EBC-E722D4C7C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8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/>
              <p:nvPr/>
            </p:nvSpPr>
            <p:spPr>
              <a:xfrm>
                <a:off x="8110196" y="5608038"/>
                <a:ext cx="17994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−(−4)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96" y="5608038"/>
                <a:ext cx="1799467" cy="369332"/>
              </a:xfrm>
              <a:prstGeom prst="rect">
                <a:avLst/>
              </a:prstGeom>
              <a:blipFill>
                <a:blip r:embed="rId8"/>
                <a:stretch>
                  <a:fillRect l="-1689" r="-5743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22E972-031E-4B7D-9FCA-175E8191AAE6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22E972-031E-4B7D-9FCA-175E8191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9EB947E5-24CE-402D-B134-EDBA05073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9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/>
              <p:nvPr/>
            </p:nvSpPr>
            <p:spPr>
              <a:xfrm>
                <a:off x="8110196" y="5608038"/>
                <a:ext cx="2044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=−2−(−4)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96" y="5608038"/>
                <a:ext cx="2044278" cy="369332"/>
              </a:xfrm>
              <a:prstGeom prst="rect">
                <a:avLst/>
              </a:prstGeom>
              <a:blipFill>
                <a:blip r:embed="rId8"/>
                <a:stretch>
                  <a:fillRect l="-1488" r="-5060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770114-25E6-4CDB-B81A-CA232D0DDE20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770114-25E6-4CDB-B81A-CA232D0D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97BF9A0-204D-4A30-8398-F1C867606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5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/>
              <p:nvPr/>
            </p:nvSpPr>
            <p:spPr>
              <a:xfrm>
                <a:off x="8110196" y="5608038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17A3D-1C50-44A8-AE72-0409D5C8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96" y="5608038"/>
                <a:ext cx="793359" cy="369332"/>
              </a:xfrm>
              <a:prstGeom prst="rect">
                <a:avLst/>
              </a:prstGeom>
              <a:blipFill>
                <a:blip r:embed="rId8"/>
                <a:stretch>
                  <a:fillRect l="-4580" r="-8397"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234A1-FBAF-4119-8F35-AF60674D9F89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234A1-FBAF-4119-8F35-AF60674D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C94E939-35A5-4EAC-9738-214DFBFA5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8AFBBB-C92E-4949-96CC-0D62D23A3CAA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8AFBBB-C92E-4949-96CC-0D62D23A3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CD8D2A8-ED73-49D6-BD29-1E21F6150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5611-656F-4098-B79E-129B1989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B20F6-64B9-4F1C-88F3-87ED6480D661}"/>
              </a:ext>
            </a:extLst>
          </p:cNvPr>
          <p:cNvSpPr txBox="1"/>
          <p:nvPr/>
        </p:nvSpPr>
        <p:spPr>
          <a:xfrm>
            <a:off x="168677" y="6027029"/>
            <a:ext cx="3107184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Lecture By Arjun Pukale</a:t>
            </a:r>
          </a:p>
        </p:txBody>
      </p:sp>
    </p:spTree>
    <p:extLst>
      <p:ext uri="{BB962C8B-B14F-4D97-AF65-F5344CB8AC3E}">
        <p14:creationId xmlns:p14="http://schemas.microsoft.com/office/powerpoint/2010/main" val="82343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6911C-2558-426C-B8DC-2E5E6B72D50E}"/>
              </a:ext>
            </a:extLst>
          </p:cNvPr>
          <p:cNvCxnSpPr/>
          <p:nvPr/>
        </p:nvCxnSpPr>
        <p:spPr>
          <a:xfrm flipV="1">
            <a:off x="3431357" y="3648172"/>
            <a:ext cx="801278" cy="746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269B5-4FE4-4149-BFBA-0CC211BC1D93}"/>
              </a:ext>
            </a:extLst>
          </p:cNvPr>
          <p:cNvSpPr txBox="1"/>
          <p:nvPr/>
        </p:nvSpPr>
        <p:spPr>
          <a:xfrm>
            <a:off x="4120532" y="3811981"/>
            <a:ext cx="1224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+ve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2910E-AE33-4EF4-9F22-C6C8D68A5C6E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2910E-AE33-4EF4-9F22-C6C8D68A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44879F3-FD96-4B00-99C2-71894676A0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8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6911C-2558-426C-B8DC-2E5E6B72D50E}"/>
              </a:ext>
            </a:extLst>
          </p:cNvPr>
          <p:cNvCxnSpPr/>
          <p:nvPr/>
        </p:nvCxnSpPr>
        <p:spPr>
          <a:xfrm flipV="1">
            <a:off x="3431357" y="3648172"/>
            <a:ext cx="801278" cy="746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269B5-4FE4-4149-BFBA-0CC211BC1D93}"/>
              </a:ext>
            </a:extLst>
          </p:cNvPr>
          <p:cNvSpPr txBox="1"/>
          <p:nvPr/>
        </p:nvSpPr>
        <p:spPr>
          <a:xfrm>
            <a:off x="4120532" y="3811981"/>
            <a:ext cx="1224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+ve slope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7CC22-65DD-4967-A7FB-044D981CC44B}"/>
              </a:ext>
            </a:extLst>
          </p:cNvPr>
          <p:cNvSpPr txBox="1"/>
          <p:nvPr/>
        </p:nvSpPr>
        <p:spPr>
          <a:xfrm>
            <a:off x="1913642" y="5041417"/>
            <a:ext cx="20267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Decrease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B72B28-A47E-43D1-A028-0DA46FB0968A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B72B28-A47E-43D1-A028-0DA46FB0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8E3DDB4-751F-45A1-A836-8E16AEFC5E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4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6911C-2558-426C-B8DC-2E5E6B72D50E}"/>
              </a:ext>
            </a:extLst>
          </p:cNvPr>
          <p:cNvCxnSpPr/>
          <p:nvPr/>
        </p:nvCxnSpPr>
        <p:spPr>
          <a:xfrm flipV="1">
            <a:off x="3431357" y="3648172"/>
            <a:ext cx="801278" cy="746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269B5-4FE4-4149-BFBA-0CC211BC1D93}"/>
              </a:ext>
            </a:extLst>
          </p:cNvPr>
          <p:cNvSpPr txBox="1"/>
          <p:nvPr/>
        </p:nvSpPr>
        <p:spPr>
          <a:xfrm>
            <a:off x="4120532" y="3811981"/>
            <a:ext cx="1224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+ve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/>
              <p:nvPr/>
            </p:nvSpPr>
            <p:spPr>
              <a:xfrm>
                <a:off x="7869568" y="5678264"/>
                <a:ext cx="19654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568" y="5678264"/>
                <a:ext cx="196548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48D76784-0A83-4BAA-944F-AC964CBB83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4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6911C-2558-426C-B8DC-2E5E6B72D50E}"/>
              </a:ext>
            </a:extLst>
          </p:cNvPr>
          <p:cNvCxnSpPr/>
          <p:nvPr/>
        </p:nvCxnSpPr>
        <p:spPr>
          <a:xfrm flipV="1">
            <a:off x="3431357" y="3648172"/>
            <a:ext cx="801278" cy="746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269B5-4FE4-4149-BFBA-0CC211BC1D93}"/>
              </a:ext>
            </a:extLst>
          </p:cNvPr>
          <p:cNvSpPr txBox="1"/>
          <p:nvPr/>
        </p:nvSpPr>
        <p:spPr>
          <a:xfrm>
            <a:off x="4120532" y="3811981"/>
            <a:ext cx="1224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+ve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/>
              <p:nvPr/>
            </p:nvSpPr>
            <p:spPr>
              <a:xfrm>
                <a:off x="7869568" y="5678264"/>
                <a:ext cx="19654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=2−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568" y="5678264"/>
                <a:ext cx="196548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9F4B95DF-3BEC-4C30-B97B-D3A621235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203698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6911C-2558-426C-B8DC-2E5E6B72D50E}"/>
              </a:ext>
            </a:extLst>
          </p:cNvPr>
          <p:cNvCxnSpPr/>
          <p:nvPr/>
        </p:nvCxnSpPr>
        <p:spPr>
          <a:xfrm flipV="1">
            <a:off x="3431357" y="3648172"/>
            <a:ext cx="801278" cy="746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/>
              <p:nvPr/>
            </p:nvSpPr>
            <p:spPr>
              <a:xfrm>
                <a:off x="7869568" y="5678264"/>
                <a:ext cx="19654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568" y="5678264"/>
                <a:ext cx="196548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39D4E838-37F1-48EF-B275-E98E67BA1F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id="{9996E91E-ADAC-4B2E-89EC-B3415207D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4" y="1848701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/>
              <p:nvPr/>
            </p:nvSpPr>
            <p:spPr>
              <a:xfrm>
                <a:off x="7258640" y="5678264"/>
                <a:ext cx="30260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40" y="5678264"/>
                <a:ext cx="302600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92C772B-AC6B-4DB6-9266-09AD7085D5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6911C-2558-426C-B8DC-2E5E6B72D50E}"/>
              </a:ext>
            </a:extLst>
          </p:cNvPr>
          <p:cNvCxnSpPr/>
          <p:nvPr/>
        </p:nvCxnSpPr>
        <p:spPr>
          <a:xfrm flipV="1">
            <a:off x="3431357" y="3648172"/>
            <a:ext cx="801278" cy="746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269B5-4FE4-4149-BFBA-0CC211BC1D93}"/>
              </a:ext>
            </a:extLst>
          </p:cNvPr>
          <p:cNvSpPr txBox="1"/>
          <p:nvPr/>
        </p:nvSpPr>
        <p:spPr>
          <a:xfrm>
            <a:off x="4120532" y="3811981"/>
            <a:ext cx="1224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+ve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/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5994793"/>
                <a:ext cx="3026004" cy="940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/>
              <p:nvPr/>
            </p:nvSpPr>
            <p:spPr>
              <a:xfrm>
                <a:off x="7258640" y="5678264"/>
                <a:ext cx="30260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87A0A-DF77-423E-8846-D13E8562B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40" y="5678264"/>
                <a:ext cx="302600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93BDFEA-B804-4789-9646-E3A2E56CF6A7}"/>
              </a:ext>
            </a:extLst>
          </p:cNvPr>
          <p:cNvSpPr txBox="1"/>
          <p:nvPr/>
        </p:nvSpPr>
        <p:spPr>
          <a:xfrm>
            <a:off x="1414021" y="5165889"/>
            <a:ext cx="30260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Control the update size!!!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E290EE-1706-4A7F-B38C-607F427337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8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D81F52BB-FF46-425D-A275-ABB0AB6A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43267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6911C-2558-426C-B8DC-2E5E6B72D50E}"/>
              </a:ext>
            </a:extLst>
          </p:cNvPr>
          <p:cNvCxnSpPr/>
          <p:nvPr/>
        </p:nvCxnSpPr>
        <p:spPr>
          <a:xfrm flipV="1">
            <a:off x="3431357" y="3648172"/>
            <a:ext cx="801278" cy="746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269B5-4FE4-4149-BFBA-0CC211BC1D93}"/>
              </a:ext>
            </a:extLst>
          </p:cNvPr>
          <p:cNvSpPr txBox="1"/>
          <p:nvPr/>
        </p:nvSpPr>
        <p:spPr>
          <a:xfrm>
            <a:off x="4120532" y="3811981"/>
            <a:ext cx="1224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+ve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/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lr(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400" dirty="0"/>
                  <a:t>)</a:t>
                </a:r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6D63F-C421-4926-876F-118D8A23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BBD4D8-DE68-44C5-B1AA-A880DC73E30D}"/>
              </a:ext>
            </a:extLst>
          </p:cNvPr>
          <p:cNvSpPr txBox="1"/>
          <p:nvPr/>
        </p:nvSpPr>
        <p:spPr>
          <a:xfrm>
            <a:off x="1272619" y="5017129"/>
            <a:ext cx="34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Update Rule: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AA3AB-7874-4FBE-A162-33DEA97EC564}"/>
              </a:ext>
            </a:extLst>
          </p:cNvPr>
          <p:cNvSpPr txBox="1"/>
          <p:nvPr/>
        </p:nvSpPr>
        <p:spPr>
          <a:xfrm>
            <a:off x="6532775" y="4515439"/>
            <a:ext cx="463420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Control the update size by using a learning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Learning rate is usually set less than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Eg 0.5, 0.1, 0.01, 0.05…..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A8FB0C-337A-4EDD-8414-B2332E75D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96E8C-0E3F-4C2C-8745-13C2632D2CD2}"/>
                  </a:ext>
                </a:extLst>
              </p:cNvPr>
              <p:cNvSpPr txBox="1"/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lr(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400" dirty="0"/>
                  <a:t>)</a:t>
                </a:r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96E8C-0E3F-4C2C-8745-13C2632D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55A9D-24CB-4E22-81CB-BC05C94F3E5C}"/>
                  </a:ext>
                </a:extLst>
              </p:cNvPr>
              <p:cNvSpPr txBox="1"/>
              <p:nvPr/>
            </p:nvSpPr>
            <p:spPr>
              <a:xfrm>
                <a:off x="7816846" y="6101370"/>
                <a:ext cx="2201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−0.1(−4)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55A9D-24CB-4E22-81CB-BC05C94F3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46" y="6101370"/>
                <a:ext cx="2201821" cy="369332"/>
              </a:xfrm>
              <a:prstGeom prst="rect">
                <a:avLst/>
              </a:prstGeom>
              <a:blipFill>
                <a:blip r:embed="rId9"/>
                <a:stretch>
                  <a:fillRect l="-1385" r="-498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033650-8140-4DB8-96DC-7B430665E88E}"/>
              </a:ext>
            </a:extLst>
          </p:cNvPr>
          <p:cNvSpPr txBox="1"/>
          <p:nvPr/>
        </p:nvSpPr>
        <p:spPr>
          <a:xfrm>
            <a:off x="7751172" y="5668699"/>
            <a:ext cx="109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lr=0.1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A0FC03-12CF-48DE-A70B-A9A60B8F2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9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96E8C-0E3F-4C2C-8745-13C2632D2CD2}"/>
                  </a:ext>
                </a:extLst>
              </p:cNvPr>
              <p:cNvSpPr txBox="1"/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lr(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400" dirty="0"/>
                  <a:t>)</a:t>
                </a:r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96E8C-0E3F-4C2C-8745-13C2632D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55A9D-24CB-4E22-81CB-BC05C94F3E5C}"/>
                  </a:ext>
                </a:extLst>
              </p:cNvPr>
              <p:cNvSpPr txBox="1"/>
              <p:nvPr/>
            </p:nvSpPr>
            <p:spPr>
              <a:xfrm>
                <a:off x="7816846" y="6101370"/>
                <a:ext cx="154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55A9D-24CB-4E22-81CB-BC05C94F3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46" y="6101370"/>
                <a:ext cx="1546193" cy="369332"/>
              </a:xfrm>
              <a:prstGeom prst="rect">
                <a:avLst/>
              </a:prstGeom>
              <a:blipFill>
                <a:blip r:embed="rId9"/>
                <a:stretch>
                  <a:fillRect l="-1969" r="-4331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033650-8140-4DB8-96DC-7B430665E88E}"/>
              </a:ext>
            </a:extLst>
          </p:cNvPr>
          <p:cNvSpPr txBox="1"/>
          <p:nvPr/>
        </p:nvSpPr>
        <p:spPr>
          <a:xfrm>
            <a:off x="7751172" y="5668699"/>
            <a:ext cx="109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lr=0.1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80683-D856-4E4A-A07A-BB461FCEC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8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C732E-44E8-4AAB-9681-9BB9F28F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280FA-7D4C-4CBD-BDAC-650298C5E1F1}"/>
              </a:ext>
            </a:extLst>
          </p:cNvPr>
          <p:cNvSpPr txBox="1"/>
          <p:nvPr/>
        </p:nvSpPr>
        <p:spPr>
          <a:xfrm>
            <a:off x="2707064" y="2110858"/>
            <a:ext cx="6777872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Mathematics behind Gradient Descent Learning Algorithm</a:t>
            </a:r>
          </a:p>
          <a:p>
            <a:pPr algn="ctr"/>
            <a:r>
              <a:rPr lang="en-IN" sz="2800" b="1" dirty="0"/>
              <a:t>Part-1</a:t>
            </a:r>
          </a:p>
        </p:txBody>
      </p:sp>
    </p:spTree>
    <p:extLst>
      <p:ext uri="{BB962C8B-B14F-4D97-AF65-F5344CB8AC3E}">
        <p14:creationId xmlns:p14="http://schemas.microsoft.com/office/powerpoint/2010/main" val="384015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96E8C-0E3F-4C2C-8745-13C2632D2CD2}"/>
                  </a:ext>
                </a:extLst>
              </p:cNvPr>
              <p:cNvSpPr txBox="1"/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lr(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400" dirty="0"/>
                  <a:t>)</a:t>
                </a:r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96E8C-0E3F-4C2C-8745-13C2632D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55A9D-24CB-4E22-81CB-BC05C94F3E5C}"/>
                  </a:ext>
                </a:extLst>
              </p:cNvPr>
              <p:cNvSpPr txBox="1"/>
              <p:nvPr/>
            </p:nvSpPr>
            <p:spPr>
              <a:xfrm>
                <a:off x="7816846" y="6101370"/>
                <a:ext cx="1791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=−2+0.4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55A9D-24CB-4E22-81CB-BC05C94F3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46" y="6101370"/>
                <a:ext cx="1791003" cy="369332"/>
              </a:xfrm>
              <a:prstGeom prst="rect">
                <a:avLst/>
              </a:prstGeom>
              <a:blipFill>
                <a:blip r:embed="rId9"/>
                <a:stretch>
                  <a:fillRect l="-1701" r="-3741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033650-8140-4DB8-96DC-7B430665E88E}"/>
              </a:ext>
            </a:extLst>
          </p:cNvPr>
          <p:cNvSpPr txBox="1"/>
          <p:nvPr/>
        </p:nvSpPr>
        <p:spPr>
          <a:xfrm>
            <a:off x="7751172" y="5668699"/>
            <a:ext cx="109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lr=0.1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2CBA7-8E91-439B-BC32-F89C34471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32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/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579C6-DCD6-4662-99B7-7DB8BDDF1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979599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t="-1667" r="-179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/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521C5-CC5E-4DEE-B88E-EF26CF9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1814037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/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A4FDF-2879-4448-AAAE-F8978DAB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2907072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/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DFCA-0301-464F-8B91-5298CFA3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3" y="4222066"/>
                <a:ext cx="3662156" cy="1072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96E8C-0E3F-4C2C-8745-13C2632D2CD2}"/>
                  </a:ext>
                </a:extLst>
              </p:cNvPr>
              <p:cNvSpPr txBox="1"/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lr(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400" dirty="0"/>
                  <a:t>)</a:t>
                </a:r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96E8C-0E3F-4C2C-8745-13C2632D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04" y="5630953"/>
                <a:ext cx="3026004" cy="940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55A9D-24CB-4E22-81CB-BC05C94F3E5C}"/>
                  </a:ext>
                </a:extLst>
              </p:cNvPr>
              <p:cNvSpPr txBox="1"/>
              <p:nvPr/>
            </p:nvSpPr>
            <p:spPr>
              <a:xfrm>
                <a:off x="7816846" y="6101370"/>
                <a:ext cx="1255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=−1.6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F55A9D-24CB-4E22-81CB-BC05C94F3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46" y="6101370"/>
                <a:ext cx="1255024" cy="369332"/>
              </a:xfrm>
              <a:prstGeom prst="rect">
                <a:avLst/>
              </a:prstGeom>
              <a:blipFill>
                <a:blip r:embed="rId9"/>
                <a:stretch>
                  <a:fillRect l="-2427" r="-58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033650-8140-4DB8-96DC-7B430665E88E}"/>
              </a:ext>
            </a:extLst>
          </p:cNvPr>
          <p:cNvSpPr txBox="1"/>
          <p:nvPr/>
        </p:nvSpPr>
        <p:spPr>
          <a:xfrm>
            <a:off x="7751172" y="5668699"/>
            <a:ext cx="109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lr=0.1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5A2BB0FD-7C61-4F12-BF8A-E0ABAA9C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4" y="1827452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2DCA7C-736B-4EDB-971B-4EE4F5C34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68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84D1F9-9789-4DEA-8A5C-BF926BDEE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8" y="1657939"/>
            <a:ext cx="5313183" cy="3542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7E72C-3F73-4966-B4A5-2EFB5726F885}"/>
              </a:ext>
            </a:extLst>
          </p:cNvPr>
          <p:cNvSpPr txBox="1"/>
          <p:nvPr/>
        </p:nvSpPr>
        <p:spPr>
          <a:xfrm>
            <a:off x="4375607" y="1046375"/>
            <a:ext cx="34407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Learning rate: 0.1 , Iterations: 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23AA1D-EE69-445B-B99C-35B2ED96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1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84D1F9-9789-4DEA-8A5C-BF926BDEE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8" y="1657939"/>
            <a:ext cx="5313183" cy="3542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7E72C-3F73-4966-B4A5-2EFB5726F885}"/>
              </a:ext>
            </a:extLst>
          </p:cNvPr>
          <p:cNvSpPr txBox="1"/>
          <p:nvPr/>
        </p:nvSpPr>
        <p:spPr>
          <a:xfrm>
            <a:off x="4375607" y="1046375"/>
            <a:ext cx="34407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Learning rate: 0.01 , Iterations: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296B2-4F2D-4478-AF69-9972C5C8D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6" y="1657939"/>
            <a:ext cx="5313184" cy="3542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B1361-A008-46C0-9C34-9E158A69F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60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84D1F9-9789-4DEA-8A5C-BF926BDEE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8" y="1657939"/>
            <a:ext cx="5313183" cy="3542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7E72C-3F73-4966-B4A5-2EFB5726F885}"/>
              </a:ext>
            </a:extLst>
          </p:cNvPr>
          <p:cNvSpPr txBox="1"/>
          <p:nvPr/>
        </p:nvSpPr>
        <p:spPr>
          <a:xfrm>
            <a:off x="4375607" y="1046375"/>
            <a:ext cx="34407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Learning rate: 0.8 , Iterations: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3A077-2D47-47C6-B6E5-9B9937E8D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8" y="1661471"/>
            <a:ext cx="5313183" cy="3542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4163B-8BD8-4ED9-8E45-141CA8D45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7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84D1F9-9789-4DEA-8A5C-BF926BDEE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8" y="1657939"/>
            <a:ext cx="5313183" cy="3542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7E72C-3F73-4966-B4A5-2EFB5726F885}"/>
              </a:ext>
            </a:extLst>
          </p:cNvPr>
          <p:cNvSpPr txBox="1"/>
          <p:nvPr/>
        </p:nvSpPr>
        <p:spPr>
          <a:xfrm>
            <a:off x="4375607" y="1046375"/>
            <a:ext cx="34407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Learning rate: 1.1 , Iterations: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62103-6668-4BF4-8566-3EB3F4736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07" y="1657941"/>
            <a:ext cx="5313184" cy="3542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B8222-DDD2-4CF0-AF63-6B28BEA25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7BEB60-1340-4A0F-8818-B19C2C43B2B9}"/>
              </a:ext>
            </a:extLst>
          </p:cNvPr>
          <p:cNvSpPr txBox="1"/>
          <p:nvPr/>
        </p:nvSpPr>
        <p:spPr>
          <a:xfrm>
            <a:off x="2348845" y="5976595"/>
            <a:ext cx="749431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/>
              <a:t>Code to implement this is in the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D3CC0-F849-4C22-B272-C99AA580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6625"/>
            <a:ext cx="4114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66C51-CFCF-4F49-8C3A-0AE790C8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625"/>
            <a:ext cx="41148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0EFC0F-B565-43C7-A6E7-05AC9E12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75332"/>
            <a:ext cx="41148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DB656-66AA-4536-9689-032A78EBF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5332"/>
            <a:ext cx="41148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606BE-7D93-4885-A41B-B752C6AAE11C}"/>
              </a:ext>
            </a:extLst>
          </p:cNvPr>
          <p:cNvSpPr txBox="1"/>
          <p:nvPr/>
        </p:nvSpPr>
        <p:spPr>
          <a:xfrm>
            <a:off x="3571973" y="725864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Lr=0.01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FAA3D-BECA-4B3C-97F3-28A8BF098268}"/>
              </a:ext>
            </a:extLst>
          </p:cNvPr>
          <p:cNvSpPr txBox="1"/>
          <p:nvPr/>
        </p:nvSpPr>
        <p:spPr>
          <a:xfrm>
            <a:off x="7834459" y="725864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Lr=0.1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81E73-8EB8-4947-9062-4037FFFF2BD7}"/>
              </a:ext>
            </a:extLst>
          </p:cNvPr>
          <p:cNvSpPr txBox="1"/>
          <p:nvPr/>
        </p:nvSpPr>
        <p:spPr>
          <a:xfrm>
            <a:off x="3571973" y="3659171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Lr=0.8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D4C8-5878-4C14-A1C4-C7426BE4CD49}"/>
              </a:ext>
            </a:extLst>
          </p:cNvPr>
          <p:cNvSpPr txBox="1"/>
          <p:nvPr/>
        </p:nvSpPr>
        <p:spPr>
          <a:xfrm>
            <a:off x="7834459" y="3673154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Lr=1.1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E2FAD0-71EB-4D2E-A8D7-23AB0434D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9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8BBC8-03BC-4B10-B6AB-4E855C09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543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7B46-BC92-47DB-AFE3-6717511F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 r="25252" b="19225"/>
          <a:stretch/>
        </p:blipFill>
        <p:spPr>
          <a:xfrm>
            <a:off x="461441" y="4355783"/>
            <a:ext cx="4832935" cy="1283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F0A07-E83C-4FC8-A1DE-03103F054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6" y="4324716"/>
            <a:ext cx="6933883" cy="13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2ECD7AF6-5F5C-449B-B133-46C48B1A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2" y="1837833"/>
            <a:ext cx="4619133" cy="318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8587FB1-DD41-4F7F-85DB-70EB30BBDA3D}"/>
              </a:ext>
            </a:extLst>
          </p:cNvPr>
          <p:cNvSpPr txBox="1"/>
          <p:nvPr/>
        </p:nvSpPr>
        <p:spPr>
          <a:xfrm>
            <a:off x="6361054" y="2782668"/>
            <a:ext cx="380842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i="1" dirty="0"/>
              <a:t>Goal</a:t>
            </a:r>
            <a:r>
              <a:rPr lang="en-IN" dirty="0"/>
              <a:t>: Find the value of z such that f(z) is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62589-15BE-45C3-8027-77822CEB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8587FB1-DD41-4F7F-85DB-70EB30BBDA3D}"/>
              </a:ext>
            </a:extLst>
          </p:cNvPr>
          <p:cNvSpPr txBox="1"/>
          <p:nvPr/>
        </p:nvSpPr>
        <p:spPr>
          <a:xfrm>
            <a:off x="6361054" y="2782668"/>
            <a:ext cx="380842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i="1" dirty="0"/>
              <a:t>Goal</a:t>
            </a:r>
            <a:r>
              <a:rPr lang="en-IN" dirty="0"/>
              <a:t>: Find the value of z such that f(z) is minimum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1D61D-0126-4A2D-B00B-C72756F34EEB}"/>
              </a:ext>
            </a:extLst>
          </p:cNvPr>
          <p:cNvSpPr txBox="1"/>
          <p:nvPr/>
        </p:nvSpPr>
        <p:spPr>
          <a:xfrm>
            <a:off x="395925" y="5215215"/>
            <a:ext cx="3205113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Randomly initialize value of 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</p:cNvCxnSpPr>
          <p:nvPr/>
        </p:nvCxnSpPr>
        <p:spPr>
          <a:xfrm flipV="1">
            <a:off x="1743959" y="4157221"/>
            <a:ext cx="537328" cy="1057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6D74545-3BD0-4A7C-8852-5C5AC02C5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CE8FC-DEE8-4D89-9C2D-6632F2041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96BE6-2259-4E0D-9318-6328A658859B}"/>
              </a:ext>
            </a:extLst>
          </p:cNvPr>
          <p:cNvSpPr txBox="1"/>
          <p:nvPr/>
        </p:nvSpPr>
        <p:spPr>
          <a:xfrm>
            <a:off x="6457362" y="2686245"/>
            <a:ext cx="340307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Use Slope to update the value of 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801B1-E4A7-44F5-B53E-5994C8CC7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9090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555423" y="3695308"/>
            <a:ext cx="405352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4B6B7A-B336-4D44-8037-A70448714289}"/>
                  </a:ext>
                </a:extLst>
              </p:cNvPr>
              <p:cNvSpPr txBox="1"/>
              <p:nvPr/>
            </p:nvSpPr>
            <p:spPr>
              <a:xfrm>
                <a:off x="7751172" y="1846866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4B6B7A-B336-4D44-8037-A7044871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1846866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r="-1794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AA3500-44DD-4B3B-82F5-0AB899913D27}"/>
                  </a:ext>
                </a:extLst>
              </p:cNvPr>
              <p:cNvSpPr txBox="1"/>
              <p:nvPr/>
            </p:nvSpPr>
            <p:spPr>
              <a:xfrm>
                <a:off x="7719344" y="2681304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AA3500-44DD-4B3B-82F5-0AB89991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2681304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7533C8-1ED0-4BFE-97AE-3BFA6CBDFBC2}"/>
                  </a:ext>
                </a:extLst>
              </p:cNvPr>
              <p:cNvSpPr txBox="1"/>
              <p:nvPr/>
            </p:nvSpPr>
            <p:spPr>
              <a:xfrm>
                <a:off x="7697914" y="3774339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7533C8-1ED0-4BFE-97AE-3BFA6CBDF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3774339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8ABDD7A-85E0-4939-BE3E-6BD123464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/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71659-7350-4636-8324-3F88CFC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4" y="1468501"/>
                <a:ext cx="1682045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34AAFB66-4BBA-4A7F-BD1C-0CC57F0F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5" y="1837833"/>
            <a:ext cx="4634203" cy="3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CD56C9-5E58-4A34-B3D5-F3AA1CD1463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3711" y="4421173"/>
            <a:ext cx="772998" cy="9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F909E2-780F-4BC7-BA0B-742EAE688404}"/>
              </a:ext>
            </a:extLst>
          </p:cNvPr>
          <p:cNvSpPr txBox="1"/>
          <p:nvPr/>
        </p:nvSpPr>
        <p:spPr>
          <a:xfrm>
            <a:off x="3450210" y="5399881"/>
            <a:ext cx="7729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F6A252-248C-4E62-B6C9-B81BF3FE93DF}"/>
              </a:ext>
            </a:extLst>
          </p:cNvPr>
          <p:cNvCxnSpPr>
            <a:cxnSpLocks/>
          </p:cNvCxnSpPr>
          <p:nvPr/>
        </p:nvCxnSpPr>
        <p:spPr>
          <a:xfrm>
            <a:off x="1819373" y="3517242"/>
            <a:ext cx="980388" cy="998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FCB8F-F7D0-4875-8595-189A45723A6F}"/>
              </a:ext>
            </a:extLst>
          </p:cNvPr>
          <p:cNvSpPr txBox="1"/>
          <p:nvPr/>
        </p:nvSpPr>
        <p:spPr>
          <a:xfrm>
            <a:off x="1100899" y="4025766"/>
            <a:ext cx="105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-ve 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44D0A-7189-48FA-8F56-CD67FC6710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627782" y="3695308"/>
            <a:ext cx="332993" cy="33045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3F5A63-BBF2-4832-9500-47EC090BB67D}"/>
                  </a:ext>
                </a:extLst>
              </p:cNvPr>
              <p:cNvSpPr txBox="1"/>
              <p:nvPr/>
            </p:nvSpPr>
            <p:spPr>
              <a:xfrm>
                <a:off x="7751172" y="1846866"/>
                <a:ext cx="1364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3F5A63-BBF2-4832-9500-47EC090BB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72" y="1846866"/>
                <a:ext cx="1364541" cy="369332"/>
              </a:xfrm>
              <a:prstGeom prst="rect">
                <a:avLst/>
              </a:prstGeom>
              <a:blipFill>
                <a:blip r:embed="rId4"/>
                <a:stretch>
                  <a:fillRect l="-7623" r="-1794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BBD180-D08A-4E1F-87DF-54FF1C256FA2}"/>
                  </a:ext>
                </a:extLst>
              </p:cNvPr>
              <p:cNvSpPr txBox="1"/>
              <p:nvPr/>
            </p:nvSpPr>
            <p:spPr>
              <a:xfrm>
                <a:off x="7719344" y="2681304"/>
                <a:ext cx="2115707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BBD180-D08A-4E1F-87DF-54FF1C256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44" y="2681304"/>
                <a:ext cx="2115707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9DF408-884A-4910-8784-E8EA0AF5E7B7}"/>
                  </a:ext>
                </a:extLst>
              </p:cNvPr>
              <p:cNvSpPr txBox="1"/>
              <p:nvPr/>
            </p:nvSpPr>
            <p:spPr>
              <a:xfrm>
                <a:off x="7697914" y="3774339"/>
                <a:ext cx="292381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9DF408-884A-4910-8784-E8EA0AF5E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14" y="3774339"/>
                <a:ext cx="2923814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B46202A-A47F-40C5-802D-59CF4C8B6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0" y="5789721"/>
            <a:ext cx="1103790" cy="11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5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1156</Words>
  <Application>Microsoft Office PowerPoint</Application>
  <PresentationFormat>Widescreen</PresentationFormat>
  <Paragraphs>242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Pukale</dc:creator>
  <cp:lastModifiedBy>Arjun Pukale</cp:lastModifiedBy>
  <cp:revision>17</cp:revision>
  <dcterms:created xsi:type="dcterms:W3CDTF">2020-03-13T10:34:43Z</dcterms:created>
  <dcterms:modified xsi:type="dcterms:W3CDTF">2020-03-14T08:49:51Z</dcterms:modified>
</cp:coreProperties>
</file>