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odoni" panose="020B0604020202020204" charset="0"/>
      <p:regular r:id="rId12"/>
      <p:bold r:id="rId13"/>
      <p:italic r:id="rId14"/>
      <p:boldItalic r:id="rId15"/>
    </p:embeddedFon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71AA0D-F415-4824-BA76-9B7F4CE4234D}">
  <a:tblStyle styleId="{5271AA0D-F415-4824-BA76-9B7F4CE42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ee71b8fdf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ee71b8fdf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e04d2818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e04d2818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ee71b8fdf_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ee71b8fdf_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e04d281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e04d281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04d281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e04d281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04d2818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e04d2818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e04d2818f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e04d2818f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04d2818f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04d2818f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omkar.nehete@gmail.com" TargetMode="External"/><Relationship Id="rId3" Type="http://schemas.openxmlformats.org/officeDocument/2006/relationships/hyperlink" Target="mailto:akashskhamkar99@gmail.com" TargetMode="External"/><Relationship Id="rId7" Type="http://schemas.openxmlformats.org/officeDocument/2006/relationships/hyperlink" Target="mailto:kavya.negi107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jeniljain13.jj@gmail.com" TargetMode="External"/><Relationship Id="rId5" Type="http://schemas.openxmlformats.org/officeDocument/2006/relationships/hyperlink" Target="mailto:prathameshjoshi1499@gmail.com" TargetMode="External"/><Relationship Id="rId4" Type="http://schemas.openxmlformats.org/officeDocument/2006/relationships/hyperlink" Target="mailto:arjunpukal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404775" y="320600"/>
            <a:ext cx="7136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SIH-2020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97400" y="1233125"/>
            <a:ext cx="8575200" cy="14292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Organization : 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Indian Space Research Organization ( ISRO )  			</a:t>
            </a:r>
            <a:r>
              <a:rPr lang="en" sz="18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PS Id :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 NM392</a:t>
            </a:r>
            <a:endParaRPr sz="1800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Team Name: 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Neural Architects</a:t>
            </a:r>
            <a:r>
              <a:rPr lang="en" sz="18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 					   Team Leader : 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Akash  Khamkar</a:t>
            </a:r>
            <a:endParaRPr sz="1800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College Code : </a:t>
            </a:r>
            <a:r>
              <a:rPr lang="en" sz="1800">
                <a:solidFill>
                  <a:srgbClr val="000000"/>
                </a:solidFill>
                <a:latin typeface="Bodoni"/>
                <a:ea typeface="Bodoni"/>
                <a:cs typeface="Bodoni"/>
                <a:sym typeface="Bodoni"/>
              </a:rPr>
              <a:t>1-3508334364</a:t>
            </a:r>
            <a:endParaRPr sz="1800" b="1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0" y="2734325"/>
            <a:ext cx="3737624" cy="14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80000" y="4189975"/>
            <a:ext cx="40128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Bodoni"/>
                <a:ea typeface="Bodoni"/>
                <a:cs typeface="Bodoni"/>
                <a:sym typeface="Bodoni"/>
              </a:rPr>
              <a:t>Marineris Valles</a:t>
            </a:r>
            <a:endParaRPr sz="1600" b="1">
              <a:latin typeface="Bodoni"/>
              <a:ea typeface="Bodoni"/>
              <a:cs typeface="Bodoni"/>
              <a:sym typeface="Bodon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odoni"/>
                <a:ea typeface="Bodoni"/>
                <a:cs typeface="Bodoni"/>
                <a:sym typeface="Bodoni"/>
              </a:rPr>
              <a:t>It’s a system of canyons that runs along the Martian Surface.</a:t>
            </a:r>
            <a:endParaRPr sz="160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419450" y="2734325"/>
            <a:ext cx="4554300" cy="22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Bodoni"/>
                <a:ea typeface="Bodoni"/>
                <a:cs typeface="Bodoni"/>
                <a:sym typeface="Bodoni"/>
              </a:rPr>
              <a:t>PS Title:</a:t>
            </a:r>
            <a:endParaRPr sz="1600" b="1">
              <a:latin typeface="Bodoni"/>
              <a:ea typeface="Bodoni"/>
              <a:cs typeface="Bodoni"/>
              <a:sym typeface="Bodon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Bodoni"/>
                <a:ea typeface="Bodoni"/>
                <a:cs typeface="Bodoni"/>
                <a:sym typeface="Bodoni"/>
              </a:rPr>
              <a:t>Depth Estimation of Valles Marineris using ISRO’s Mars Color Camera (MCC) images.</a:t>
            </a:r>
            <a:endParaRPr sz="1600">
              <a:latin typeface="Bodoni"/>
              <a:ea typeface="Bodoni"/>
              <a:cs typeface="Bodoni"/>
              <a:sym typeface="Bodon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latin typeface="Bodoni"/>
                <a:ea typeface="Bodoni"/>
                <a:cs typeface="Bodoni"/>
                <a:sym typeface="Bodoni"/>
              </a:rPr>
              <a:t>PS Overview:</a:t>
            </a:r>
            <a:endParaRPr sz="1600" b="1">
              <a:latin typeface="Bodoni"/>
              <a:ea typeface="Bodoni"/>
              <a:cs typeface="Bodoni"/>
              <a:sym typeface="Bodon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Bodoni"/>
                <a:ea typeface="Bodoni"/>
                <a:cs typeface="Bodoni"/>
                <a:sym typeface="Bodoni"/>
              </a:rPr>
              <a:t>Generation of Depth map of corresponding images of Valles  Marineris using Pix2pix-Wloss, Pix2pixBCE</a:t>
            </a:r>
            <a:endParaRPr sz="1600"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84800" y="498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750" y="1186500"/>
            <a:ext cx="6428478" cy="38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66475" y="56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Continued...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38100" y="1449250"/>
            <a:ext cx="3543000" cy="3042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Pix2pix(BCE): 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this model we used Binary Cross Entropy to calculate Generator and Discriminator Loss.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Trained the model for 120 epochs.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We used Patch-GAN as  discriminator network.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3" name="Google Shape;103;p15"/>
          <p:cNvSpPr txBox="1"/>
          <p:nvPr/>
        </p:nvSpPr>
        <p:spPr>
          <a:xfrm flipH="1">
            <a:off x="4571998" y="1449246"/>
            <a:ext cx="3489900" cy="3042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Pix2pix(Wloss):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 this model we used wasserstein loss to calculate Generator and Discriminator loss.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trained the model for 120 epochs.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update the Discriminator (5) times for every Generator iteration.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We used Patch-GAN as  discriminator network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7650" y="611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Model: (Pix2pix-Wloss) - 120 ep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9450" y="1391775"/>
            <a:ext cx="7688700" cy="3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50" y="1391775"/>
            <a:ext cx="8201625" cy="34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656825" y="592500"/>
            <a:ext cx="7688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Models: (pix2pixBCE) - 120 ep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0" y="1270750"/>
            <a:ext cx="8737899" cy="37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33950" y="568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of Model : (Sat2map) - 120 ep</a:t>
            </a:r>
            <a:endParaRPr dirty="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50" y="1460100"/>
            <a:ext cx="7442975" cy="264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786650" y="4090600"/>
            <a:ext cx="52404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MAE:  0.07445519141901552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RMSE:  0.1284334645916696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SSIM : 0.57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450975" y="4090600"/>
            <a:ext cx="41511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Pretrained Model Credits:  </a:t>
            </a:r>
            <a:r>
              <a:rPr lang="en" sz="1350" dirty="0">
                <a:highlight>
                  <a:srgbClr val="FFFFFF"/>
                </a:highlight>
              </a:rPr>
              <a:t>Jun-Yan Zhu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80150" y="424480"/>
            <a:ext cx="858104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Comparative Analysis of </a:t>
            </a:r>
            <a:r>
              <a:rPr lang="en" sz="2000" dirty="0">
                <a:solidFill>
                  <a:srgbClr val="000000"/>
                </a:solidFill>
              </a:rPr>
              <a:t>Pix2pix-Wloss ,Pix2pixBCE, Sat2map 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sz="2000" dirty="0">
                <a:solidFill>
                  <a:srgbClr val="000000"/>
                </a:solidFill>
              </a:rPr>
              <a:t>after 120 epochs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515250" y="1365275"/>
            <a:ext cx="8113500" cy="3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Note: </a:t>
            </a:r>
            <a:endParaRPr sz="14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[1] The </a:t>
            </a:r>
            <a:r>
              <a:rPr lang="en" sz="14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Sat2map</a:t>
            </a:r>
            <a:r>
              <a:rPr lang="en" sz="14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a pre-trained model (Credits:  </a:t>
            </a:r>
            <a:r>
              <a:rPr lang="en" sz="1400" dirty="0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Jun-Yan Zhu) which is further trained on ISRO’s dataset.</a:t>
            </a:r>
            <a:endParaRPr dirty="0"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480150" y="1499500"/>
          <a:ext cx="8042975" cy="1798200"/>
        </p:xfrm>
        <a:graphic>
          <a:graphicData uri="http://schemas.openxmlformats.org/drawingml/2006/table">
            <a:tbl>
              <a:tblPr>
                <a:noFill/>
                <a:tableStyleId>{5271AA0D-F415-4824-BA76-9B7F4CE4234D}</a:tableStyleId>
              </a:tblPr>
              <a:tblGrid>
                <a:gridCol w="198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Basis for Comparison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Pix2pix-Wloss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Pix2pixBCE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Sat2map [1]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Mean Absolute Error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0.10866106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0.081190534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0.07445519141901552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RMSE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0.17047457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0.1386107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0.128433645916696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SSIM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0.4129287975198445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0.4942152227911021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24475" y="573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24475" y="1354575"/>
            <a:ext cx="7688700" cy="3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It is concluded from the comparison that Pix2pix where Wassestein Loss is used trains slower than the Pix2pix model which uses Binary Cross Entropy.</a:t>
            </a: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endParaRPr lang="en"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Using Transfer Learning approach (Sat2Map) gave us better results.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en" dirty="0">
                <a:solidFill>
                  <a:srgbClr val="000000"/>
                </a:solidFill>
              </a:rPr>
              <a:t>If we train the Pix2pix (Wloss) model for twice the number of epochs we may achieve higher accuracy for the model and comparable result 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Future Scope</a:t>
            </a:r>
            <a:endParaRPr sz="2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dirty="0">
                <a:solidFill>
                  <a:srgbClr val="000000"/>
                </a:solidFill>
              </a:rPr>
              <a:t>To implement Gradient Penalty in Pix2pix(Wloss) model.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dirty="0">
                <a:solidFill>
                  <a:srgbClr val="000000"/>
                </a:solidFill>
              </a:rPr>
              <a:t>To use ResNet as generator network in Pix2pix(Wloss) model.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7650" y="1134325"/>
            <a:ext cx="7688700" cy="3925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You…!!!</a:t>
            </a:r>
            <a:endParaRPr sz="31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Team Leader: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Akash Khamkar (</a:t>
            </a:r>
            <a:r>
              <a:rPr lang="en" sz="1200" u="sng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akashskhamkar99@gmail.com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Team Members:</a:t>
            </a:r>
            <a:endParaRPr sz="1200" b="1" dirty="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indent="0" algn="just">
              <a:spcBef>
                <a:spcPts val="1600"/>
              </a:spcBef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Arjun Pukale (</a:t>
            </a:r>
            <a:r>
              <a:rPr lang="fi-FI" sz="1200" u="sng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4"/>
              </a:rPr>
              <a:t>arjunpukale@gmail.com</a:t>
            </a: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lang="en" sz="1200" dirty="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Prathamesh Joshi (</a:t>
            </a:r>
            <a:r>
              <a:rPr lang="en" sz="1200" u="sng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5"/>
              </a:rPr>
              <a:t>prathameshjoshi1499@gmail.com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Jenil Jain (</a:t>
            </a:r>
            <a:r>
              <a:rPr lang="en" sz="1200" u="sng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6"/>
              </a:rPr>
              <a:t>jeniljain13.jj@gmail.com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Kavya Negi (</a:t>
            </a:r>
            <a:r>
              <a:rPr lang="en" sz="1200" u="sng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7"/>
              </a:rPr>
              <a:t>kavya.negi107@gmail.com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Omkar Nehete (</a:t>
            </a:r>
            <a:r>
              <a:rPr lang="en" sz="1200" u="sng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8"/>
              </a:rPr>
              <a:t>omkar.nehete@gmail.com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436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Lato</vt:lpstr>
      <vt:lpstr>Comic Sans MS</vt:lpstr>
      <vt:lpstr>Raleway</vt:lpstr>
      <vt:lpstr>Bodoni</vt:lpstr>
      <vt:lpstr>Streamline</vt:lpstr>
      <vt:lpstr>SIH-2020</vt:lpstr>
      <vt:lpstr>Proposed Methodology</vt:lpstr>
      <vt:lpstr>Continued...</vt:lpstr>
      <vt:lpstr>Comparison of Model: (Pix2pix-Wloss) - 120 ep</vt:lpstr>
      <vt:lpstr>Comparison of Models: (pix2pixBCE) - 120 ep</vt:lpstr>
      <vt:lpstr>Comparison of Model : (Sat2map) - 120 ep</vt:lpstr>
      <vt:lpstr>Comparative Analysis of Pix2pix-Wloss ,Pix2pixBCE, Sat2map  after 120 epochs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SIH-2020</dc:title>
  <cp:lastModifiedBy>Arjun Pukale</cp:lastModifiedBy>
  <cp:revision>2</cp:revision>
  <dcterms:modified xsi:type="dcterms:W3CDTF">2020-08-10T12:43:36Z</dcterms:modified>
</cp:coreProperties>
</file>