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9" r:id="rId14"/>
    <p:sldId id="268" r:id="rId15"/>
    <p:sldId id="270" r:id="rId16"/>
    <p:sldId id="271" r:id="rId17"/>
    <p:sldId id="273" r:id="rId18"/>
    <p:sldId id="274" r:id="rId19"/>
    <p:sldId id="272" r:id="rId20"/>
    <p:sldId id="275" r:id="rId21"/>
    <p:sldId id="277" r:id="rId22"/>
    <p:sldId id="276" r:id="rId23"/>
    <p:sldId id="278" r:id="rId24"/>
    <p:sldId id="279" r:id="rId25"/>
    <p:sldId id="280" r:id="rId26"/>
    <p:sldId id="281" r:id="rId27"/>
    <p:sldId id="282" r:id="rId28"/>
    <p:sldId id="284" r:id="rId29"/>
    <p:sldId id="283"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4" d="100"/>
          <a:sy n="74" d="100"/>
        </p:scale>
        <p:origin x="-57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pPr/>
              <a:t>2/23/2021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pPr/>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pPr/>
              <a:t>2/23/2021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pPr/>
              <a:t>2/23/2021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pPr/>
              <a:t>2/23/2021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pPr/>
              <a:t>2/23/2021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pPr/>
              <a:t>2/23/2021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pPr/>
              <a:t>2/23/2021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pPr/>
              <a:t>2/23/2021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pPr/>
              <a:t>2/23/2021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pPr/>
              <a:t>2/23/2021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pPr/>
              <a:t>2/23/2021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xmlns=""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xmlns=""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pPr/>
              <a:t>2/23/2021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ocs.microsoft.com/en-us/azure/vpn-gateway/vpn-gateway-about-vpn-gateway-setting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7341B4-0386-48F2-8C09-3BFCEF6A48D4}"/>
              </a:ext>
            </a:extLst>
          </p:cNvPr>
          <p:cNvSpPr>
            <a:spLocks noGrp="1"/>
          </p:cNvSpPr>
          <p:nvPr>
            <p:ph type="ctrTitle"/>
          </p:nvPr>
        </p:nvSpPr>
        <p:spPr>
          <a:xfrm>
            <a:off x="1139687" y="3428998"/>
            <a:ext cx="7673009" cy="2268559"/>
          </a:xfrm>
        </p:spPr>
        <p:txBody>
          <a:bodyPr>
            <a:normAutofit/>
          </a:bodyPr>
          <a:lstStyle/>
          <a:p>
            <a:r>
              <a:rPr lang="en-US" sz="5400" dirty="0"/>
              <a:t>Virtual Network In Azure</a:t>
            </a:r>
          </a:p>
        </p:txBody>
      </p:sp>
      <p:sp>
        <p:nvSpPr>
          <p:cNvPr id="3" name="Subtitle 2">
            <a:extLst>
              <a:ext uri="{FF2B5EF4-FFF2-40B4-BE49-F238E27FC236}">
                <a16:creationId xmlns:a16="http://schemas.microsoft.com/office/drawing/2014/main" xmlns="" id="{6E87AA5C-8793-43C0-AAFD-0D000CBE85C4}"/>
              </a:ext>
            </a:extLst>
          </p:cNvPr>
          <p:cNvSpPr>
            <a:spLocks noGrp="1"/>
          </p:cNvSpPr>
          <p:nvPr>
            <p:ph type="subTitle" idx="1"/>
          </p:nvPr>
        </p:nvSpPr>
        <p:spPr/>
        <p:txBody>
          <a:bodyPr/>
          <a:lstStyle/>
          <a:p>
            <a:r>
              <a:rPr lang="en-US" dirty="0" smtClean="0"/>
              <a:t>Sarang Joshi</a:t>
            </a:r>
            <a:endParaRPr lang="en-US" dirty="0"/>
          </a:p>
        </p:txBody>
      </p:sp>
    </p:spTree>
    <p:extLst>
      <p:ext uri="{BB962C8B-B14F-4D97-AF65-F5344CB8AC3E}">
        <p14:creationId xmlns:p14="http://schemas.microsoft.com/office/powerpoint/2010/main" xmlns="" val="1224014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1E4A99-B109-4AE9-8319-4E6A64ED26A9}"/>
              </a:ext>
            </a:extLst>
          </p:cNvPr>
          <p:cNvSpPr>
            <a:spLocks noGrp="1"/>
          </p:cNvSpPr>
          <p:nvPr>
            <p:ph type="title"/>
          </p:nvPr>
        </p:nvSpPr>
        <p:spPr/>
        <p:txBody>
          <a:bodyPr/>
          <a:lstStyle/>
          <a:p>
            <a:pPr algn="ctr"/>
            <a:r>
              <a:rPr lang="en-US" dirty="0"/>
              <a:t>ARM</a:t>
            </a:r>
          </a:p>
        </p:txBody>
      </p:sp>
      <p:pic>
        <p:nvPicPr>
          <p:cNvPr id="5" name="Picture 4">
            <a:extLst>
              <a:ext uri="{FF2B5EF4-FFF2-40B4-BE49-F238E27FC236}">
                <a16:creationId xmlns:a16="http://schemas.microsoft.com/office/drawing/2014/main" xmlns="" id="{B202B3BD-8F1F-42AE-9507-03B6C0D94310}"/>
              </a:ext>
            </a:extLst>
          </p:cNvPr>
          <p:cNvPicPr>
            <a:picLocks noChangeAspect="1"/>
          </p:cNvPicPr>
          <p:nvPr/>
        </p:nvPicPr>
        <p:blipFill>
          <a:blip r:embed="rId2"/>
          <a:stretch>
            <a:fillRect/>
          </a:stretch>
        </p:blipFill>
        <p:spPr>
          <a:xfrm>
            <a:off x="1877891" y="2442722"/>
            <a:ext cx="8858250" cy="3857625"/>
          </a:xfrm>
          <a:prstGeom prst="rect">
            <a:avLst/>
          </a:prstGeom>
        </p:spPr>
      </p:pic>
    </p:spTree>
    <p:extLst>
      <p:ext uri="{BB962C8B-B14F-4D97-AF65-F5344CB8AC3E}">
        <p14:creationId xmlns:p14="http://schemas.microsoft.com/office/powerpoint/2010/main" xmlns="" val="586894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1E4A99-B109-4AE9-8319-4E6A64ED26A9}"/>
              </a:ext>
            </a:extLst>
          </p:cNvPr>
          <p:cNvSpPr>
            <a:spLocks noGrp="1"/>
          </p:cNvSpPr>
          <p:nvPr>
            <p:ph type="title"/>
          </p:nvPr>
        </p:nvSpPr>
        <p:spPr/>
        <p:txBody>
          <a:bodyPr/>
          <a:lstStyle/>
          <a:p>
            <a:pPr algn="ctr"/>
            <a:r>
              <a:rPr lang="en-US" dirty="0"/>
              <a:t>ARM</a:t>
            </a:r>
          </a:p>
        </p:txBody>
      </p:sp>
      <p:pic>
        <p:nvPicPr>
          <p:cNvPr id="4" name="Picture 3">
            <a:extLst>
              <a:ext uri="{FF2B5EF4-FFF2-40B4-BE49-F238E27FC236}">
                <a16:creationId xmlns:a16="http://schemas.microsoft.com/office/drawing/2014/main" xmlns="" id="{38EB95F6-4598-484E-B4F4-6C9CE084A0CC}"/>
              </a:ext>
            </a:extLst>
          </p:cNvPr>
          <p:cNvPicPr>
            <a:picLocks noChangeAspect="1"/>
          </p:cNvPicPr>
          <p:nvPr/>
        </p:nvPicPr>
        <p:blipFill>
          <a:blip r:embed="rId2"/>
          <a:stretch>
            <a:fillRect/>
          </a:stretch>
        </p:blipFill>
        <p:spPr>
          <a:xfrm>
            <a:off x="1590675" y="2024062"/>
            <a:ext cx="9010650" cy="2809875"/>
          </a:xfrm>
          <a:prstGeom prst="rect">
            <a:avLst/>
          </a:prstGeom>
        </p:spPr>
      </p:pic>
    </p:spTree>
    <p:extLst>
      <p:ext uri="{BB962C8B-B14F-4D97-AF65-F5344CB8AC3E}">
        <p14:creationId xmlns:p14="http://schemas.microsoft.com/office/powerpoint/2010/main" xmlns="" val="349057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B1395C1E-2648-4FFC-AC7C-2C170835181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xmlns="" val="0"/>
              </a:ext>
            </a:extLst>
          </a:blip>
          <a:stretch>
            <a:fillRect/>
          </a:stretch>
        </p:blipFill>
        <p:spPr>
          <a:xfrm>
            <a:off x="2831794" y="2105202"/>
            <a:ext cx="9360205" cy="4752798"/>
          </a:xfrm>
          <a:prstGeom prst="rect">
            <a:avLst/>
          </a:prstGeom>
        </p:spPr>
      </p:pic>
      <p:pic>
        <p:nvPicPr>
          <p:cNvPr id="12" name="Picture 11">
            <a:extLst>
              <a:ext uri="{FF2B5EF4-FFF2-40B4-BE49-F238E27FC236}">
                <a16:creationId xmlns:a16="http://schemas.microsoft.com/office/drawing/2014/main" xmlns="" id="{1C7379FE-10D6-4FEA-BEA3-5E2034A44C8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extLst>
              <a:ext uri="{28A0092B-C50C-407E-A947-70E740481C1C}">
                <a14:useLocalDpi xmlns:a14="http://schemas.microsoft.com/office/drawing/2010/main" xmlns=""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xmlns="" id="{90FB7BFA-EBDD-467C-B253-EFA7005041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xmlns="" id="{23A9D773-2FA9-4E93-A01A-AEECF93EB4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xmlns="" id="{694E884E-CFA2-4B31-8157-DA73B88463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xmlns="" id="{3655E855-74FA-4AD3-B859-2488383A9D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a:extLst>
              <a:ext uri="{FF2B5EF4-FFF2-40B4-BE49-F238E27FC236}">
                <a16:creationId xmlns:a16="http://schemas.microsoft.com/office/drawing/2014/main" xmlns="" id="{2E91CD00-2EAB-4689-A44A-C4687605E1D2}"/>
              </a:ext>
              <a:ext uri="{C183D7F6-B498-43B3-948B-1728B52AA6E4}">
                <adec:decorative xmlns:adec="http://schemas.microsoft.com/office/drawing/2017/decorative" xmlns=""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4" name="Rectangle 23">
            <a:extLst>
              <a:ext uri="{FF2B5EF4-FFF2-40B4-BE49-F238E27FC236}">
                <a16:creationId xmlns:a16="http://schemas.microsoft.com/office/drawing/2014/main" xmlns="" id="{CE4E23EB-7D1F-4223-8BC1-FB83F69F20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xmlns="" id="{B2698634-69E1-4F09-BCF7-366A5A5C4F5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xmlns="" val="0"/>
              </a:ext>
            </a:extLst>
          </a:blip>
          <a:stretch>
            <a:fillRect/>
          </a:stretch>
        </p:blipFill>
        <p:spPr>
          <a:xfrm>
            <a:off x="2831794" y="2105202"/>
            <a:ext cx="9360205" cy="4752798"/>
          </a:xfrm>
          <a:prstGeom prst="rect">
            <a:avLst/>
          </a:prstGeom>
        </p:spPr>
      </p:pic>
      <p:pic>
        <p:nvPicPr>
          <p:cNvPr id="28" name="Picture 27">
            <a:extLst>
              <a:ext uri="{FF2B5EF4-FFF2-40B4-BE49-F238E27FC236}">
                <a16:creationId xmlns:a16="http://schemas.microsoft.com/office/drawing/2014/main" xmlns="" id="{3675C6A3-66C2-4CB7-AC7E-F274B7277EE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alphaModFix/>
            <a:extLst>
              <a:ext uri="{28A0092B-C50C-407E-A947-70E740481C1C}">
                <a14:useLocalDpi xmlns:a14="http://schemas.microsoft.com/office/drawing/2010/main" xmlns="" val="0"/>
              </a:ext>
            </a:extLst>
          </a:blip>
          <a:stretch>
            <a:fillRect/>
          </a:stretch>
        </p:blipFill>
        <p:spPr>
          <a:xfrm>
            <a:off x="0" y="0"/>
            <a:ext cx="12189867" cy="6858000"/>
          </a:xfrm>
          <a:prstGeom prst="rect">
            <a:avLst/>
          </a:prstGeom>
        </p:spPr>
      </p:pic>
      <p:sp>
        <p:nvSpPr>
          <p:cNvPr id="30" name="Rectangle 29">
            <a:extLst>
              <a:ext uri="{FF2B5EF4-FFF2-40B4-BE49-F238E27FC236}">
                <a16:creationId xmlns:a16="http://schemas.microsoft.com/office/drawing/2014/main" xmlns="" id="{62E5A367-0F56-4156-A2AE-FAD07299AC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xmlns="" id="{E1AAEB5E-C547-4C88-B0D8-F24BE79FD1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xmlns="" id="{EB74DCE7-E922-457A-88B0-4299A3DA68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C2A4B12-1F47-4D7C-B4E6-412BC0E27452}"/>
              </a:ext>
            </a:extLst>
          </p:cNvPr>
          <p:cNvSpPr>
            <a:spLocks noGrp="1"/>
          </p:cNvSpPr>
          <p:nvPr>
            <p:ph type="title"/>
          </p:nvPr>
        </p:nvSpPr>
        <p:spPr>
          <a:xfrm>
            <a:off x="1974254" y="5166421"/>
            <a:ext cx="8445357" cy="883524"/>
          </a:xfrm>
        </p:spPr>
        <p:txBody>
          <a:bodyPr vert="horz" lIns="91440" tIns="45720" rIns="91440" bIns="45720" rtlCol="0" anchor="t">
            <a:normAutofit/>
          </a:bodyPr>
          <a:lstStyle/>
          <a:p>
            <a:pPr algn="ctr"/>
            <a:r>
              <a:rPr lang="en-US" sz="4800" dirty="0"/>
              <a:t>Load Balancer</a:t>
            </a:r>
          </a:p>
        </p:txBody>
      </p:sp>
      <p:pic>
        <p:nvPicPr>
          <p:cNvPr id="5" name="Picture 4">
            <a:extLst>
              <a:ext uri="{FF2B5EF4-FFF2-40B4-BE49-F238E27FC236}">
                <a16:creationId xmlns:a16="http://schemas.microsoft.com/office/drawing/2014/main" xmlns="" id="{CD7A18B1-7566-4BAD-BB49-C01DADE9A228}"/>
              </a:ext>
            </a:extLst>
          </p:cNvPr>
          <p:cNvPicPr>
            <a:picLocks noChangeAspect="1"/>
          </p:cNvPicPr>
          <p:nvPr/>
        </p:nvPicPr>
        <p:blipFill rotWithShape="1">
          <a:blip r:embed="rId5"/>
          <a:srcRect t="16850" r="2" b="8990"/>
          <a:stretch/>
        </p:blipFill>
        <p:spPr>
          <a:xfrm>
            <a:off x="1648589" y="647190"/>
            <a:ext cx="4447502" cy="3290126"/>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pic>
        <p:nvPicPr>
          <p:cNvPr id="4" name="Picture 3">
            <a:extLst>
              <a:ext uri="{FF2B5EF4-FFF2-40B4-BE49-F238E27FC236}">
                <a16:creationId xmlns:a16="http://schemas.microsoft.com/office/drawing/2014/main" xmlns="" id="{7693C9A9-3E04-4287-A317-32D551638A54}"/>
              </a:ext>
            </a:extLst>
          </p:cNvPr>
          <p:cNvPicPr>
            <a:picLocks noChangeAspect="1"/>
          </p:cNvPicPr>
          <p:nvPr/>
        </p:nvPicPr>
        <p:blipFill rotWithShape="1">
          <a:blip r:embed="rId6"/>
          <a:srcRect r="36877" b="1"/>
          <a:stretch/>
        </p:blipFill>
        <p:spPr>
          <a:xfrm>
            <a:off x="6275762" y="647191"/>
            <a:ext cx="4466306" cy="3290126"/>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6" name="Rectangle 35">
            <a:extLst>
              <a:ext uri="{FF2B5EF4-FFF2-40B4-BE49-F238E27FC236}">
                <a16:creationId xmlns:a16="http://schemas.microsoft.com/office/drawing/2014/main" xmlns="" id="{047B410D-C384-4834-95F7-EFE768C439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065428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992E06-8362-4788-82C5-3703D41E875C}"/>
              </a:ext>
            </a:extLst>
          </p:cNvPr>
          <p:cNvSpPr>
            <a:spLocks noGrp="1"/>
          </p:cNvSpPr>
          <p:nvPr>
            <p:ph type="title"/>
          </p:nvPr>
        </p:nvSpPr>
        <p:spPr/>
        <p:txBody>
          <a:bodyPr/>
          <a:lstStyle/>
          <a:p>
            <a:r>
              <a:rPr lang="en-US" dirty="0"/>
              <a:t>Basic VS standard load balancer</a:t>
            </a:r>
          </a:p>
        </p:txBody>
      </p:sp>
      <p:sp>
        <p:nvSpPr>
          <p:cNvPr id="3" name="Content Placeholder 2">
            <a:extLst>
              <a:ext uri="{FF2B5EF4-FFF2-40B4-BE49-F238E27FC236}">
                <a16:creationId xmlns:a16="http://schemas.microsoft.com/office/drawing/2014/main" xmlns="" id="{B9EBFD71-2BE2-4075-9F89-7188BF379E44}"/>
              </a:ext>
            </a:extLst>
          </p:cNvPr>
          <p:cNvSpPr>
            <a:spLocks noGrp="1"/>
          </p:cNvSpPr>
          <p:nvPr>
            <p:ph idx="1"/>
          </p:nvPr>
        </p:nvSpPr>
        <p:spPr/>
        <p:txBody>
          <a:bodyPr/>
          <a:lstStyle/>
          <a:p>
            <a:r>
              <a:rPr lang="en-US" dirty="0"/>
              <a:t>The </a:t>
            </a:r>
            <a:r>
              <a:rPr lang="en-US" b="1" dirty="0"/>
              <a:t>Basic</a:t>
            </a:r>
            <a:r>
              <a:rPr lang="en-US" dirty="0"/>
              <a:t> tier is quite restrictive. A </a:t>
            </a:r>
            <a:r>
              <a:rPr lang="en-US" b="1" dirty="0"/>
              <a:t>load balancer</a:t>
            </a:r>
            <a:r>
              <a:rPr lang="en-US" dirty="0"/>
              <a:t> is restricted to a single availability set, virtual machine scale set, or a single machine. The </a:t>
            </a:r>
            <a:r>
              <a:rPr lang="en-US" b="1" dirty="0"/>
              <a:t>Standard</a:t>
            </a:r>
            <a:r>
              <a:rPr lang="en-US" dirty="0"/>
              <a:t> tier can span any virtual machine in a single virtual network, including blends of scale sets, availability sets, and machines</a:t>
            </a:r>
          </a:p>
        </p:txBody>
      </p:sp>
    </p:spTree>
    <p:extLst>
      <p:ext uri="{BB962C8B-B14F-4D97-AF65-F5344CB8AC3E}">
        <p14:creationId xmlns:p14="http://schemas.microsoft.com/office/powerpoint/2010/main" xmlns="" val="216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16A186-97C2-4269-BA12-8F80617F6054}"/>
              </a:ext>
            </a:extLst>
          </p:cNvPr>
          <p:cNvSpPr>
            <a:spLocks noGrp="1"/>
          </p:cNvSpPr>
          <p:nvPr>
            <p:ph type="title"/>
          </p:nvPr>
        </p:nvSpPr>
        <p:spPr/>
        <p:txBody>
          <a:bodyPr/>
          <a:lstStyle/>
          <a:p>
            <a:pPr algn="ctr"/>
            <a:r>
              <a:rPr lang="en-US" dirty="0"/>
              <a:t>DEMO</a:t>
            </a:r>
          </a:p>
        </p:txBody>
      </p:sp>
      <p:sp>
        <p:nvSpPr>
          <p:cNvPr id="3" name="Content Placeholder 2">
            <a:extLst>
              <a:ext uri="{FF2B5EF4-FFF2-40B4-BE49-F238E27FC236}">
                <a16:creationId xmlns:a16="http://schemas.microsoft.com/office/drawing/2014/main" xmlns="" id="{7F6C4B34-6372-4A07-8D79-3E52C018C8B2}"/>
              </a:ext>
            </a:extLst>
          </p:cNvPr>
          <p:cNvSpPr>
            <a:spLocks noGrp="1"/>
          </p:cNvSpPr>
          <p:nvPr>
            <p:ph idx="1"/>
          </p:nvPr>
        </p:nvSpPr>
        <p:spPr/>
        <p:txBody>
          <a:bodyPr/>
          <a:lstStyle/>
          <a:p>
            <a:r>
              <a:rPr lang="en-US" dirty="0"/>
              <a:t>Load Balancer basic</a:t>
            </a:r>
          </a:p>
          <a:p>
            <a:r>
              <a:rPr lang="en-US" dirty="0"/>
              <a:t>Load Balancer standard</a:t>
            </a:r>
          </a:p>
          <a:p>
            <a:r>
              <a:rPr lang="en-US" dirty="0"/>
              <a:t>Load Balancer without Ip</a:t>
            </a:r>
          </a:p>
        </p:txBody>
      </p:sp>
    </p:spTree>
    <p:extLst>
      <p:ext uri="{BB962C8B-B14F-4D97-AF65-F5344CB8AC3E}">
        <p14:creationId xmlns:p14="http://schemas.microsoft.com/office/powerpoint/2010/main" xmlns="" val="3485541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BD6C72-8852-47E0-B267-2BC56C742EF2}"/>
              </a:ext>
            </a:extLst>
          </p:cNvPr>
          <p:cNvSpPr>
            <a:spLocks noGrp="1"/>
          </p:cNvSpPr>
          <p:nvPr>
            <p:ph type="title"/>
          </p:nvPr>
        </p:nvSpPr>
        <p:spPr/>
        <p:txBody>
          <a:bodyPr/>
          <a:lstStyle/>
          <a:p>
            <a:r>
              <a:rPr lang="en-US" dirty="0"/>
              <a:t>Azure Application Gateway Service</a:t>
            </a:r>
          </a:p>
        </p:txBody>
      </p:sp>
      <p:pic>
        <p:nvPicPr>
          <p:cNvPr id="4" name="Picture 3">
            <a:extLst>
              <a:ext uri="{FF2B5EF4-FFF2-40B4-BE49-F238E27FC236}">
                <a16:creationId xmlns:a16="http://schemas.microsoft.com/office/drawing/2014/main" xmlns="" id="{CF6DD4A0-2DE7-4102-BE7C-942F316969C2}"/>
              </a:ext>
            </a:extLst>
          </p:cNvPr>
          <p:cNvPicPr>
            <a:picLocks noChangeAspect="1"/>
          </p:cNvPicPr>
          <p:nvPr/>
        </p:nvPicPr>
        <p:blipFill>
          <a:blip r:embed="rId2"/>
          <a:stretch>
            <a:fillRect/>
          </a:stretch>
        </p:blipFill>
        <p:spPr>
          <a:xfrm>
            <a:off x="1985341" y="2229264"/>
            <a:ext cx="8724900" cy="4095750"/>
          </a:xfrm>
          <a:prstGeom prst="rect">
            <a:avLst/>
          </a:prstGeom>
        </p:spPr>
      </p:pic>
    </p:spTree>
    <p:extLst>
      <p:ext uri="{BB962C8B-B14F-4D97-AF65-F5344CB8AC3E}">
        <p14:creationId xmlns:p14="http://schemas.microsoft.com/office/powerpoint/2010/main" xmlns="" val="2823749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BD6C72-8852-47E0-B267-2BC56C742EF2}"/>
              </a:ext>
            </a:extLst>
          </p:cNvPr>
          <p:cNvSpPr>
            <a:spLocks noGrp="1"/>
          </p:cNvSpPr>
          <p:nvPr>
            <p:ph type="title"/>
          </p:nvPr>
        </p:nvSpPr>
        <p:spPr/>
        <p:txBody>
          <a:bodyPr/>
          <a:lstStyle/>
          <a:p>
            <a:r>
              <a:rPr lang="en-US" dirty="0"/>
              <a:t>Azure Application Gateway Service</a:t>
            </a:r>
          </a:p>
        </p:txBody>
      </p:sp>
      <p:pic>
        <p:nvPicPr>
          <p:cNvPr id="3" name="Picture 2">
            <a:extLst>
              <a:ext uri="{FF2B5EF4-FFF2-40B4-BE49-F238E27FC236}">
                <a16:creationId xmlns:a16="http://schemas.microsoft.com/office/drawing/2014/main" xmlns="" id="{F0C213A3-DC26-48CB-8790-3AD2D76D4804}"/>
              </a:ext>
            </a:extLst>
          </p:cNvPr>
          <p:cNvPicPr>
            <a:picLocks noChangeAspect="1"/>
          </p:cNvPicPr>
          <p:nvPr/>
        </p:nvPicPr>
        <p:blipFill>
          <a:blip r:embed="rId2"/>
          <a:stretch>
            <a:fillRect/>
          </a:stretch>
        </p:blipFill>
        <p:spPr>
          <a:xfrm>
            <a:off x="1728787" y="2152357"/>
            <a:ext cx="8734425" cy="3200400"/>
          </a:xfrm>
          <a:prstGeom prst="rect">
            <a:avLst/>
          </a:prstGeom>
        </p:spPr>
      </p:pic>
    </p:spTree>
    <p:extLst>
      <p:ext uri="{BB962C8B-B14F-4D97-AF65-F5344CB8AC3E}">
        <p14:creationId xmlns:p14="http://schemas.microsoft.com/office/powerpoint/2010/main" xmlns="" val="3621327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BD6C72-8852-47E0-B267-2BC56C742EF2}"/>
              </a:ext>
            </a:extLst>
          </p:cNvPr>
          <p:cNvSpPr>
            <a:spLocks noGrp="1"/>
          </p:cNvSpPr>
          <p:nvPr>
            <p:ph type="title"/>
          </p:nvPr>
        </p:nvSpPr>
        <p:spPr/>
        <p:txBody>
          <a:bodyPr/>
          <a:lstStyle/>
          <a:p>
            <a:r>
              <a:rPr lang="en-US" dirty="0"/>
              <a:t>Azure Application Gateway Service</a:t>
            </a:r>
          </a:p>
        </p:txBody>
      </p:sp>
      <p:pic>
        <p:nvPicPr>
          <p:cNvPr id="4" name="Picture 3">
            <a:extLst>
              <a:ext uri="{FF2B5EF4-FFF2-40B4-BE49-F238E27FC236}">
                <a16:creationId xmlns:a16="http://schemas.microsoft.com/office/drawing/2014/main" xmlns="" id="{3C5B1A2D-9C64-411D-A55F-E1CBA7D03BEC}"/>
              </a:ext>
            </a:extLst>
          </p:cNvPr>
          <p:cNvPicPr>
            <a:picLocks noChangeAspect="1"/>
          </p:cNvPicPr>
          <p:nvPr/>
        </p:nvPicPr>
        <p:blipFill>
          <a:blip r:embed="rId2"/>
          <a:stretch>
            <a:fillRect/>
          </a:stretch>
        </p:blipFill>
        <p:spPr>
          <a:xfrm>
            <a:off x="1804987" y="1885285"/>
            <a:ext cx="8582025" cy="3657600"/>
          </a:xfrm>
          <a:prstGeom prst="rect">
            <a:avLst/>
          </a:prstGeom>
        </p:spPr>
      </p:pic>
    </p:spTree>
    <p:extLst>
      <p:ext uri="{BB962C8B-B14F-4D97-AF65-F5344CB8AC3E}">
        <p14:creationId xmlns:p14="http://schemas.microsoft.com/office/powerpoint/2010/main" xmlns="" val="542068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BD6C72-8852-47E0-B267-2BC56C742EF2}"/>
              </a:ext>
            </a:extLst>
          </p:cNvPr>
          <p:cNvSpPr>
            <a:spLocks noGrp="1"/>
          </p:cNvSpPr>
          <p:nvPr>
            <p:ph type="title"/>
          </p:nvPr>
        </p:nvSpPr>
        <p:spPr/>
        <p:txBody>
          <a:bodyPr/>
          <a:lstStyle/>
          <a:p>
            <a:r>
              <a:rPr lang="en-US" dirty="0"/>
              <a:t>Azure Application Gateway Service</a:t>
            </a:r>
          </a:p>
        </p:txBody>
      </p:sp>
      <p:pic>
        <p:nvPicPr>
          <p:cNvPr id="3" name="Picture 2">
            <a:extLst>
              <a:ext uri="{FF2B5EF4-FFF2-40B4-BE49-F238E27FC236}">
                <a16:creationId xmlns:a16="http://schemas.microsoft.com/office/drawing/2014/main" xmlns="" id="{6C6735E5-41A8-416D-8CD8-FA868DE55F2D}"/>
              </a:ext>
            </a:extLst>
          </p:cNvPr>
          <p:cNvPicPr>
            <a:picLocks noChangeAspect="1"/>
          </p:cNvPicPr>
          <p:nvPr/>
        </p:nvPicPr>
        <p:blipFill>
          <a:blip r:embed="rId2"/>
          <a:stretch>
            <a:fillRect/>
          </a:stretch>
        </p:blipFill>
        <p:spPr>
          <a:xfrm>
            <a:off x="1681162" y="2173269"/>
            <a:ext cx="8829675" cy="3876675"/>
          </a:xfrm>
          <a:prstGeom prst="rect">
            <a:avLst/>
          </a:prstGeom>
        </p:spPr>
      </p:pic>
    </p:spTree>
    <p:extLst>
      <p:ext uri="{BB962C8B-B14F-4D97-AF65-F5344CB8AC3E}">
        <p14:creationId xmlns:p14="http://schemas.microsoft.com/office/powerpoint/2010/main" xmlns="" val="2047076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AB8B07-522D-4DD8-A6EE-8F9CA79455D5}"/>
              </a:ext>
            </a:extLst>
          </p:cNvPr>
          <p:cNvSpPr>
            <a:spLocks noGrp="1"/>
          </p:cNvSpPr>
          <p:nvPr>
            <p:ph type="title"/>
          </p:nvPr>
        </p:nvSpPr>
        <p:spPr/>
        <p:txBody>
          <a:bodyPr/>
          <a:lstStyle/>
          <a:p>
            <a:pPr algn="ctr"/>
            <a:r>
              <a:rPr lang="en-US" dirty="0"/>
              <a:t>DEMO</a:t>
            </a:r>
          </a:p>
        </p:txBody>
      </p:sp>
      <p:sp>
        <p:nvSpPr>
          <p:cNvPr id="3" name="Content Placeholder 2">
            <a:extLst>
              <a:ext uri="{FF2B5EF4-FFF2-40B4-BE49-F238E27FC236}">
                <a16:creationId xmlns:a16="http://schemas.microsoft.com/office/drawing/2014/main" xmlns="" id="{C9DDE3A6-D7BC-48F0-949D-786F66CECFAF}"/>
              </a:ext>
            </a:extLst>
          </p:cNvPr>
          <p:cNvSpPr>
            <a:spLocks noGrp="1"/>
          </p:cNvSpPr>
          <p:nvPr>
            <p:ph idx="1"/>
          </p:nvPr>
        </p:nvSpPr>
        <p:spPr/>
        <p:txBody>
          <a:bodyPr/>
          <a:lstStyle/>
          <a:p>
            <a:r>
              <a:rPr lang="en-US" dirty="0"/>
              <a:t>Azure Application Gateway</a:t>
            </a:r>
          </a:p>
        </p:txBody>
      </p:sp>
    </p:spTree>
    <p:extLst>
      <p:ext uri="{BB962C8B-B14F-4D97-AF65-F5344CB8AC3E}">
        <p14:creationId xmlns:p14="http://schemas.microsoft.com/office/powerpoint/2010/main" xmlns="" val="770189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8D2DC7-0255-48B9-8FFD-609A389D384B}"/>
              </a:ext>
            </a:extLst>
          </p:cNvPr>
          <p:cNvSpPr>
            <a:spLocks noGrp="1"/>
          </p:cNvSpPr>
          <p:nvPr>
            <p:ph type="title"/>
          </p:nvPr>
        </p:nvSpPr>
        <p:spPr/>
        <p:txBody>
          <a:bodyPr/>
          <a:lstStyle/>
          <a:p>
            <a:pPr algn="ctr"/>
            <a:r>
              <a:rPr lang="en-US" dirty="0"/>
              <a:t>Key Point</a:t>
            </a:r>
          </a:p>
        </p:txBody>
      </p:sp>
      <p:pic>
        <p:nvPicPr>
          <p:cNvPr id="4" name="Picture 3">
            <a:extLst>
              <a:ext uri="{FF2B5EF4-FFF2-40B4-BE49-F238E27FC236}">
                <a16:creationId xmlns:a16="http://schemas.microsoft.com/office/drawing/2014/main" xmlns="" id="{6EC88BAB-91EA-425B-B933-698F90FE5FAC}"/>
              </a:ext>
            </a:extLst>
          </p:cNvPr>
          <p:cNvPicPr>
            <a:picLocks noChangeAspect="1"/>
          </p:cNvPicPr>
          <p:nvPr/>
        </p:nvPicPr>
        <p:blipFill>
          <a:blip r:embed="rId2"/>
          <a:stretch>
            <a:fillRect/>
          </a:stretch>
        </p:blipFill>
        <p:spPr>
          <a:xfrm>
            <a:off x="2773599" y="2176255"/>
            <a:ext cx="7958331" cy="3486150"/>
          </a:xfrm>
          <a:prstGeom prst="rect">
            <a:avLst/>
          </a:prstGeom>
        </p:spPr>
      </p:pic>
    </p:spTree>
    <p:extLst>
      <p:ext uri="{BB962C8B-B14F-4D97-AF65-F5344CB8AC3E}">
        <p14:creationId xmlns:p14="http://schemas.microsoft.com/office/powerpoint/2010/main" xmlns="" val="3454398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39" name="Picture 9">
            <a:extLst>
              <a:ext uri="{FF2B5EF4-FFF2-40B4-BE49-F238E27FC236}">
                <a16:creationId xmlns:a16="http://schemas.microsoft.com/office/drawing/2014/main" xmlns="" id="{26AA7C31-76FD-4B44-A1FF-D13D2515AE5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xmlns="" val="0"/>
              </a:ext>
            </a:extLst>
          </a:blip>
          <a:stretch>
            <a:fillRect/>
          </a:stretch>
        </p:blipFill>
        <p:spPr>
          <a:xfrm>
            <a:off x="2831794" y="2105202"/>
            <a:ext cx="9360205" cy="4752798"/>
          </a:xfrm>
          <a:prstGeom prst="rect">
            <a:avLst/>
          </a:prstGeom>
        </p:spPr>
      </p:pic>
      <p:pic>
        <p:nvPicPr>
          <p:cNvPr id="41" name="Picture 11">
            <a:extLst>
              <a:ext uri="{FF2B5EF4-FFF2-40B4-BE49-F238E27FC236}">
                <a16:creationId xmlns:a16="http://schemas.microsoft.com/office/drawing/2014/main" xmlns="" id="{F5CE85F9-F4EE-4E5D-8235-528527A401D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extLst>
              <a:ext uri="{28A0092B-C50C-407E-A947-70E740481C1C}">
                <a14:useLocalDpi xmlns:a14="http://schemas.microsoft.com/office/drawing/2010/main" xmlns="" val="0"/>
              </a:ext>
            </a:extLst>
          </a:blip>
          <a:stretch>
            <a:fillRect/>
          </a:stretch>
        </p:blipFill>
        <p:spPr>
          <a:xfrm>
            <a:off x="0" y="0"/>
            <a:ext cx="12189867" cy="6858000"/>
          </a:xfrm>
          <a:prstGeom prst="rect">
            <a:avLst/>
          </a:prstGeom>
        </p:spPr>
      </p:pic>
      <p:sp>
        <p:nvSpPr>
          <p:cNvPr id="43" name="Rectangle 13">
            <a:extLst>
              <a:ext uri="{FF2B5EF4-FFF2-40B4-BE49-F238E27FC236}">
                <a16:creationId xmlns:a16="http://schemas.microsoft.com/office/drawing/2014/main" xmlns="" id="{17338BB4-74FF-4836-86B7-F1B0C2B62D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15">
            <a:extLst>
              <a:ext uri="{FF2B5EF4-FFF2-40B4-BE49-F238E27FC236}">
                <a16:creationId xmlns:a16="http://schemas.microsoft.com/office/drawing/2014/main" xmlns="" id="{1ABFA8A3-A231-4BC1-B8A5-C5BE7315CD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17">
            <a:extLst>
              <a:ext uri="{FF2B5EF4-FFF2-40B4-BE49-F238E27FC236}">
                <a16:creationId xmlns:a16="http://schemas.microsoft.com/office/drawing/2014/main" xmlns="" id="{FE35963E-79B2-4A8E-8F24-A94E8DDDD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19">
            <a:extLst>
              <a:ext uri="{FF2B5EF4-FFF2-40B4-BE49-F238E27FC236}">
                <a16:creationId xmlns:a16="http://schemas.microsoft.com/office/drawing/2014/main" xmlns="" id="{308E4331-210E-4E5F-9501-4C830E34005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TextBox 21">
            <a:extLst>
              <a:ext uri="{FF2B5EF4-FFF2-40B4-BE49-F238E27FC236}">
                <a16:creationId xmlns:a16="http://schemas.microsoft.com/office/drawing/2014/main" xmlns="" id="{1A54F778-4E1C-4F6F-9318-9795AA35C246}"/>
              </a:ext>
              <a:ext uri="{C183D7F6-B498-43B3-948B-1728B52AA6E4}">
                <adec:decorative xmlns:adec="http://schemas.microsoft.com/office/drawing/2017/decorative" xmlns=""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49" name="Rectangle 23">
            <a:extLst>
              <a:ext uri="{FF2B5EF4-FFF2-40B4-BE49-F238E27FC236}">
                <a16:creationId xmlns:a16="http://schemas.microsoft.com/office/drawing/2014/main" xmlns="" id="{200A9256-A44C-4406-9010-B9D7D87099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25">
            <a:extLst>
              <a:ext uri="{FF2B5EF4-FFF2-40B4-BE49-F238E27FC236}">
                <a16:creationId xmlns:a16="http://schemas.microsoft.com/office/drawing/2014/main" xmlns="" id="{C731F266-5507-4462-8427-0BD0B42C8BD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xmlns="" val="0"/>
              </a:ext>
            </a:extLst>
          </a:blip>
          <a:stretch>
            <a:fillRect/>
          </a:stretch>
        </p:blipFill>
        <p:spPr>
          <a:xfrm>
            <a:off x="2831794" y="2105202"/>
            <a:ext cx="9360205" cy="4752798"/>
          </a:xfrm>
          <a:prstGeom prst="rect">
            <a:avLst/>
          </a:prstGeom>
        </p:spPr>
      </p:pic>
      <p:pic>
        <p:nvPicPr>
          <p:cNvPr id="51" name="Picture 27">
            <a:extLst>
              <a:ext uri="{FF2B5EF4-FFF2-40B4-BE49-F238E27FC236}">
                <a16:creationId xmlns:a16="http://schemas.microsoft.com/office/drawing/2014/main" xmlns="" id="{126A06D6-90F0-42BA-94C0-AC6E66570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alphaModFix/>
            <a:extLst>
              <a:ext uri="{28A0092B-C50C-407E-A947-70E740481C1C}">
                <a14:useLocalDpi xmlns:a14="http://schemas.microsoft.com/office/drawing/2010/main" xmlns="" val="0"/>
              </a:ext>
            </a:extLst>
          </a:blip>
          <a:stretch>
            <a:fillRect/>
          </a:stretch>
        </p:blipFill>
        <p:spPr>
          <a:xfrm>
            <a:off x="0" y="0"/>
            <a:ext cx="12189867" cy="6858000"/>
          </a:xfrm>
          <a:prstGeom prst="rect">
            <a:avLst/>
          </a:prstGeom>
        </p:spPr>
      </p:pic>
      <p:sp>
        <p:nvSpPr>
          <p:cNvPr id="52" name="Rectangle 29">
            <a:extLst>
              <a:ext uri="{FF2B5EF4-FFF2-40B4-BE49-F238E27FC236}">
                <a16:creationId xmlns:a16="http://schemas.microsoft.com/office/drawing/2014/main" xmlns="" id="{20349629-70E2-4E72-9E59-209F1F3230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31">
            <a:extLst>
              <a:ext uri="{FF2B5EF4-FFF2-40B4-BE49-F238E27FC236}">
                <a16:creationId xmlns:a16="http://schemas.microsoft.com/office/drawing/2014/main" xmlns="" id="{43403E22-A267-491E-9711-05F332BE70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33">
            <a:extLst>
              <a:ext uri="{FF2B5EF4-FFF2-40B4-BE49-F238E27FC236}">
                <a16:creationId xmlns:a16="http://schemas.microsoft.com/office/drawing/2014/main" xmlns="" id="{1488C64B-FA72-4C34-B7D8-ABA7E21469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89CFE78-3088-4C0F-AA1B-82FA79A18D07}"/>
              </a:ext>
            </a:extLst>
          </p:cNvPr>
          <p:cNvSpPr>
            <a:spLocks noGrp="1"/>
          </p:cNvSpPr>
          <p:nvPr>
            <p:ph type="title"/>
          </p:nvPr>
        </p:nvSpPr>
        <p:spPr>
          <a:xfrm>
            <a:off x="1976398" y="5166420"/>
            <a:ext cx="8440564" cy="1045052"/>
          </a:xfrm>
        </p:spPr>
        <p:txBody>
          <a:bodyPr vert="horz" lIns="91440" tIns="45720" rIns="91440" bIns="45720" rtlCol="0" anchor="t">
            <a:normAutofit/>
          </a:bodyPr>
          <a:lstStyle/>
          <a:p>
            <a:r>
              <a:rPr lang="en-US" sz="4800"/>
              <a:t>Virtual Network peering</a:t>
            </a:r>
          </a:p>
        </p:txBody>
      </p:sp>
      <p:sp>
        <p:nvSpPr>
          <p:cNvPr id="55" name="Rectangle 35">
            <a:extLst>
              <a:ext uri="{FF2B5EF4-FFF2-40B4-BE49-F238E27FC236}">
                <a16:creationId xmlns:a16="http://schemas.microsoft.com/office/drawing/2014/main" xmlns="" id="{998F5671-E172-46A3-8DC0-54EC6D0E42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50531" y="647188"/>
            <a:ext cx="9091538" cy="32972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17EE326C-D835-41BD-9027-75F1D0C54A26}"/>
              </a:ext>
            </a:extLst>
          </p:cNvPr>
          <p:cNvPicPr>
            <a:picLocks noChangeAspect="1"/>
          </p:cNvPicPr>
          <p:nvPr/>
        </p:nvPicPr>
        <p:blipFill>
          <a:blip r:embed="rId5"/>
          <a:stretch>
            <a:fillRect/>
          </a:stretch>
        </p:blipFill>
        <p:spPr>
          <a:xfrm>
            <a:off x="2290523" y="972646"/>
            <a:ext cx="3408511" cy="2648383"/>
          </a:xfrm>
          <a:prstGeom prst="rect">
            <a:avLst/>
          </a:prstGeom>
          <a:ln>
            <a:noFill/>
          </a:ln>
        </p:spPr>
      </p:pic>
      <p:pic>
        <p:nvPicPr>
          <p:cNvPr id="4" name="Picture 3">
            <a:extLst>
              <a:ext uri="{FF2B5EF4-FFF2-40B4-BE49-F238E27FC236}">
                <a16:creationId xmlns:a16="http://schemas.microsoft.com/office/drawing/2014/main" xmlns="" id="{6CFFA55A-CB85-4B59-A7BE-2D13D1C21659}"/>
              </a:ext>
            </a:extLst>
          </p:cNvPr>
          <p:cNvPicPr>
            <a:picLocks noChangeAspect="1"/>
          </p:cNvPicPr>
          <p:nvPr/>
        </p:nvPicPr>
        <p:blipFill>
          <a:blip r:embed="rId6"/>
          <a:stretch>
            <a:fillRect/>
          </a:stretch>
        </p:blipFill>
        <p:spPr>
          <a:xfrm>
            <a:off x="6355887" y="1447389"/>
            <a:ext cx="4069217" cy="1698897"/>
          </a:xfrm>
          <a:prstGeom prst="rect">
            <a:avLst/>
          </a:prstGeom>
          <a:ln>
            <a:noFill/>
          </a:ln>
        </p:spPr>
      </p:pic>
      <p:sp>
        <p:nvSpPr>
          <p:cNvPr id="38" name="Rectangle 37">
            <a:extLst>
              <a:ext uri="{FF2B5EF4-FFF2-40B4-BE49-F238E27FC236}">
                <a16:creationId xmlns:a16="http://schemas.microsoft.com/office/drawing/2014/main" xmlns="" id="{F9744F83-FEC9-4E5B-8530-224C258F1C9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329148" y="319016"/>
            <a:ext cx="9734654" cy="3948816"/>
          </a:xfrm>
          <a:prstGeom prst="rect">
            <a:avLst/>
          </a:prstGeom>
          <a:no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xmlns="" id="{B81918A1-30EC-48DB-A535-4898EA9270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882966" y="888935"/>
            <a:ext cx="4228687" cy="281854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xmlns="" id="{9301236F-2DE7-4B56-B413-C201491DFF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278683" y="888935"/>
            <a:ext cx="4228687" cy="281854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xmlns="" id="{F304D462-CF3A-48B2-966A-0DA7B7E614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554380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2335BEA8-31B3-4E97-ADDB-58C32202747D}"/>
              </a:ext>
            </a:extLst>
          </p:cNvPr>
          <p:cNvPicPr>
            <a:picLocks noChangeAspect="1"/>
          </p:cNvPicPr>
          <p:nvPr/>
        </p:nvPicPr>
        <p:blipFill>
          <a:blip r:embed="rId2"/>
          <a:stretch>
            <a:fillRect/>
          </a:stretch>
        </p:blipFill>
        <p:spPr>
          <a:xfrm>
            <a:off x="2493937" y="2546031"/>
            <a:ext cx="7958330" cy="3685955"/>
          </a:xfrm>
          <a:prstGeom prst="rect">
            <a:avLst/>
          </a:prstGeom>
        </p:spPr>
      </p:pic>
      <p:sp>
        <p:nvSpPr>
          <p:cNvPr id="6" name="Title 5">
            <a:extLst>
              <a:ext uri="{FF2B5EF4-FFF2-40B4-BE49-F238E27FC236}">
                <a16:creationId xmlns:a16="http://schemas.microsoft.com/office/drawing/2014/main" xmlns="" id="{AAEBFC01-F15E-42AC-832F-51E5FDF3925F}"/>
              </a:ext>
            </a:extLst>
          </p:cNvPr>
          <p:cNvSpPr>
            <a:spLocks noGrp="1"/>
          </p:cNvSpPr>
          <p:nvPr>
            <p:ph type="title"/>
          </p:nvPr>
        </p:nvSpPr>
        <p:spPr/>
        <p:txBody>
          <a:bodyPr/>
          <a:lstStyle/>
          <a:p>
            <a:pPr algn="ctr"/>
            <a:r>
              <a:rPr lang="en-US" b="1" dirty="0"/>
              <a:t>Point-to-Site VPN connection</a:t>
            </a:r>
            <a:br>
              <a:rPr lang="en-US" b="1" dirty="0"/>
            </a:br>
            <a:endParaRPr lang="en-US" dirty="0"/>
          </a:p>
        </p:txBody>
      </p:sp>
    </p:spTree>
    <p:extLst>
      <p:ext uri="{BB962C8B-B14F-4D97-AF65-F5344CB8AC3E}">
        <p14:creationId xmlns:p14="http://schemas.microsoft.com/office/powerpoint/2010/main" xmlns="" val="1943797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9083FC-A2A6-42EB-AAEB-F8CF1D63C632}"/>
              </a:ext>
            </a:extLst>
          </p:cNvPr>
          <p:cNvSpPr>
            <a:spLocks noGrp="1"/>
          </p:cNvSpPr>
          <p:nvPr>
            <p:ph type="title"/>
          </p:nvPr>
        </p:nvSpPr>
        <p:spPr/>
        <p:txBody>
          <a:bodyPr/>
          <a:lstStyle/>
          <a:p>
            <a:pPr algn="ctr"/>
            <a:r>
              <a:rPr lang="en-US" dirty="0"/>
              <a:t>Point-to-Site VPN connection</a:t>
            </a:r>
          </a:p>
        </p:txBody>
      </p:sp>
      <p:pic>
        <p:nvPicPr>
          <p:cNvPr id="4" name="Picture 3">
            <a:extLst>
              <a:ext uri="{FF2B5EF4-FFF2-40B4-BE49-F238E27FC236}">
                <a16:creationId xmlns:a16="http://schemas.microsoft.com/office/drawing/2014/main" xmlns="" id="{E3635FA7-B582-4966-BFED-BFF16D803BA6}"/>
              </a:ext>
            </a:extLst>
          </p:cNvPr>
          <p:cNvPicPr>
            <a:picLocks noChangeAspect="1"/>
          </p:cNvPicPr>
          <p:nvPr/>
        </p:nvPicPr>
        <p:blipFill>
          <a:blip r:embed="rId2"/>
          <a:stretch>
            <a:fillRect/>
          </a:stretch>
        </p:blipFill>
        <p:spPr>
          <a:xfrm>
            <a:off x="2931358" y="1554169"/>
            <a:ext cx="7319230" cy="2453210"/>
          </a:xfrm>
          <a:prstGeom prst="rect">
            <a:avLst/>
          </a:prstGeom>
        </p:spPr>
      </p:pic>
      <p:pic>
        <p:nvPicPr>
          <p:cNvPr id="5" name="Picture 4">
            <a:extLst>
              <a:ext uri="{FF2B5EF4-FFF2-40B4-BE49-F238E27FC236}">
                <a16:creationId xmlns:a16="http://schemas.microsoft.com/office/drawing/2014/main" xmlns="" id="{69C5E056-E761-4B41-A6BB-167B17946DC0}"/>
              </a:ext>
            </a:extLst>
          </p:cNvPr>
          <p:cNvPicPr>
            <a:picLocks noChangeAspect="1"/>
          </p:cNvPicPr>
          <p:nvPr/>
        </p:nvPicPr>
        <p:blipFill>
          <a:blip r:embed="rId3"/>
          <a:stretch>
            <a:fillRect/>
          </a:stretch>
        </p:blipFill>
        <p:spPr>
          <a:xfrm>
            <a:off x="2931358" y="3951433"/>
            <a:ext cx="7319230" cy="2224284"/>
          </a:xfrm>
          <a:prstGeom prst="rect">
            <a:avLst/>
          </a:prstGeom>
        </p:spPr>
      </p:pic>
    </p:spTree>
    <p:extLst>
      <p:ext uri="{BB962C8B-B14F-4D97-AF65-F5344CB8AC3E}">
        <p14:creationId xmlns:p14="http://schemas.microsoft.com/office/powerpoint/2010/main" xmlns="" val="3372840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9083FC-A2A6-42EB-AAEB-F8CF1D63C632}"/>
              </a:ext>
            </a:extLst>
          </p:cNvPr>
          <p:cNvSpPr>
            <a:spLocks noGrp="1"/>
          </p:cNvSpPr>
          <p:nvPr>
            <p:ph type="title"/>
          </p:nvPr>
        </p:nvSpPr>
        <p:spPr/>
        <p:txBody>
          <a:bodyPr/>
          <a:lstStyle/>
          <a:p>
            <a:pPr algn="ctr"/>
            <a:r>
              <a:rPr lang="en-US" dirty="0"/>
              <a:t>Point-to-Site VPN connection</a:t>
            </a:r>
          </a:p>
        </p:txBody>
      </p:sp>
      <p:pic>
        <p:nvPicPr>
          <p:cNvPr id="3" name="Picture 2">
            <a:extLst>
              <a:ext uri="{FF2B5EF4-FFF2-40B4-BE49-F238E27FC236}">
                <a16:creationId xmlns:a16="http://schemas.microsoft.com/office/drawing/2014/main" xmlns="" id="{EA079B65-4564-4667-AEE1-B1F748D73E6F}"/>
              </a:ext>
            </a:extLst>
          </p:cNvPr>
          <p:cNvPicPr>
            <a:picLocks noChangeAspect="1"/>
          </p:cNvPicPr>
          <p:nvPr/>
        </p:nvPicPr>
        <p:blipFill>
          <a:blip r:embed="rId2"/>
          <a:stretch>
            <a:fillRect/>
          </a:stretch>
        </p:blipFill>
        <p:spPr>
          <a:xfrm>
            <a:off x="3317344" y="1994096"/>
            <a:ext cx="6305550" cy="3859488"/>
          </a:xfrm>
          <a:prstGeom prst="rect">
            <a:avLst/>
          </a:prstGeom>
        </p:spPr>
      </p:pic>
    </p:spTree>
    <p:extLst>
      <p:ext uri="{BB962C8B-B14F-4D97-AF65-F5344CB8AC3E}">
        <p14:creationId xmlns:p14="http://schemas.microsoft.com/office/powerpoint/2010/main" xmlns="" val="1712256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xmlns="" id="{01AF5FBB-9FDC-4D75-9DD6-DAF01ED197A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xmlns=""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xmlns="" id="{933BBBE6-F4CF-483E-BA74-B51421B4D9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extLst>
              <a:ext uri="{28A0092B-C50C-407E-A947-70E740481C1C}">
                <a14:useLocalDpi xmlns:a14="http://schemas.microsoft.com/office/drawing/2010/main" xmlns=""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xmlns="" id="{4C790028-99AE-4AE4-8269-9913E2D506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xmlns="" id="{06936A2A-FE08-4EE0-A409-3EF3FA244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xmlns="" id="{BAF0407B-48CB-4C05-B0D7-7A69A0D407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xmlns="" id="{ADC50C3D-0DA0-4914-B5B4-D1819CC698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TextBox 23">
            <a:extLst>
              <a:ext uri="{FF2B5EF4-FFF2-40B4-BE49-F238E27FC236}">
                <a16:creationId xmlns:a16="http://schemas.microsoft.com/office/drawing/2014/main" xmlns="" id="{8CF9E583-1A92-4144-B4FA-81D98317FA04}"/>
              </a:ext>
              <a:ext uri="{C183D7F6-B498-43B3-948B-1728B52AA6E4}">
                <adec:decorative xmlns:adec="http://schemas.microsoft.com/office/drawing/2017/decorative" xmlns=""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6" name="Rectangle 25">
            <a:extLst>
              <a:ext uri="{FF2B5EF4-FFF2-40B4-BE49-F238E27FC236}">
                <a16:creationId xmlns:a16="http://schemas.microsoft.com/office/drawing/2014/main" xmlns="" id="{55980737-1E33-40A8-819D-C20C41E4F7E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xmlns="" id="{6ABBD51A-FA48-44B8-B184-A40D7F134F1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xmlns="" val="0"/>
              </a:ext>
            </a:extLst>
          </a:blip>
          <a:stretch>
            <a:fillRect/>
          </a:stretch>
        </p:blipFill>
        <p:spPr>
          <a:xfrm>
            <a:off x="2831794" y="2105202"/>
            <a:ext cx="9360205" cy="4752798"/>
          </a:xfrm>
          <a:prstGeom prst="rect">
            <a:avLst/>
          </a:prstGeom>
        </p:spPr>
      </p:pic>
      <p:pic>
        <p:nvPicPr>
          <p:cNvPr id="30" name="Picture 29">
            <a:extLst>
              <a:ext uri="{FF2B5EF4-FFF2-40B4-BE49-F238E27FC236}">
                <a16:creationId xmlns:a16="http://schemas.microsoft.com/office/drawing/2014/main" xmlns="" id="{510188A9-F0D9-4FE9-85DC-2179145278C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alphaModFix/>
            <a:extLst>
              <a:ext uri="{28A0092B-C50C-407E-A947-70E740481C1C}">
                <a14:useLocalDpi xmlns:a14="http://schemas.microsoft.com/office/drawing/2010/main" xmlns="" val="0"/>
              </a:ext>
            </a:extLst>
          </a:blip>
          <a:stretch>
            <a:fillRect/>
          </a:stretch>
        </p:blipFill>
        <p:spPr>
          <a:xfrm>
            <a:off x="0" y="0"/>
            <a:ext cx="12189867" cy="6858000"/>
          </a:xfrm>
          <a:prstGeom prst="rect">
            <a:avLst/>
          </a:prstGeom>
        </p:spPr>
      </p:pic>
      <p:sp>
        <p:nvSpPr>
          <p:cNvPr id="32" name="Rectangle 31">
            <a:extLst>
              <a:ext uri="{FF2B5EF4-FFF2-40B4-BE49-F238E27FC236}">
                <a16:creationId xmlns:a16="http://schemas.microsoft.com/office/drawing/2014/main" xmlns="" id="{32927575-BD84-44B6-BE49-E0C7EDD0E6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xmlns="" id="{73FDF09A-B960-49F4-BAEB-DA397BDCD4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xmlns="" id="{791BE6C0-4118-460B-90C2-16004124745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3A7FC99-D297-476F-AA17-A1B199967FF4}"/>
              </a:ext>
            </a:extLst>
          </p:cNvPr>
          <p:cNvSpPr>
            <a:spLocks noGrp="1"/>
          </p:cNvSpPr>
          <p:nvPr>
            <p:ph type="title"/>
          </p:nvPr>
        </p:nvSpPr>
        <p:spPr>
          <a:xfrm>
            <a:off x="1969804" y="3428998"/>
            <a:ext cx="2668479" cy="2268559"/>
          </a:xfrm>
        </p:spPr>
        <p:txBody>
          <a:bodyPr vert="horz" lIns="91440" tIns="45720" rIns="91440" bIns="45720" rtlCol="0" anchor="t">
            <a:normAutofit/>
          </a:bodyPr>
          <a:lstStyle/>
          <a:p>
            <a:r>
              <a:rPr lang="en-US" sz="3200"/>
              <a:t>VPN DEMO</a:t>
            </a:r>
          </a:p>
        </p:txBody>
      </p:sp>
      <p:pic>
        <p:nvPicPr>
          <p:cNvPr id="7" name="Content Placeholder 6">
            <a:extLst>
              <a:ext uri="{FF2B5EF4-FFF2-40B4-BE49-F238E27FC236}">
                <a16:creationId xmlns:a16="http://schemas.microsoft.com/office/drawing/2014/main" xmlns="" id="{DD8F3CEF-62A3-4032-947A-1FCAF479CD52}"/>
              </a:ext>
            </a:extLst>
          </p:cNvPr>
          <p:cNvPicPr>
            <a:picLocks noGrp="1" noChangeAspect="1"/>
          </p:cNvPicPr>
          <p:nvPr>
            <p:ph idx="1"/>
          </p:nvPr>
        </p:nvPicPr>
        <p:blipFill>
          <a:blip r:embed="rId5"/>
          <a:stretch>
            <a:fillRect/>
          </a:stretch>
        </p:blipFill>
        <p:spPr>
          <a:xfrm>
            <a:off x="5444747" y="1727568"/>
            <a:ext cx="5297322" cy="3403529"/>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8" name="Rectangle 37">
            <a:extLst>
              <a:ext uri="{FF2B5EF4-FFF2-40B4-BE49-F238E27FC236}">
                <a16:creationId xmlns:a16="http://schemas.microsoft.com/office/drawing/2014/main" xmlns="" id="{15B5C763-A6E8-4D31-B139-30D083B824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736185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B80024-5CB4-4808-9920-25C39C7B1E75}"/>
              </a:ext>
            </a:extLst>
          </p:cNvPr>
          <p:cNvSpPr>
            <a:spLocks noGrp="1"/>
          </p:cNvSpPr>
          <p:nvPr>
            <p:ph type="title"/>
          </p:nvPr>
        </p:nvSpPr>
        <p:spPr/>
        <p:txBody>
          <a:bodyPr/>
          <a:lstStyle/>
          <a:p>
            <a:r>
              <a:rPr lang="en-US" dirty="0"/>
              <a:t>Site to Site VPN connection</a:t>
            </a:r>
          </a:p>
        </p:txBody>
      </p:sp>
      <p:pic>
        <p:nvPicPr>
          <p:cNvPr id="4" name="Content Placeholder 3">
            <a:extLst>
              <a:ext uri="{FF2B5EF4-FFF2-40B4-BE49-F238E27FC236}">
                <a16:creationId xmlns:a16="http://schemas.microsoft.com/office/drawing/2014/main" xmlns="" id="{446317EA-2873-408D-A0A5-8602C01C658A}"/>
              </a:ext>
            </a:extLst>
          </p:cNvPr>
          <p:cNvPicPr>
            <a:picLocks noGrp="1" noChangeAspect="1"/>
          </p:cNvPicPr>
          <p:nvPr>
            <p:ph idx="1"/>
          </p:nvPr>
        </p:nvPicPr>
        <p:blipFill>
          <a:blip r:embed="rId2"/>
          <a:stretch>
            <a:fillRect/>
          </a:stretch>
        </p:blipFill>
        <p:spPr>
          <a:xfrm>
            <a:off x="3471069" y="2341563"/>
            <a:ext cx="6400800" cy="3419475"/>
          </a:xfrm>
          <a:prstGeom prst="rect">
            <a:avLst/>
          </a:prstGeom>
        </p:spPr>
      </p:pic>
    </p:spTree>
    <p:extLst>
      <p:ext uri="{BB962C8B-B14F-4D97-AF65-F5344CB8AC3E}">
        <p14:creationId xmlns:p14="http://schemas.microsoft.com/office/powerpoint/2010/main" xmlns="" val="1015733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B80024-5CB4-4808-9920-25C39C7B1E75}"/>
              </a:ext>
            </a:extLst>
          </p:cNvPr>
          <p:cNvSpPr>
            <a:spLocks noGrp="1"/>
          </p:cNvSpPr>
          <p:nvPr>
            <p:ph type="title"/>
          </p:nvPr>
        </p:nvSpPr>
        <p:spPr/>
        <p:txBody>
          <a:bodyPr/>
          <a:lstStyle/>
          <a:p>
            <a:pPr algn="ctr"/>
            <a:r>
              <a:rPr lang="en-US" dirty="0"/>
              <a:t>Site to Site VPN connection</a:t>
            </a:r>
          </a:p>
        </p:txBody>
      </p:sp>
      <p:sp>
        <p:nvSpPr>
          <p:cNvPr id="5" name="Content Placeholder 4">
            <a:extLst>
              <a:ext uri="{FF2B5EF4-FFF2-40B4-BE49-F238E27FC236}">
                <a16:creationId xmlns:a16="http://schemas.microsoft.com/office/drawing/2014/main" xmlns="" id="{3E9B8B01-8123-4149-A913-C69065B48CD1}"/>
              </a:ext>
            </a:extLst>
          </p:cNvPr>
          <p:cNvSpPr>
            <a:spLocks noGrp="1"/>
          </p:cNvSpPr>
          <p:nvPr>
            <p:ph idx="1"/>
          </p:nvPr>
        </p:nvSpPr>
        <p:spPr/>
        <p:txBody>
          <a:bodyPr>
            <a:normAutofit fontScale="55000" lnSpcReduction="20000"/>
          </a:bodyPr>
          <a:lstStyle/>
          <a:p>
            <a:r>
              <a:rPr lang="en-US" b="1" dirty="0"/>
              <a:t>Notes on Site-to-Site VPN Connection</a:t>
            </a:r>
            <a:endParaRPr lang="en-US" dirty="0"/>
          </a:p>
          <a:p>
            <a:r>
              <a:rPr lang="en-US" dirty="0"/>
              <a:t>A Site-to-Site VPN connection is used to establish a secure connection between an on-premise network and an Azure network via the Internet.</a:t>
            </a:r>
          </a:p>
          <a:p>
            <a:r>
              <a:rPr lang="en-US" dirty="0"/>
              <a:t>On the on-premise side, you need to have a VPN device that can route traffic via the Internet onto the VPN gateway in Azure. The VPN device can be a hardware device like a Cisco router or a software device ( </a:t>
            </a:r>
            <a:r>
              <a:rPr lang="en-US" dirty="0" err="1"/>
              <a:t>e.g</a:t>
            </a:r>
            <a:r>
              <a:rPr lang="en-US" dirty="0"/>
              <a:t> Windows Server 2016 running Routing and Remote services). The VPN device needs to have a </a:t>
            </a:r>
            <a:r>
              <a:rPr lang="en-US" dirty="0" err="1"/>
              <a:t>publically</a:t>
            </a:r>
            <a:r>
              <a:rPr lang="en-US" dirty="0"/>
              <a:t> routable IP address.</a:t>
            </a:r>
          </a:p>
          <a:p>
            <a:r>
              <a:rPr lang="en-US" dirty="0"/>
              <a:t>The subnets in your on-premise network must not overlap with the subnets in your Azure virtual network</a:t>
            </a:r>
          </a:p>
          <a:p>
            <a:r>
              <a:rPr lang="en-US" dirty="0"/>
              <a:t>The Site-to-Site VPN connection uses an </a:t>
            </a:r>
            <a:r>
              <a:rPr lang="en-US" dirty="0" err="1"/>
              <a:t>IPSec</a:t>
            </a:r>
            <a:r>
              <a:rPr lang="en-US" dirty="0"/>
              <a:t> tunnel to encrypt the traffic.</a:t>
            </a:r>
          </a:p>
          <a:p>
            <a:r>
              <a:rPr lang="en-US" dirty="0"/>
              <a:t>The VPN gateway resource you create in Azure is used to route encrypted traffic between your on-premise data center and your Azure virtual network.</a:t>
            </a:r>
          </a:p>
          <a:p>
            <a:r>
              <a:rPr lang="en-US" dirty="0"/>
              <a:t>There are different SKU's for the Azure VPN gateway service. Each SKU has a different pricing and attributes associated with it - Reference - </a:t>
            </a:r>
            <a:r>
              <a:rPr lang="en-US" dirty="0">
                <a:hlinkClick r:id="rId2"/>
              </a:rPr>
              <a:t>https://docs.microsoft.com/en-us/azure/vpn-gateway/vpn-gateway-about-vpn-gateway-settings</a:t>
            </a:r>
            <a:endParaRPr lang="en-US" dirty="0"/>
          </a:p>
          <a:p>
            <a:endParaRPr lang="en-US" dirty="0"/>
          </a:p>
        </p:txBody>
      </p:sp>
    </p:spTree>
    <p:extLst>
      <p:ext uri="{BB962C8B-B14F-4D97-AF65-F5344CB8AC3E}">
        <p14:creationId xmlns:p14="http://schemas.microsoft.com/office/powerpoint/2010/main" xmlns="" val="2554675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709CAC-13AB-4B16-8B7A-731D14A08B18}"/>
              </a:ext>
            </a:extLst>
          </p:cNvPr>
          <p:cNvSpPr>
            <a:spLocks noGrp="1"/>
          </p:cNvSpPr>
          <p:nvPr>
            <p:ph type="title"/>
          </p:nvPr>
        </p:nvSpPr>
        <p:spPr/>
        <p:txBody>
          <a:bodyPr/>
          <a:lstStyle/>
          <a:p>
            <a:pPr algn="ctr"/>
            <a:r>
              <a:rPr lang="en-US" dirty="0"/>
              <a:t>Demo Site to Site VPN</a:t>
            </a:r>
          </a:p>
        </p:txBody>
      </p:sp>
      <p:pic>
        <p:nvPicPr>
          <p:cNvPr id="4" name="Content Placeholder 3">
            <a:extLst>
              <a:ext uri="{FF2B5EF4-FFF2-40B4-BE49-F238E27FC236}">
                <a16:creationId xmlns:a16="http://schemas.microsoft.com/office/drawing/2014/main" xmlns="" id="{318E0673-BCFD-4174-BBFA-A2F8391E0A35}"/>
              </a:ext>
            </a:extLst>
          </p:cNvPr>
          <p:cNvPicPr>
            <a:picLocks noGrp="1" noChangeAspect="1"/>
          </p:cNvPicPr>
          <p:nvPr>
            <p:ph idx="1"/>
          </p:nvPr>
        </p:nvPicPr>
        <p:blipFill>
          <a:blip r:embed="rId2"/>
          <a:stretch>
            <a:fillRect/>
          </a:stretch>
        </p:blipFill>
        <p:spPr>
          <a:xfrm>
            <a:off x="2773363" y="2357187"/>
            <a:ext cx="7796212" cy="3388227"/>
          </a:xfrm>
          <a:prstGeom prst="rect">
            <a:avLst/>
          </a:prstGeom>
        </p:spPr>
      </p:pic>
    </p:spTree>
    <p:extLst>
      <p:ext uri="{BB962C8B-B14F-4D97-AF65-F5344CB8AC3E}">
        <p14:creationId xmlns:p14="http://schemas.microsoft.com/office/powerpoint/2010/main" xmlns="" val="3481208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0B8886-8735-4356-8328-7D13B6307912}"/>
              </a:ext>
            </a:extLst>
          </p:cNvPr>
          <p:cNvSpPr>
            <a:spLocks noGrp="1"/>
          </p:cNvSpPr>
          <p:nvPr>
            <p:ph type="title"/>
          </p:nvPr>
        </p:nvSpPr>
        <p:spPr/>
        <p:txBody>
          <a:bodyPr/>
          <a:lstStyle/>
          <a:p>
            <a:r>
              <a:rPr lang="en-US" dirty="0"/>
              <a:t>Gateway Transit</a:t>
            </a:r>
          </a:p>
        </p:txBody>
      </p:sp>
      <p:pic>
        <p:nvPicPr>
          <p:cNvPr id="4" name="Picture 3">
            <a:extLst>
              <a:ext uri="{FF2B5EF4-FFF2-40B4-BE49-F238E27FC236}">
                <a16:creationId xmlns:a16="http://schemas.microsoft.com/office/drawing/2014/main" xmlns="" id="{5EEDB9A8-5F48-4FC4-BDFF-497E1E8578E3}"/>
              </a:ext>
            </a:extLst>
          </p:cNvPr>
          <p:cNvPicPr>
            <a:picLocks noChangeAspect="1"/>
          </p:cNvPicPr>
          <p:nvPr/>
        </p:nvPicPr>
        <p:blipFill>
          <a:blip r:embed="rId2"/>
          <a:stretch>
            <a:fillRect/>
          </a:stretch>
        </p:blipFill>
        <p:spPr>
          <a:xfrm>
            <a:off x="2611808" y="2419857"/>
            <a:ext cx="8459466" cy="4037213"/>
          </a:xfrm>
          <a:prstGeom prst="rect">
            <a:avLst/>
          </a:prstGeom>
        </p:spPr>
      </p:pic>
    </p:spTree>
    <p:extLst>
      <p:ext uri="{BB962C8B-B14F-4D97-AF65-F5344CB8AC3E}">
        <p14:creationId xmlns:p14="http://schemas.microsoft.com/office/powerpoint/2010/main" xmlns="" val="243046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7C3186-15E3-4FEC-A37B-A90E2BF60F46}"/>
              </a:ext>
            </a:extLst>
          </p:cNvPr>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xmlns="" id="{00071F5A-332C-4971-8FBA-E536072524E9}"/>
              </a:ext>
            </a:extLst>
          </p:cNvPr>
          <p:cNvPicPr>
            <a:picLocks noChangeAspect="1"/>
          </p:cNvPicPr>
          <p:nvPr/>
        </p:nvPicPr>
        <p:blipFill>
          <a:blip r:embed="rId2"/>
          <a:stretch>
            <a:fillRect/>
          </a:stretch>
        </p:blipFill>
        <p:spPr>
          <a:xfrm>
            <a:off x="2027789" y="2493479"/>
            <a:ext cx="8772525" cy="3752850"/>
          </a:xfrm>
          <a:prstGeom prst="rect">
            <a:avLst/>
          </a:prstGeom>
        </p:spPr>
      </p:pic>
    </p:spTree>
    <p:extLst>
      <p:ext uri="{BB962C8B-B14F-4D97-AF65-F5344CB8AC3E}">
        <p14:creationId xmlns:p14="http://schemas.microsoft.com/office/powerpoint/2010/main" xmlns="" val="3594055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8D2DC7-0255-48B9-8FFD-609A389D384B}"/>
              </a:ext>
            </a:extLst>
          </p:cNvPr>
          <p:cNvSpPr>
            <a:spLocks noGrp="1"/>
          </p:cNvSpPr>
          <p:nvPr>
            <p:ph type="title"/>
          </p:nvPr>
        </p:nvSpPr>
        <p:spPr/>
        <p:txBody>
          <a:bodyPr/>
          <a:lstStyle/>
          <a:p>
            <a:pPr algn="ctr"/>
            <a:r>
              <a:rPr lang="en-US" dirty="0"/>
              <a:t>Key Point</a:t>
            </a:r>
          </a:p>
        </p:txBody>
      </p:sp>
      <p:pic>
        <p:nvPicPr>
          <p:cNvPr id="3" name="Picture 2">
            <a:extLst>
              <a:ext uri="{FF2B5EF4-FFF2-40B4-BE49-F238E27FC236}">
                <a16:creationId xmlns:a16="http://schemas.microsoft.com/office/drawing/2014/main" xmlns="" id="{EEE54348-ECFC-4AB9-8F6C-A7A4B6A46451}"/>
              </a:ext>
            </a:extLst>
          </p:cNvPr>
          <p:cNvPicPr>
            <a:picLocks noChangeAspect="1"/>
          </p:cNvPicPr>
          <p:nvPr/>
        </p:nvPicPr>
        <p:blipFill>
          <a:blip r:embed="rId2"/>
          <a:stretch>
            <a:fillRect/>
          </a:stretch>
        </p:blipFill>
        <p:spPr>
          <a:xfrm>
            <a:off x="2035739" y="2107302"/>
            <a:ext cx="8534400" cy="4048125"/>
          </a:xfrm>
          <a:prstGeom prst="rect">
            <a:avLst/>
          </a:prstGeom>
        </p:spPr>
      </p:pic>
    </p:spTree>
    <p:extLst>
      <p:ext uri="{BB962C8B-B14F-4D97-AF65-F5344CB8AC3E}">
        <p14:creationId xmlns:p14="http://schemas.microsoft.com/office/powerpoint/2010/main" xmlns="" val="3606789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01AF5FBB-9FDC-4D75-9DD6-DAF01ED197A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xmlns=""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xmlns="" id="{933BBBE6-F4CF-483E-BA74-B51421B4D9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extLst>
              <a:ext uri="{28A0092B-C50C-407E-A947-70E740481C1C}">
                <a14:useLocalDpi xmlns:a14="http://schemas.microsoft.com/office/drawing/2010/main" xmlns=""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xmlns="" id="{4C790028-99AE-4AE4-8269-9913E2D506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xmlns="" id="{06936A2A-FE08-4EE0-A409-3EF3FA244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xmlns="" id="{BAF0407B-48CB-4C05-B0D7-7A69A0D407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xmlns="" id="{ADC50C3D-0DA0-4914-B5B4-D1819CC698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TextBox 20">
            <a:extLst>
              <a:ext uri="{FF2B5EF4-FFF2-40B4-BE49-F238E27FC236}">
                <a16:creationId xmlns:a16="http://schemas.microsoft.com/office/drawing/2014/main" xmlns="" id="{8CF9E583-1A92-4144-B4FA-81D98317FA04}"/>
              </a:ext>
              <a:ext uri="{C183D7F6-B498-43B3-948B-1728B52AA6E4}">
                <adec:decorative xmlns:adec="http://schemas.microsoft.com/office/drawing/2017/decorative" xmlns=""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3" name="Rectangle 22">
            <a:extLst>
              <a:ext uri="{FF2B5EF4-FFF2-40B4-BE49-F238E27FC236}">
                <a16:creationId xmlns:a16="http://schemas.microsoft.com/office/drawing/2014/main" xmlns="" id="{55980737-1E33-40A8-819D-C20C41E4F7E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xmlns="" id="{6ABBD51A-FA48-44B8-B184-A40D7F134F1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xmlns="" val="0"/>
              </a:ext>
            </a:extLst>
          </a:blip>
          <a:stretch>
            <a:fillRect/>
          </a:stretch>
        </p:blipFill>
        <p:spPr>
          <a:xfrm>
            <a:off x="2831794" y="2105202"/>
            <a:ext cx="9360205" cy="4752798"/>
          </a:xfrm>
          <a:prstGeom prst="rect">
            <a:avLst/>
          </a:prstGeom>
        </p:spPr>
      </p:pic>
      <p:pic>
        <p:nvPicPr>
          <p:cNvPr id="27" name="Picture 26">
            <a:extLst>
              <a:ext uri="{FF2B5EF4-FFF2-40B4-BE49-F238E27FC236}">
                <a16:creationId xmlns:a16="http://schemas.microsoft.com/office/drawing/2014/main" xmlns="" id="{510188A9-F0D9-4FE9-85DC-2179145278C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alphaModFix/>
            <a:extLst>
              <a:ext uri="{28A0092B-C50C-407E-A947-70E740481C1C}">
                <a14:useLocalDpi xmlns:a14="http://schemas.microsoft.com/office/drawing/2010/main" xmlns="" val="0"/>
              </a:ext>
            </a:extLst>
          </a:blip>
          <a:stretch>
            <a:fillRect/>
          </a:stretch>
        </p:blipFill>
        <p:spPr>
          <a:xfrm>
            <a:off x="0" y="0"/>
            <a:ext cx="12189867" cy="6858000"/>
          </a:xfrm>
          <a:prstGeom prst="rect">
            <a:avLst/>
          </a:prstGeom>
        </p:spPr>
      </p:pic>
      <p:sp>
        <p:nvSpPr>
          <p:cNvPr id="29" name="Rectangle 28">
            <a:extLst>
              <a:ext uri="{FF2B5EF4-FFF2-40B4-BE49-F238E27FC236}">
                <a16:creationId xmlns:a16="http://schemas.microsoft.com/office/drawing/2014/main" xmlns="" id="{32927575-BD84-44B6-BE49-E0C7EDD0E6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73FDF09A-B960-49F4-BAEB-DA397BDCD4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32">
            <a:extLst>
              <a:ext uri="{FF2B5EF4-FFF2-40B4-BE49-F238E27FC236}">
                <a16:creationId xmlns:a16="http://schemas.microsoft.com/office/drawing/2014/main" xmlns="" id="{791BE6C0-4118-460B-90C2-16004124745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F700FFD-5615-4E1D-B575-6BE81C6495CD}"/>
              </a:ext>
            </a:extLst>
          </p:cNvPr>
          <p:cNvSpPr>
            <a:spLocks noGrp="1"/>
          </p:cNvSpPr>
          <p:nvPr>
            <p:ph type="title"/>
          </p:nvPr>
        </p:nvSpPr>
        <p:spPr>
          <a:xfrm>
            <a:off x="1969804" y="3428998"/>
            <a:ext cx="2668479" cy="2268559"/>
          </a:xfrm>
        </p:spPr>
        <p:txBody>
          <a:bodyPr vert="horz" lIns="91440" tIns="45720" rIns="91440" bIns="45720" rtlCol="0" anchor="t">
            <a:normAutofit/>
          </a:bodyPr>
          <a:lstStyle/>
          <a:p>
            <a:r>
              <a:rPr lang="en-US" sz="3200" dirty="0"/>
              <a:t>AZURE VIRTUAL WAN</a:t>
            </a:r>
          </a:p>
        </p:txBody>
      </p:sp>
      <p:pic>
        <p:nvPicPr>
          <p:cNvPr id="4" name="Picture 3">
            <a:extLst>
              <a:ext uri="{FF2B5EF4-FFF2-40B4-BE49-F238E27FC236}">
                <a16:creationId xmlns:a16="http://schemas.microsoft.com/office/drawing/2014/main" xmlns="" id="{69E0C412-6E12-42E6-B818-A9CE7C6B4D0D}"/>
              </a:ext>
            </a:extLst>
          </p:cNvPr>
          <p:cNvPicPr>
            <a:picLocks noChangeAspect="1"/>
          </p:cNvPicPr>
          <p:nvPr/>
        </p:nvPicPr>
        <p:blipFill>
          <a:blip r:embed="rId5"/>
          <a:stretch>
            <a:fillRect/>
          </a:stretch>
        </p:blipFill>
        <p:spPr>
          <a:xfrm>
            <a:off x="5444747" y="1720947"/>
            <a:ext cx="5297322" cy="3416772"/>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49" name="Rectangle 34">
            <a:extLst>
              <a:ext uri="{FF2B5EF4-FFF2-40B4-BE49-F238E27FC236}">
                <a16:creationId xmlns:a16="http://schemas.microsoft.com/office/drawing/2014/main" xmlns="" id="{15B5C763-A6E8-4D31-B139-30D083B824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4829825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102AA7-5FAA-4860-86E9-82013304EFFF}"/>
              </a:ext>
            </a:extLst>
          </p:cNvPr>
          <p:cNvSpPr>
            <a:spLocks noGrp="1"/>
          </p:cNvSpPr>
          <p:nvPr>
            <p:ph type="title"/>
          </p:nvPr>
        </p:nvSpPr>
        <p:spPr/>
        <p:txBody>
          <a:bodyPr/>
          <a:lstStyle/>
          <a:p>
            <a:pPr algn="ctr"/>
            <a:r>
              <a:rPr lang="en-US" b="1" dirty="0"/>
              <a:t>Network Watcher</a:t>
            </a:r>
            <a:br>
              <a:rPr lang="en-US" b="1" dirty="0"/>
            </a:br>
            <a:endParaRPr lang="en-US" dirty="0"/>
          </a:p>
        </p:txBody>
      </p:sp>
      <p:sp>
        <p:nvSpPr>
          <p:cNvPr id="3" name="Content Placeholder 2">
            <a:extLst>
              <a:ext uri="{FF2B5EF4-FFF2-40B4-BE49-F238E27FC236}">
                <a16:creationId xmlns:a16="http://schemas.microsoft.com/office/drawing/2014/main" xmlns="" id="{928D8E89-6825-41A5-A5BD-3F8FE1A4CD8F}"/>
              </a:ext>
            </a:extLst>
          </p:cNvPr>
          <p:cNvSpPr>
            <a:spLocks noGrp="1"/>
          </p:cNvSpPr>
          <p:nvPr>
            <p:ph idx="1"/>
          </p:nvPr>
        </p:nvSpPr>
        <p:spPr/>
        <p:txBody>
          <a:bodyPr/>
          <a:lstStyle/>
          <a:p>
            <a:r>
              <a:rPr lang="en-US" dirty="0"/>
              <a:t>Azure Network Watcher provides tools to monitor, diagnose, view metrics, and enable or disable logs for resources in an Azure virtual network. Network Watcher is designed to monitor and repair the network health of IaaS (Infrastructure-as-a-Service) products which includes Virtual Machines, Virtual Networks, Application Gateways, Load balancers, etc. </a:t>
            </a:r>
            <a:r>
              <a:rPr lang="en-US"/>
              <a:t>Note: It is not intended for and will not work for PaaS monitoring or Web analytics.</a:t>
            </a:r>
          </a:p>
        </p:txBody>
      </p:sp>
    </p:spTree>
    <p:extLst>
      <p:ext uri="{BB962C8B-B14F-4D97-AF65-F5344CB8AC3E}">
        <p14:creationId xmlns:p14="http://schemas.microsoft.com/office/powerpoint/2010/main" xmlns="" val="2652481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F13344-9E34-4564-8745-3F4A1E13AEFC}"/>
              </a:ext>
            </a:extLst>
          </p:cNvPr>
          <p:cNvSpPr>
            <a:spLocks noGrp="1"/>
          </p:cNvSpPr>
          <p:nvPr>
            <p:ph type="title"/>
          </p:nvPr>
        </p:nvSpPr>
        <p:spPr/>
        <p:txBody>
          <a:bodyPr/>
          <a:lstStyle/>
          <a:p>
            <a:pPr algn="ctr"/>
            <a:r>
              <a:rPr lang="en-US" dirty="0"/>
              <a:t>NSG</a:t>
            </a:r>
          </a:p>
        </p:txBody>
      </p:sp>
      <p:pic>
        <p:nvPicPr>
          <p:cNvPr id="4" name="Picture 3">
            <a:extLst>
              <a:ext uri="{FF2B5EF4-FFF2-40B4-BE49-F238E27FC236}">
                <a16:creationId xmlns:a16="http://schemas.microsoft.com/office/drawing/2014/main" xmlns="" id="{0B2D01A7-271A-49CA-A32B-EF7189D03891}"/>
              </a:ext>
            </a:extLst>
          </p:cNvPr>
          <p:cNvPicPr>
            <a:picLocks noChangeAspect="1"/>
          </p:cNvPicPr>
          <p:nvPr/>
        </p:nvPicPr>
        <p:blipFill>
          <a:blip r:embed="rId2"/>
          <a:stretch>
            <a:fillRect/>
          </a:stretch>
        </p:blipFill>
        <p:spPr>
          <a:xfrm>
            <a:off x="1834102" y="2049030"/>
            <a:ext cx="8736037" cy="4673145"/>
          </a:xfrm>
          <a:prstGeom prst="rect">
            <a:avLst/>
          </a:prstGeom>
        </p:spPr>
      </p:pic>
    </p:spTree>
    <p:extLst>
      <p:ext uri="{BB962C8B-B14F-4D97-AF65-F5344CB8AC3E}">
        <p14:creationId xmlns:p14="http://schemas.microsoft.com/office/powerpoint/2010/main" xmlns="" val="2862281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515132-8872-4AE1-9446-C579E9641047}"/>
              </a:ext>
            </a:extLst>
          </p:cNvPr>
          <p:cNvSpPr>
            <a:spLocks noGrp="1"/>
          </p:cNvSpPr>
          <p:nvPr>
            <p:ph type="title"/>
          </p:nvPr>
        </p:nvSpPr>
        <p:spPr/>
        <p:txBody>
          <a:bodyPr/>
          <a:lstStyle/>
          <a:p>
            <a:pPr algn="ctr"/>
            <a:r>
              <a:rPr lang="en-US" dirty="0"/>
              <a:t>Network Security Group-Subnets</a:t>
            </a:r>
          </a:p>
        </p:txBody>
      </p:sp>
      <p:pic>
        <p:nvPicPr>
          <p:cNvPr id="4" name="Picture 3">
            <a:extLst>
              <a:ext uri="{FF2B5EF4-FFF2-40B4-BE49-F238E27FC236}">
                <a16:creationId xmlns:a16="http://schemas.microsoft.com/office/drawing/2014/main" xmlns="" id="{128977AE-05C6-4DF4-B166-7F91709FA54B}"/>
              </a:ext>
            </a:extLst>
          </p:cNvPr>
          <p:cNvPicPr>
            <a:picLocks noChangeAspect="1"/>
          </p:cNvPicPr>
          <p:nvPr/>
        </p:nvPicPr>
        <p:blipFill>
          <a:blip r:embed="rId2"/>
          <a:stretch>
            <a:fillRect/>
          </a:stretch>
        </p:blipFill>
        <p:spPr>
          <a:xfrm>
            <a:off x="2461798" y="2136913"/>
            <a:ext cx="7681008" cy="4572000"/>
          </a:xfrm>
          <a:prstGeom prst="rect">
            <a:avLst/>
          </a:prstGeom>
        </p:spPr>
      </p:pic>
    </p:spTree>
    <p:extLst>
      <p:ext uri="{BB962C8B-B14F-4D97-AF65-F5344CB8AC3E}">
        <p14:creationId xmlns:p14="http://schemas.microsoft.com/office/powerpoint/2010/main" xmlns="" val="831522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F9CF41-3BE4-4B82-95FE-6019A75379A6}"/>
              </a:ext>
            </a:extLst>
          </p:cNvPr>
          <p:cNvSpPr>
            <a:spLocks noGrp="1"/>
          </p:cNvSpPr>
          <p:nvPr>
            <p:ph type="title"/>
          </p:nvPr>
        </p:nvSpPr>
        <p:spPr/>
        <p:txBody>
          <a:bodyPr/>
          <a:lstStyle/>
          <a:p>
            <a:pPr algn="ctr"/>
            <a:r>
              <a:rPr lang="en-US" dirty="0"/>
              <a:t>DEMO</a:t>
            </a:r>
          </a:p>
        </p:txBody>
      </p:sp>
      <p:sp>
        <p:nvSpPr>
          <p:cNvPr id="3" name="Content Placeholder 2">
            <a:extLst>
              <a:ext uri="{FF2B5EF4-FFF2-40B4-BE49-F238E27FC236}">
                <a16:creationId xmlns:a16="http://schemas.microsoft.com/office/drawing/2014/main" xmlns="" id="{917CB91E-9E03-4AA4-97E1-6EF08CBB4947}"/>
              </a:ext>
            </a:extLst>
          </p:cNvPr>
          <p:cNvSpPr>
            <a:spLocks noGrp="1"/>
          </p:cNvSpPr>
          <p:nvPr>
            <p:ph idx="1"/>
          </p:nvPr>
        </p:nvSpPr>
        <p:spPr/>
        <p:txBody>
          <a:bodyPr/>
          <a:lstStyle/>
          <a:p>
            <a:r>
              <a:rPr lang="en-US" dirty="0"/>
              <a:t>NSG rule</a:t>
            </a:r>
          </a:p>
          <a:p>
            <a:r>
              <a:rPr lang="en-US" dirty="0"/>
              <a:t>Standard and basic </a:t>
            </a:r>
            <a:r>
              <a:rPr lang="en-US" dirty="0" err="1"/>
              <a:t>sku</a:t>
            </a:r>
            <a:endParaRPr lang="en-US" dirty="0"/>
          </a:p>
          <a:p>
            <a:r>
              <a:rPr lang="en-US" dirty="0"/>
              <a:t>Rule None</a:t>
            </a:r>
          </a:p>
          <a:p>
            <a:r>
              <a:rPr lang="en-US" dirty="0"/>
              <a:t>Priority </a:t>
            </a:r>
          </a:p>
          <a:p>
            <a:r>
              <a:rPr lang="en-US" dirty="0"/>
              <a:t>NSG Subnet</a:t>
            </a:r>
          </a:p>
          <a:p>
            <a:endParaRPr lang="en-US" dirty="0"/>
          </a:p>
          <a:p>
            <a:endParaRPr lang="en-US" dirty="0"/>
          </a:p>
        </p:txBody>
      </p:sp>
    </p:spTree>
    <p:extLst>
      <p:ext uri="{BB962C8B-B14F-4D97-AF65-F5344CB8AC3E}">
        <p14:creationId xmlns:p14="http://schemas.microsoft.com/office/powerpoint/2010/main" xmlns="" val="3524544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79" name="Picture 78">
            <a:extLst>
              <a:ext uri="{FF2B5EF4-FFF2-40B4-BE49-F238E27FC236}">
                <a16:creationId xmlns:a16="http://schemas.microsoft.com/office/drawing/2014/main" xmlns="" id="{26AA7C31-76FD-4B44-A1FF-D13D2515AE5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xmlns="" val="0"/>
              </a:ext>
            </a:extLst>
          </a:blip>
          <a:stretch>
            <a:fillRect/>
          </a:stretch>
        </p:blipFill>
        <p:spPr>
          <a:xfrm>
            <a:off x="2831794" y="2105202"/>
            <a:ext cx="9360205" cy="4752798"/>
          </a:xfrm>
          <a:prstGeom prst="rect">
            <a:avLst/>
          </a:prstGeom>
        </p:spPr>
      </p:pic>
      <p:pic>
        <p:nvPicPr>
          <p:cNvPr id="81" name="Picture 80">
            <a:extLst>
              <a:ext uri="{FF2B5EF4-FFF2-40B4-BE49-F238E27FC236}">
                <a16:creationId xmlns:a16="http://schemas.microsoft.com/office/drawing/2014/main" xmlns="" id="{F5CE85F9-F4EE-4E5D-8235-528527A401D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extLst>
              <a:ext uri="{28A0092B-C50C-407E-A947-70E740481C1C}">
                <a14:useLocalDpi xmlns:a14="http://schemas.microsoft.com/office/drawing/2010/main" xmlns="" val="0"/>
              </a:ext>
            </a:extLst>
          </a:blip>
          <a:stretch>
            <a:fillRect/>
          </a:stretch>
        </p:blipFill>
        <p:spPr>
          <a:xfrm>
            <a:off x="0" y="0"/>
            <a:ext cx="12189867" cy="6858000"/>
          </a:xfrm>
          <a:prstGeom prst="rect">
            <a:avLst/>
          </a:prstGeom>
        </p:spPr>
      </p:pic>
      <p:sp>
        <p:nvSpPr>
          <p:cNvPr id="83" name="Rectangle 82">
            <a:extLst>
              <a:ext uri="{FF2B5EF4-FFF2-40B4-BE49-F238E27FC236}">
                <a16:creationId xmlns:a16="http://schemas.microsoft.com/office/drawing/2014/main" xmlns="" id="{17338BB4-74FF-4836-86B7-F1B0C2B62D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 name="Rectangle 84">
            <a:extLst>
              <a:ext uri="{FF2B5EF4-FFF2-40B4-BE49-F238E27FC236}">
                <a16:creationId xmlns:a16="http://schemas.microsoft.com/office/drawing/2014/main" xmlns="" id="{1ABFA8A3-A231-4BC1-B8A5-C5BE7315CD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Rectangle 86">
            <a:extLst>
              <a:ext uri="{FF2B5EF4-FFF2-40B4-BE49-F238E27FC236}">
                <a16:creationId xmlns:a16="http://schemas.microsoft.com/office/drawing/2014/main" xmlns="" id="{FE35963E-79B2-4A8E-8F24-A94E8DDDD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 name="Rectangle 88">
            <a:extLst>
              <a:ext uri="{FF2B5EF4-FFF2-40B4-BE49-F238E27FC236}">
                <a16:creationId xmlns:a16="http://schemas.microsoft.com/office/drawing/2014/main" xmlns="" id="{308E4331-210E-4E5F-9501-4C830E34005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1" name="TextBox 90">
            <a:extLst>
              <a:ext uri="{FF2B5EF4-FFF2-40B4-BE49-F238E27FC236}">
                <a16:creationId xmlns:a16="http://schemas.microsoft.com/office/drawing/2014/main" xmlns="" id="{1A54F778-4E1C-4F6F-9318-9795AA35C246}"/>
              </a:ext>
              <a:ext uri="{C183D7F6-B498-43B3-948B-1728B52AA6E4}">
                <adec:decorative xmlns:adec="http://schemas.microsoft.com/office/drawing/2017/decorative" xmlns=""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93" name="Rectangle 92">
            <a:extLst>
              <a:ext uri="{FF2B5EF4-FFF2-40B4-BE49-F238E27FC236}">
                <a16:creationId xmlns:a16="http://schemas.microsoft.com/office/drawing/2014/main" xmlns="" id="{E8A01EA6-BAE4-49FA-BDE0-C6CBA724F84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5" name="Picture 94">
            <a:extLst>
              <a:ext uri="{FF2B5EF4-FFF2-40B4-BE49-F238E27FC236}">
                <a16:creationId xmlns:a16="http://schemas.microsoft.com/office/drawing/2014/main" xmlns="" id="{A62E93F4-9BFB-4F60-8D89-740021B53D2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xmlns="" val="0"/>
              </a:ext>
            </a:extLst>
          </a:blip>
          <a:stretch>
            <a:fillRect/>
          </a:stretch>
        </p:blipFill>
        <p:spPr>
          <a:xfrm>
            <a:off x="2831794" y="2105202"/>
            <a:ext cx="9360205" cy="4752798"/>
          </a:xfrm>
          <a:prstGeom prst="rect">
            <a:avLst/>
          </a:prstGeom>
        </p:spPr>
      </p:pic>
      <p:pic>
        <p:nvPicPr>
          <p:cNvPr id="97" name="Picture 96">
            <a:extLst>
              <a:ext uri="{FF2B5EF4-FFF2-40B4-BE49-F238E27FC236}">
                <a16:creationId xmlns:a16="http://schemas.microsoft.com/office/drawing/2014/main" xmlns="" id="{1A1B6056-1159-4FC3-8561-8E7E5B83E51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alphaModFix/>
            <a:extLst>
              <a:ext uri="{28A0092B-C50C-407E-A947-70E740481C1C}">
                <a14:useLocalDpi xmlns:a14="http://schemas.microsoft.com/office/drawing/2010/main" xmlns="" val="0"/>
              </a:ext>
            </a:extLst>
          </a:blip>
          <a:stretch>
            <a:fillRect/>
          </a:stretch>
        </p:blipFill>
        <p:spPr>
          <a:xfrm>
            <a:off x="0" y="0"/>
            <a:ext cx="12189867" cy="6858000"/>
          </a:xfrm>
          <a:prstGeom prst="rect">
            <a:avLst/>
          </a:prstGeom>
        </p:spPr>
      </p:pic>
      <p:sp>
        <p:nvSpPr>
          <p:cNvPr id="99" name="Rectangle 98">
            <a:extLst>
              <a:ext uri="{FF2B5EF4-FFF2-40B4-BE49-F238E27FC236}">
                <a16:creationId xmlns:a16="http://schemas.microsoft.com/office/drawing/2014/main" xmlns="" id="{2BCD7CE8-C8D7-4B6C-8509-15892605FA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xmlns="" id="{2280C4E4-90AE-48E6-9E01-4D4F7FBDB9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xmlns="" id="{876C1BA3-C0EA-4AEE-9B4C-8F66E6FC30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1F2F676-30ED-49EC-B6A5-9D7E50D96F25}"/>
              </a:ext>
            </a:extLst>
          </p:cNvPr>
          <p:cNvSpPr>
            <a:spLocks noGrp="1"/>
          </p:cNvSpPr>
          <p:nvPr>
            <p:ph type="title"/>
          </p:nvPr>
        </p:nvSpPr>
        <p:spPr>
          <a:xfrm>
            <a:off x="1969804" y="3428998"/>
            <a:ext cx="2831478" cy="2268559"/>
          </a:xfrm>
        </p:spPr>
        <p:txBody>
          <a:bodyPr vert="horz" lIns="91440" tIns="45720" rIns="91440" bIns="45720" rtlCol="0" anchor="t">
            <a:normAutofit/>
          </a:bodyPr>
          <a:lstStyle/>
          <a:p>
            <a:r>
              <a:rPr lang="en-US" sz="3600"/>
              <a:t>Application Security Group</a:t>
            </a:r>
          </a:p>
        </p:txBody>
      </p:sp>
      <p:pic>
        <p:nvPicPr>
          <p:cNvPr id="4" name="Content Placeholder 3">
            <a:extLst>
              <a:ext uri="{FF2B5EF4-FFF2-40B4-BE49-F238E27FC236}">
                <a16:creationId xmlns:a16="http://schemas.microsoft.com/office/drawing/2014/main" xmlns="" id="{47739FCB-BE91-4223-AFA7-1B99B401EA87}"/>
              </a:ext>
            </a:extLst>
          </p:cNvPr>
          <p:cNvPicPr>
            <a:picLocks noGrp="1" noChangeAspect="1"/>
          </p:cNvPicPr>
          <p:nvPr>
            <p:ph idx="1"/>
          </p:nvPr>
        </p:nvPicPr>
        <p:blipFill>
          <a:blip r:embed="rId5"/>
          <a:stretch>
            <a:fillRect/>
          </a:stretch>
        </p:blipFill>
        <p:spPr>
          <a:xfrm>
            <a:off x="6139812" y="646702"/>
            <a:ext cx="3907191" cy="2621764"/>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pic>
        <p:nvPicPr>
          <p:cNvPr id="5" name="Picture 4" descr="A screenshot of a cell phone&#10;&#10;Description automatically generated">
            <a:extLst>
              <a:ext uri="{FF2B5EF4-FFF2-40B4-BE49-F238E27FC236}">
                <a16:creationId xmlns:a16="http://schemas.microsoft.com/office/drawing/2014/main" xmlns="" id="{A3E150E7-9BB1-46B3-BA73-AC6320B649CA}"/>
              </a:ext>
            </a:extLst>
          </p:cNvPr>
          <p:cNvPicPr>
            <a:picLocks noChangeAspect="1"/>
          </p:cNvPicPr>
          <p:nvPr/>
        </p:nvPicPr>
        <p:blipFill>
          <a:blip r:embed="rId6"/>
          <a:stretch>
            <a:fillRect/>
          </a:stretch>
        </p:blipFill>
        <p:spPr>
          <a:xfrm>
            <a:off x="5723673" y="3592917"/>
            <a:ext cx="4739469" cy="2618557"/>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105" name="Rectangle 104">
            <a:extLst>
              <a:ext uri="{FF2B5EF4-FFF2-40B4-BE49-F238E27FC236}">
                <a16:creationId xmlns:a16="http://schemas.microsoft.com/office/drawing/2014/main" xmlns="" id="{16BCFD5C-CD97-4975-8BA8-D6A4A5D0CA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762684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01AF5FBB-9FDC-4D75-9DD6-DAF01ED197A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xmlns=""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xmlns="" id="{933BBBE6-F4CF-483E-BA74-B51421B4D9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extLst>
              <a:ext uri="{28A0092B-C50C-407E-A947-70E740481C1C}">
                <a14:useLocalDpi xmlns:a14="http://schemas.microsoft.com/office/drawing/2010/main" xmlns=""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xmlns="" id="{4C790028-99AE-4AE4-8269-9913E2D506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xmlns="" id="{06936A2A-FE08-4EE0-A409-3EF3FA244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xmlns="" id="{BAF0407B-48CB-4C05-B0D7-7A69A0D407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xmlns="" id="{ADC50C3D-0DA0-4914-B5B4-D1819CC698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TextBox 20">
            <a:extLst>
              <a:ext uri="{FF2B5EF4-FFF2-40B4-BE49-F238E27FC236}">
                <a16:creationId xmlns:a16="http://schemas.microsoft.com/office/drawing/2014/main" xmlns="" id="{8CF9E583-1A92-4144-B4FA-81D98317FA04}"/>
              </a:ext>
              <a:ext uri="{C183D7F6-B498-43B3-948B-1728B52AA6E4}">
                <adec:decorative xmlns:adec="http://schemas.microsoft.com/office/drawing/2017/decorative" xmlns=""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3" name="Rectangle 22">
            <a:extLst>
              <a:ext uri="{FF2B5EF4-FFF2-40B4-BE49-F238E27FC236}">
                <a16:creationId xmlns:a16="http://schemas.microsoft.com/office/drawing/2014/main" xmlns="" id="{55980737-1E33-40A8-819D-C20C41E4F7E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xmlns="" id="{6ABBD51A-FA48-44B8-B184-A40D7F134F1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xmlns="" val="0"/>
              </a:ext>
            </a:extLst>
          </a:blip>
          <a:stretch>
            <a:fillRect/>
          </a:stretch>
        </p:blipFill>
        <p:spPr>
          <a:xfrm>
            <a:off x="2831794" y="2105202"/>
            <a:ext cx="9360205" cy="4752798"/>
          </a:xfrm>
          <a:prstGeom prst="rect">
            <a:avLst/>
          </a:prstGeom>
        </p:spPr>
      </p:pic>
      <p:pic>
        <p:nvPicPr>
          <p:cNvPr id="27" name="Picture 26">
            <a:extLst>
              <a:ext uri="{FF2B5EF4-FFF2-40B4-BE49-F238E27FC236}">
                <a16:creationId xmlns:a16="http://schemas.microsoft.com/office/drawing/2014/main" xmlns="" id="{510188A9-F0D9-4FE9-85DC-2179145278C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alphaModFix/>
            <a:extLst>
              <a:ext uri="{28A0092B-C50C-407E-A947-70E740481C1C}">
                <a14:useLocalDpi xmlns:a14="http://schemas.microsoft.com/office/drawing/2010/main" xmlns="" val="0"/>
              </a:ext>
            </a:extLst>
          </a:blip>
          <a:stretch>
            <a:fillRect/>
          </a:stretch>
        </p:blipFill>
        <p:spPr>
          <a:xfrm>
            <a:off x="0" y="0"/>
            <a:ext cx="12189867" cy="6858000"/>
          </a:xfrm>
          <a:prstGeom prst="rect">
            <a:avLst/>
          </a:prstGeom>
        </p:spPr>
      </p:pic>
      <p:sp>
        <p:nvSpPr>
          <p:cNvPr id="29" name="Rectangle 28">
            <a:extLst>
              <a:ext uri="{FF2B5EF4-FFF2-40B4-BE49-F238E27FC236}">
                <a16:creationId xmlns:a16="http://schemas.microsoft.com/office/drawing/2014/main" xmlns="" id="{32927575-BD84-44B6-BE49-E0C7EDD0E6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73FDF09A-B960-49F4-BAEB-DA397BDCD4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xmlns="" id="{791BE6C0-4118-460B-90C2-16004124745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1F2F676-30ED-49EC-B6A5-9D7E50D96F25}"/>
              </a:ext>
            </a:extLst>
          </p:cNvPr>
          <p:cNvSpPr>
            <a:spLocks noGrp="1"/>
          </p:cNvSpPr>
          <p:nvPr>
            <p:ph type="title"/>
          </p:nvPr>
        </p:nvSpPr>
        <p:spPr>
          <a:xfrm>
            <a:off x="1678376" y="334367"/>
            <a:ext cx="8030914" cy="864706"/>
          </a:xfrm>
        </p:spPr>
        <p:txBody>
          <a:bodyPr vert="horz" lIns="91440" tIns="45720" rIns="91440" bIns="45720" rtlCol="0" anchor="t">
            <a:normAutofit/>
          </a:bodyPr>
          <a:lstStyle/>
          <a:p>
            <a:r>
              <a:rPr lang="en-US" sz="3200" dirty="0"/>
              <a:t>Application Security Group</a:t>
            </a:r>
          </a:p>
        </p:txBody>
      </p:sp>
      <p:sp>
        <p:nvSpPr>
          <p:cNvPr id="35" name="Rectangle 34">
            <a:extLst>
              <a:ext uri="{FF2B5EF4-FFF2-40B4-BE49-F238E27FC236}">
                <a16:creationId xmlns:a16="http://schemas.microsoft.com/office/drawing/2014/main" xmlns="" id="{15B5C763-A6E8-4D31-B139-30D083B824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xmlns="" id="{3F3721DC-6E3C-4B27-9C0C-EBC885CA657F}"/>
              </a:ext>
            </a:extLst>
          </p:cNvPr>
          <p:cNvPicPr>
            <a:picLocks noChangeAspect="1"/>
          </p:cNvPicPr>
          <p:nvPr/>
        </p:nvPicPr>
        <p:blipFill>
          <a:blip r:embed="rId5"/>
          <a:stretch>
            <a:fillRect/>
          </a:stretch>
        </p:blipFill>
        <p:spPr>
          <a:xfrm>
            <a:off x="1933519" y="1533440"/>
            <a:ext cx="8543925" cy="4924425"/>
          </a:xfrm>
          <a:prstGeom prst="rect">
            <a:avLst/>
          </a:prstGeom>
        </p:spPr>
      </p:pic>
    </p:spTree>
    <p:extLst>
      <p:ext uri="{BB962C8B-B14F-4D97-AF65-F5344CB8AC3E}">
        <p14:creationId xmlns:p14="http://schemas.microsoft.com/office/powerpoint/2010/main" xmlns="" val="3153232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79DC60-2D1E-4C00-8304-00A098468E0F}"/>
              </a:ext>
            </a:extLst>
          </p:cNvPr>
          <p:cNvSpPr>
            <a:spLocks noGrp="1"/>
          </p:cNvSpPr>
          <p:nvPr>
            <p:ph type="title"/>
          </p:nvPr>
        </p:nvSpPr>
        <p:spPr/>
        <p:txBody>
          <a:bodyPr/>
          <a:lstStyle/>
          <a:p>
            <a:pPr algn="ctr"/>
            <a:r>
              <a:rPr lang="en-US" dirty="0"/>
              <a:t>DEMO</a:t>
            </a:r>
          </a:p>
        </p:txBody>
      </p:sp>
      <p:sp>
        <p:nvSpPr>
          <p:cNvPr id="3" name="Content Placeholder 2">
            <a:extLst>
              <a:ext uri="{FF2B5EF4-FFF2-40B4-BE49-F238E27FC236}">
                <a16:creationId xmlns:a16="http://schemas.microsoft.com/office/drawing/2014/main" xmlns="" id="{2275B27F-C3CB-414B-9D9F-4A658BD6FB56}"/>
              </a:ext>
            </a:extLst>
          </p:cNvPr>
          <p:cNvSpPr>
            <a:spLocks noGrp="1"/>
          </p:cNvSpPr>
          <p:nvPr>
            <p:ph idx="1"/>
          </p:nvPr>
        </p:nvSpPr>
        <p:spPr/>
        <p:txBody>
          <a:bodyPr/>
          <a:lstStyle/>
          <a:p>
            <a:r>
              <a:rPr lang="en-US" dirty="0"/>
              <a:t>ASG</a:t>
            </a:r>
          </a:p>
        </p:txBody>
      </p:sp>
    </p:spTree>
    <p:extLst>
      <p:ext uri="{BB962C8B-B14F-4D97-AF65-F5344CB8AC3E}">
        <p14:creationId xmlns:p14="http://schemas.microsoft.com/office/powerpoint/2010/main" xmlns="" val="35774694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otalTime>1701</TotalTime>
  <Words>199</Words>
  <Application>Microsoft Office PowerPoint</Application>
  <PresentationFormat>Custom</PresentationFormat>
  <Paragraphs>57</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Madison</vt:lpstr>
      <vt:lpstr>Virtual Network In Azure</vt:lpstr>
      <vt:lpstr>Key Point</vt:lpstr>
      <vt:lpstr>Key Point</vt:lpstr>
      <vt:lpstr>NSG</vt:lpstr>
      <vt:lpstr>Network Security Group-Subnets</vt:lpstr>
      <vt:lpstr>DEMO</vt:lpstr>
      <vt:lpstr>Application Security Group</vt:lpstr>
      <vt:lpstr>Application Security Group</vt:lpstr>
      <vt:lpstr>DEMO</vt:lpstr>
      <vt:lpstr>ARM</vt:lpstr>
      <vt:lpstr>ARM</vt:lpstr>
      <vt:lpstr>Load Balancer</vt:lpstr>
      <vt:lpstr>Basic VS standard load balancer</vt:lpstr>
      <vt:lpstr>DEMO</vt:lpstr>
      <vt:lpstr>Azure Application Gateway Service</vt:lpstr>
      <vt:lpstr>Azure Application Gateway Service</vt:lpstr>
      <vt:lpstr>Azure Application Gateway Service</vt:lpstr>
      <vt:lpstr>Azure Application Gateway Service</vt:lpstr>
      <vt:lpstr>DEMO</vt:lpstr>
      <vt:lpstr>Virtual Network peering</vt:lpstr>
      <vt:lpstr>Point-to-Site VPN connection </vt:lpstr>
      <vt:lpstr>Point-to-Site VPN connection</vt:lpstr>
      <vt:lpstr>Point-to-Site VPN connection</vt:lpstr>
      <vt:lpstr>VPN DEMO</vt:lpstr>
      <vt:lpstr>Site to Site VPN connection</vt:lpstr>
      <vt:lpstr>Site to Site VPN connection</vt:lpstr>
      <vt:lpstr>Demo Site to Site VPN</vt:lpstr>
      <vt:lpstr>Gateway Transit</vt:lpstr>
      <vt:lpstr>DEMO</vt:lpstr>
      <vt:lpstr>AZURE VIRTUAL WAN</vt:lpstr>
      <vt:lpstr>Network Watcher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Network In Azure</dc:title>
  <dc:creator>Ravindra Kudache</dc:creator>
  <cp:lastModifiedBy>acer</cp:lastModifiedBy>
  <cp:revision>3</cp:revision>
  <dcterms:created xsi:type="dcterms:W3CDTF">2020-06-04T11:52:10Z</dcterms:created>
  <dcterms:modified xsi:type="dcterms:W3CDTF">2021-02-23T20:13:49Z</dcterms:modified>
</cp:coreProperties>
</file>